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34" r:id="rId3"/>
    <p:sldId id="433" r:id="rId4"/>
    <p:sldId id="431" r:id="rId5"/>
    <p:sldId id="430" r:id="rId6"/>
    <p:sldId id="429" r:id="rId7"/>
    <p:sldId id="428" r:id="rId8"/>
    <p:sldId id="427" r:id="rId9"/>
    <p:sldId id="426" r:id="rId10"/>
    <p:sldId id="435" r:id="rId11"/>
    <p:sldId id="425" r:id="rId12"/>
    <p:sldId id="432" r:id="rId13"/>
    <p:sldId id="424" r:id="rId14"/>
    <p:sldId id="423" r:id="rId15"/>
    <p:sldId id="422" r:id="rId16"/>
    <p:sldId id="42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9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lvl="0"/>
            <a:r>
              <a: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MÔN: MĨ THUẬT </a:t>
            </a:r>
          </a:p>
          <a:p>
            <a:pPr lvl="0"/>
            <a:r>
              <a: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LỚP: 1</a:t>
            </a:r>
          </a:p>
          <a:p>
            <a:pPr lvl="0"/>
            <a:r>
              <a:rPr lang="vi-VN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Trường</a:t>
            </a:r>
            <a:r>
              <a:rPr lang="en-US" sz="24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: TIỂU HỌC HẢI THÀNH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 err="1">
                <a:solidFill>
                  <a:schemeClr val="tx1"/>
                </a:solidFill>
              </a:rPr>
              <a:t>Trò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chơi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gợi</a:t>
            </a:r>
            <a:r>
              <a:rPr lang="en-US" b="1" dirty="0">
                <a:solidFill>
                  <a:schemeClr val="tx1"/>
                </a:solidFill>
              </a:rPr>
              <a:t> ý: </a:t>
            </a:r>
            <a:r>
              <a:rPr lang="vi-VN" dirty="0">
                <a:solidFill>
                  <a:schemeClr val="tx1"/>
                </a:solidFill>
              </a:rPr>
              <a:t>Màu gì – vật gì?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b="1" dirty="0">
                <a:solidFill>
                  <a:schemeClr val="tx1"/>
                </a:solidFill>
              </a:rPr>
              <a:t>Mục đích: </a:t>
            </a:r>
            <a:r>
              <a:rPr lang="vi-VN" dirty="0">
                <a:solidFill>
                  <a:schemeClr val="tx1"/>
                </a:solidFill>
              </a:rPr>
              <a:t>Học sinh quen với việc liên tưởng đến một vật ngoài cuộc sống thường có màu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b="1" dirty="0">
                <a:solidFill>
                  <a:schemeClr val="tx1"/>
                </a:solidFill>
              </a:rPr>
              <a:t>Cách chơi: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GV chuẩn bị hình một số vật (ảnh, vật thật) có dạng màu cơ bản (đỏ - vàng - lam).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GV gắn nam châm 3 màu cơ bản trên bảng, có khoảng cách để HS xếp hình.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HS sắp xếp các hình vật tương ứng với màu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b="1" dirty="0">
                <a:solidFill>
                  <a:schemeClr val="tx1"/>
                </a:solidFill>
              </a:rPr>
              <a:t>Cách tiến hành: </a:t>
            </a:r>
            <a:r>
              <a:rPr lang="vi-VN" dirty="0">
                <a:solidFill>
                  <a:schemeClr val="tx1"/>
                </a:solidFill>
              </a:rPr>
              <a:t>cho 2 HS hay 2 nhóm lên sắp xếp các hình có dạng màu cơ bản theo cột.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GV và HS còn lại nhận xét, tuyên dương cá nhân/ nhóm sắp xếp đúng. Qua đó, GV đưa câu lệnh: Hãy liên tưởng một vật có màu tương ứng với màu cơ bản mà em thích, để nối tiếp với phần thực hành.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Tổ</a:t>
            </a:r>
            <a:r>
              <a:rPr lang="en-US" b="1" dirty="0"/>
              <a:t> </a:t>
            </a:r>
            <a:r>
              <a:rPr lang="en-US" b="1" dirty="0" err="1"/>
              <a:t>chức</a:t>
            </a:r>
            <a:r>
              <a:rPr lang="en-US" b="1" dirty="0"/>
              <a:t> </a:t>
            </a:r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57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-1"/>
            <a:ext cx="12650525" cy="7319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26" y="474212"/>
            <a:ext cx="1914792" cy="1571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6788" y="1326463"/>
            <a:ext cx="7521933" cy="1439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654" y="2727837"/>
            <a:ext cx="4241429" cy="3075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05" y="2720406"/>
            <a:ext cx="3610026" cy="30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0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549" y="0"/>
            <a:ext cx="1315073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16" y="487411"/>
            <a:ext cx="5096586" cy="562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952" y="1171351"/>
            <a:ext cx="4195141" cy="451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256" y="1238437"/>
            <a:ext cx="4303206" cy="4518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5731" y="5826916"/>
            <a:ext cx="5818785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Hãy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chỉ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màu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trong</a:t>
            </a:r>
            <a:r>
              <a:rPr lang="en-US" sz="2400" b="1" dirty="0">
                <a:solidFill>
                  <a:schemeClr val="tx1"/>
                </a:solidFill>
              </a:rPr>
              <a:t> 2 </a:t>
            </a:r>
            <a:r>
              <a:rPr lang="en-US" sz="2400" b="1" dirty="0" err="1">
                <a:solidFill>
                  <a:schemeClr val="tx1"/>
                </a:solidFill>
              </a:rPr>
              <a:t>bức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tranh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trên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8" y="908764"/>
            <a:ext cx="1146150" cy="1040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07" y="1397867"/>
            <a:ext cx="6786208" cy="55184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082202"/>
              </p:ext>
            </p:extLst>
          </p:nvPr>
        </p:nvGraphicFramePr>
        <p:xfrm>
          <a:off x="789863" y="2160260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xanh</a:t>
                      </a:r>
                      <a:r>
                        <a:rPr lang="en-US" sz="3600" baseline="0" dirty="0"/>
                        <a:t> lam?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đỏ</a:t>
                      </a:r>
                      <a:r>
                        <a:rPr lang="en-US" sz="3600" baseline="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vàng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nhiều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606473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thích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sản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phẩm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mĩ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thuật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nhất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50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481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0" y="725107"/>
            <a:ext cx="1543546" cy="143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96" y="1753429"/>
            <a:ext cx="6822206" cy="406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523" y="2420730"/>
            <a:ext cx="6716062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0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830" y="93934"/>
            <a:ext cx="4220164" cy="1924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274" y="2142202"/>
            <a:ext cx="1910555" cy="1938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274" y="4625701"/>
            <a:ext cx="1910815" cy="187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19" y="2142201"/>
            <a:ext cx="4840208" cy="43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96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29" y="1353115"/>
            <a:ext cx="3009490" cy="190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9" y="3588714"/>
            <a:ext cx="3009490" cy="2457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443" y="1353115"/>
            <a:ext cx="2871539" cy="46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6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20" y="1072877"/>
            <a:ext cx="6602355" cy="1671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337" y="2481130"/>
            <a:ext cx="6449325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5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90" y="552255"/>
            <a:ext cx="1343998" cy="1461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0" y="2013852"/>
            <a:ext cx="8247330" cy="37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3" y="681269"/>
            <a:ext cx="6258798" cy="628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3451" y="5528803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026" name="Picture 2" descr="Tập tin:Disc Plain red.svg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24" y="1716284"/>
            <a:ext cx="3165554" cy="31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80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684" y="2870935"/>
            <a:ext cx="3076880" cy="2726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6" y="1563570"/>
            <a:ext cx="2652218" cy="272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304" y="1563570"/>
            <a:ext cx="2720095" cy="27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6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16" y="704765"/>
            <a:ext cx="6544588" cy="657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778" y="1480905"/>
            <a:ext cx="2781688" cy="2762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9022" y="4716558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580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383" y="3981116"/>
            <a:ext cx="2571443" cy="2593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77" y="2216472"/>
            <a:ext cx="4956401" cy="2793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384" y="1405922"/>
            <a:ext cx="2565655" cy="2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0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15" y="1042862"/>
            <a:ext cx="5124494" cy="468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303" y="1619037"/>
            <a:ext cx="3848637" cy="2486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6579" y="4368934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lam?</a:t>
            </a:r>
          </a:p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919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828" y="6357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484" y="1188168"/>
            <a:ext cx="3579523" cy="2343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599" y="3701738"/>
            <a:ext cx="3575116" cy="2699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28" y="1726141"/>
            <a:ext cx="3951193" cy="39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</TotalTime>
  <Words>335</Words>
  <Application>Microsoft Office PowerPoint</Application>
  <PresentationFormat>On-screen Show (4:3)</PresentationFormat>
  <Paragraphs>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125</cp:revision>
  <dcterms:created xsi:type="dcterms:W3CDTF">2021-01-29T04:19:07Z</dcterms:created>
  <dcterms:modified xsi:type="dcterms:W3CDTF">2025-03-26T15:21:16Z</dcterms:modified>
</cp:coreProperties>
</file>