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9" r:id="rId5"/>
    <p:sldId id="258" r:id="rId6"/>
    <p:sldId id="260" r:id="rId7"/>
    <p:sldId id="267" r:id="rId8"/>
    <p:sldId id="270" r:id="rId9"/>
    <p:sldId id="269" r:id="rId10"/>
    <p:sldId id="261" r:id="rId11"/>
    <p:sldId id="262" r:id="rId12"/>
    <p:sldId id="263" r:id="rId13"/>
    <p:sldId id="264" r:id="rId14"/>
    <p:sldId id="265" r:id="rId15"/>
    <p:sldId id="271" r:id="rId16"/>
    <p:sldId id="272" r:id="rId17"/>
    <p:sldId id="273" r:id="rId18"/>
    <p:sldId id="274" r:id="rId19"/>
    <p:sldId id="275" r:id="rId20"/>
    <p:sldId id="276" r:id="rId21"/>
    <p:sldId id="277" r:id="rId22"/>
    <p:sldId id="278" r:id="rId23"/>
    <p:sldId id="280" r:id="rId24"/>
    <p:sldId id="281" r:id="rId25"/>
    <p:sldId id="27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F5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3" d="100"/>
          <a:sy n="33" d="100"/>
        </p:scale>
        <p:origin x="1973" y="9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023136-E66A-574E-5245-F1154B848E63}"/>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55218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972EB-7F46-577A-055B-8FE855DCBB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599F4F2-E521-8E7D-91BF-22AF0956D7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B6A3BF-E6FA-910C-C5A6-7002FBB81693}"/>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5" name="Footer Placeholder 4">
            <a:extLst>
              <a:ext uri="{FF2B5EF4-FFF2-40B4-BE49-F238E27FC236}">
                <a16:creationId xmlns:a16="http://schemas.microsoft.com/office/drawing/2014/main" id="{C4A32D6F-CE56-B4A4-9085-2D49BE273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0A9EC2-4514-8048-5C68-9888642DD7AB}"/>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177182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2D45DD-40AC-9DCC-A9C3-F6A9B08433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5402C4-E8C6-59B5-4323-7B304EBF04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731F6E-9C7F-36CC-58D4-C20F8F11B110}"/>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5" name="Footer Placeholder 4">
            <a:extLst>
              <a:ext uri="{FF2B5EF4-FFF2-40B4-BE49-F238E27FC236}">
                <a16:creationId xmlns:a16="http://schemas.microsoft.com/office/drawing/2014/main" id="{0B1CBA6A-4F22-BBE1-F6BB-44494FA0E8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8152ED-86D0-E2F3-92A9-DCD2C961412A}"/>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12382425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93380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570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120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2713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61267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06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315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1373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group of kids holding brooms and cleaning trash&#10;&#10;Description automatically generated">
            <a:extLst>
              <a:ext uri="{FF2B5EF4-FFF2-40B4-BE49-F238E27FC236}">
                <a16:creationId xmlns:a16="http://schemas.microsoft.com/office/drawing/2014/main" id="{1DB2BFF0-ABBF-F7FF-D687-40739E60E5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54446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9578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75178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19738" y="6068810"/>
            <a:ext cx="1422400" cy="243417"/>
          </a:xfrm>
          <a:prstGeom prst="rect">
            <a:avLst/>
          </a:prstGeom>
        </p:spPr>
        <p:txBody>
          <a:bodyPr/>
          <a:lstStyle/>
          <a:p>
            <a:fld id="{1D8BD707-D9CF-40AE-B4C6-C98DA3205C09}" type="datetimeFigureOut">
              <a:rPr lang="en-US" smtClean="0"/>
              <a:pPr/>
              <a:t>12/1/2024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62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9E66CC-7CDC-D6B7-DD45-C653CDEFE4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B548F4C7-8AB7-D1AA-F02E-4E57EA38116A}"/>
              </a:ext>
            </a:extLst>
          </p:cNvPr>
          <p:cNvSpPr/>
          <p:nvPr userDrawn="1"/>
        </p:nvSpPr>
        <p:spPr>
          <a:xfrm>
            <a:off x="228600" y="167640"/>
            <a:ext cx="11780520" cy="65074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96392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20A9-40A5-F8A7-AA1A-BDE590FED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08F60-0530-92FD-585C-2003286CA3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A82C9-074A-0C62-6409-0D7FA7B3E6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1ED76-28F3-4C48-5F1F-2F1277269255}"/>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6" name="Footer Placeholder 5">
            <a:extLst>
              <a:ext uri="{FF2B5EF4-FFF2-40B4-BE49-F238E27FC236}">
                <a16:creationId xmlns:a16="http://schemas.microsoft.com/office/drawing/2014/main" id="{0E032E4E-553A-9F77-C69A-B021120C2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770CF6-00D9-FF7C-6CCE-84D46F89542F}"/>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1060691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E741-F504-5951-2D40-6F1C19D8EF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0B5E12-5708-8599-B8EB-553E33D4C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B1F85E-2B87-DB08-686A-0CD2418CCE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93284B-C4D0-B851-1EBB-B5904E879E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DF29F2-4041-2E08-561D-6097EA353DA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F32569-24FF-049A-9D24-5D09B30331E9}"/>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8" name="Footer Placeholder 7">
            <a:extLst>
              <a:ext uri="{FF2B5EF4-FFF2-40B4-BE49-F238E27FC236}">
                <a16:creationId xmlns:a16="http://schemas.microsoft.com/office/drawing/2014/main" id="{C910EC0B-698E-1EF7-843E-6577C7A84A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30559E-92EA-3E6C-9535-1FA8F44C6BB8}"/>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1826579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733E7-4E43-371C-0667-E87CCAAADC0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C86A32-35A4-3659-36C2-AFD0626F67D2}"/>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4" name="Footer Placeholder 3">
            <a:extLst>
              <a:ext uri="{FF2B5EF4-FFF2-40B4-BE49-F238E27FC236}">
                <a16:creationId xmlns:a16="http://schemas.microsoft.com/office/drawing/2014/main" id="{56F6EDD6-0DF9-4B88-B097-CC311D5A60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611340-465A-E979-D89E-B63DD3BE5505}"/>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700600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E7A17C-0D70-8866-2E73-4664C5E092B3}"/>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3" name="Footer Placeholder 2">
            <a:extLst>
              <a:ext uri="{FF2B5EF4-FFF2-40B4-BE49-F238E27FC236}">
                <a16:creationId xmlns:a16="http://schemas.microsoft.com/office/drawing/2014/main" id="{4EEBB540-25B3-C2F5-6E9E-1FF6B52D22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E5831B-DC91-4F11-8FFD-3D803D5BE4D7}"/>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3897995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6F3C5-2979-DD30-E7C8-0D60B7DCC2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72F902-FBDD-9218-0EDF-64B3BE56DD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6C23B8-8BFA-4510-E5A7-D79A94517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76C0BF-45D8-7C94-3D05-F95CB598739F}"/>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6" name="Footer Placeholder 5">
            <a:extLst>
              <a:ext uri="{FF2B5EF4-FFF2-40B4-BE49-F238E27FC236}">
                <a16:creationId xmlns:a16="http://schemas.microsoft.com/office/drawing/2014/main" id="{0232E44A-9918-3846-125C-349F27325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5F147-696D-C4AD-A7A0-FF81A315203B}"/>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923932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F01D-2314-C587-ACFE-F0A4AFDE66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548EB2-EAB8-E051-8CB7-0BB1060EEF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BE68F6-EE1E-D23E-ADE0-A4D728FF0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587281-0DA1-DA05-F829-0026A74D238B}"/>
              </a:ext>
            </a:extLst>
          </p:cNvPr>
          <p:cNvSpPr>
            <a:spLocks noGrp="1"/>
          </p:cNvSpPr>
          <p:nvPr>
            <p:ph type="dt" sz="half" idx="10"/>
          </p:nvPr>
        </p:nvSpPr>
        <p:spPr/>
        <p:txBody>
          <a:bodyPr/>
          <a:lstStyle/>
          <a:p>
            <a:fld id="{7A73260F-A362-4E34-97DE-BC8EE9E82F3B}" type="datetimeFigureOut">
              <a:rPr lang="en-US" smtClean="0"/>
              <a:t>12/1/2024</a:t>
            </a:fld>
            <a:endParaRPr lang="en-US"/>
          </a:p>
        </p:txBody>
      </p:sp>
      <p:sp>
        <p:nvSpPr>
          <p:cNvPr id="6" name="Footer Placeholder 5">
            <a:extLst>
              <a:ext uri="{FF2B5EF4-FFF2-40B4-BE49-F238E27FC236}">
                <a16:creationId xmlns:a16="http://schemas.microsoft.com/office/drawing/2014/main" id="{327D59D3-9F7C-EA51-06CD-BDA9640AF5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1B5B0-9B2E-6B73-B428-8DC31C398E40}"/>
              </a:ext>
            </a:extLst>
          </p:cNvPr>
          <p:cNvSpPr>
            <a:spLocks noGrp="1"/>
          </p:cNvSpPr>
          <p:nvPr>
            <p:ph type="sldNum" sz="quarter" idx="12"/>
          </p:nvPr>
        </p:nvSpPr>
        <p:spPr/>
        <p:txBody>
          <a:bodyPr/>
          <a:lstStyle/>
          <a:p>
            <a:fld id="{18270E0F-EFF2-46CC-A8FE-A36C5CF85E49}" type="slidenum">
              <a:rPr lang="en-US" smtClean="0"/>
              <a:t>‹#›</a:t>
            </a:fld>
            <a:endParaRPr lang="en-US"/>
          </a:p>
        </p:txBody>
      </p:sp>
    </p:spTree>
    <p:extLst>
      <p:ext uri="{BB962C8B-B14F-4D97-AF65-F5344CB8AC3E}">
        <p14:creationId xmlns:p14="http://schemas.microsoft.com/office/powerpoint/2010/main" val="2014982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EAD715-2125-8982-C7C4-A729629F6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5E2581-55C1-2FAE-230C-8F9324EAAB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7D483C-1E0A-AA90-5345-82F15C3B47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A73260F-A362-4E34-97DE-BC8EE9E82F3B}" type="datetimeFigureOut">
              <a:rPr lang="en-US" smtClean="0"/>
              <a:t>12/1/2024</a:t>
            </a:fld>
            <a:endParaRPr lang="en-US"/>
          </a:p>
        </p:txBody>
      </p:sp>
      <p:sp>
        <p:nvSpPr>
          <p:cNvPr id="5" name="Footer Placeholder 4">
            <a:extLst>
              <a:ext uri="{FF2B5EF4-FFF2-40B4-BE49-F238E27FC236}">
                <a16:creationId xmlns:a16="http://schemas.microsoft.com/office/drawing/2014/main" id="{299AD101-EA3D-3586-BAC7-5A3E3EFE3F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1CF51EC-B284-4F28-C0D2-7062AD22F7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270E0F-EFF2-46CC-A8FE-A36C5CF85E49}" type="slidenum">
              <a:rPr lang="en-US" smtClean="0"/>
              <a:t>‹#›</a:t>
            </a:fld>
            <a:endParaRPr lang="en-US"/>
          </a:p>
        </p:txBody>
      </p:sp>
      <p:sp>
        <p:nvSpPr>
          <p:cNvPr id="7" name="TextBox 3">
            <a:extLst>
              <a:ext uri="{FF2B5EF4-FFF2-40B4-BE49-F238E27FC236}">
                <a16:creationId xmlns:a16="http://schemas.microsoft.com/office/drawing/2014/main" id="{8673B6A0-EAA4-CC89-7F39-1057B0C0F6E1}"/>
              </a:ext>
            </a:extLst>
          </p:cNvPr>
          <p:cNvSpPr txBox="1"/>
          <p:nvPr userDrawn="1"/>
        </p:nvSpPr>
        <p:spPr>
          <a:xfrm>
            <a:off x="3501390" y="8026025"/>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8BAEE500-F3B1-7C96-16E2-8BC17EB3EBF2}"/>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88D6A2ED-8E7F-7BC6-55AB-F4352C123435}"/>
              </a:ext>
            </a:extLst>
          </p:cNvPr>
          <p:cNvPicPr>
            <a:picLocks noChangeAspect="1"/>
          </p:cNvPicPr>
          <p:nvPr userDrawn="1"/>
        </p:nvPicPr>
        <p:blipFill>
          <a:blip r:embed="rId14"/>
          <a:stretch>
            <a:fillRect/>
          </a:stretch>
        </p:blipFill>
        <p:spPr>
          <a:xfrm>
            <a:off x="794532" y="6858000"/>
            <a:ext cx="2706858" cy="3813378"/>
          </a:xfrm>
          <a:prstGeom prst="rect">
            <a:avLst/>
          </a:prstGeom>
        </p:spPr>
      </p:pic>
      <p:sp>
        <p:nvSpPr>
          <p:cNvPr id="10" name="Title 1">
            <a:extLst>
              <a:ext uri="{FF2B5EF4-FFF2-40B4-BE49-F238E27FC236}">
                <a16:creationId xmlns:a16="http://schemas.microsoft.com/office/drawing/2014/main" id="{A4CD484C-5EBA-13C6-5949-C91F5FF84524}"/>
              </a:ext>
            </a:extLst>
          </p:cNvPr>
          <p:cNvSpPr txBox="1">
            <a:spLocks/>
          </p:cNvSpPr>
          <p:nvPr userDrawn="1"/>
        </p:nvSpPr>
        <p:spPr>
          <a:xfrm>
            <a:off x="-1958392" y="724773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dirty="0" err="1">
                <a:solidFill>
                  <a:schemeClr val="accent3">
                    <a:lumMod val="60000"/>
                    <a:lumOff val="40000"/>
                  </a:schemeClr>
                </a:solidFill>
                <a:latin typeface="#9Slide07 HoneyCream" pitchFamily="2" charset="0"/>
              </a:rPr>
              <a:t>Măng</a:t>
            </a:r>
            <a:r>
              <a:rPr lang="en-US" sz="24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856C41CB-367F-0FBD-8049-F4A5C0333D66}"/>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algn="ctr">
              <a:buClr>
                <a:srgbClr val="000000"/>
              </a:buClr>
              <a:buFont typeface="Arial"/>
              <a:buNone/>
            </a:pPr>
            <a:r>
              <a:rPr lang="en-US" sz="2133"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2133"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2131368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2946400" y="7645400"/>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2009726" y="-243220"/>
            <a:ext cx="1804572" cy="2542252"/>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141828" y="6866717"/>
            <a:ext cx="1804572" cy="2542252"/>
          </a:xfrm>
          <a:prstGeom prst="rect">
            <a:avLst/>
          </a:prstGeom>
        </p:spPr>
      </p:pic>
      <p:sp>
        <p:nvSpPr>
          <p:cNvPr id="10" name="Title 1">
            <a:extLst>
              <a:ext uri="{FF2B5EF4-FFF2-40B4-BE49-F238E27FC236}">
                <a16:creationId xmlns:a16="http://schemas.microsoft.com/office/drawing/2014/main" id="{64820699-3388-EA92-33FE-25D11D55C50E}"/>
              </a:ext>
            </a:extLst>
          </p:cNvPr>
          <p:cNvSpPr txBox="1">
            <a:spLocks/>
          </p:cNvSpPr>
          <p:nvPr userDrawn="1"/>
        </p:nvSpPr>
        <p:spPr>
          <a:xfrm>
            <a:off x="-444325" y="6115342"/>
            <a:ext cx="1943331" cy="699911"/>
          </a:xfrm>
          <a:prstGeom prst="rect">
            <a:avLst/>
          </a:prstGeom>
        </p:spPr>
        <p:txBody>
          <a:bodyPr vert="horz" lIns="81280" tIns="40640" rIns="81280" bIns="406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err="1">
                <a:solidFill>
                  <a:schemeClr val="accent3">
                    <a:lumMod val="60000"/>
                    <a:lumOff val="40000"/>
                  </a:schemeClr>
                </a:solidFill>
                <a:latin typeface="#9Slide07 HoneyCream" pitchFamily="2" charset="0"/>
              </a:rPr>
              <a:t>Măng</a:t>
            </a:r>
            <a:r>
              <a:rPr lang="en-US" sz="1600" b="0" dirty="0">
                <a:solidFill>
                  <a:schemeClr val="accent3">
                    <a:lumMod val="60000"/>
                    <a:lumOff val="40000"/>
                  </a:schemeClr>
                </a:solidFill>
                <a:latin typeface="#9Slide07 HoneyCream" pitchFamily="2" charset="0"/>
              </a:rPr>
              <a:t> Non</a:t>
            </a:r>
          </a:p>
        </p:txBody>
      </p:sp>
      <p:sp>
        <p:nvSpPr>
          <p:cNvPr id="11" name="TextBox 10">
            <a:extLst>
              <a:ext uri="{FF2B5EF4-FFF2-40B4-BE49-F238E27FC236}">
                <a16:creationId xmlns:a16="http://schemas.microsoft.com/office/drawing/2014/main" id="{1191F1C8-32E1-614B-B849-A7CA9E8DC1E2}"/>
              </a:ext>
            </a:extLst>
          </p:cNvPr>
          <p:cNvSpPr txBox="1"/>
          <p:nvPr userDrawn="1"/>
        </p:nvSpPr>
        <p:spPr>
          <a:xfrm>
            <a:off x="9992360" y="345536"/>
            <a:ext cx="2441758" cy="697610"/>
          </a:xfrm>
          <a:prstGeom prst="rect">
            <a:avLst/>
          </a:prstGeom>
          <a:noFill/>
        </p:spPr>
        <p:txBody>
          <a:bodyPr wrap="square" rtlCol="0">
            <a:prstTxWarp prst="textArchUp">
              <a:avLst/>
            </a:prstTxWarp>
            <a:spAutoFit/>
          </a:bodyPr>
          <a:lstStyle/>
          <a:p>
            <a:pPr algn="ctr">
              <a:buClr>
                <a:srgbClr val="000000"/>
              </a:buClr>
              <a:buFont typeface="Arial"/>
              <a:buNone/>
            </a:pPr>
            <a:r>
              <a:rPr lang="en-US" sz="1422" kern="0" dirty="0" err="1">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a:t>
            </a:r>
            <a:r>
              <a:rPr lang="en-US"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 Non</a:t>
            </a:r>
            <a:endParaRPr lang="id-ID" sz="1422" kern="0" dirty="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33942901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F02E81-7608-7210-0968-D0E1A2212695}"/>
              </a:ext>
            </a:extLst>
          </p:cNvPr>
          <p:cNvPicPr>
            <a:picLocks noChangeAspect="1"/>
          </p:cNvPicPr>
          <p:nvPr/>
        </p:nvPicPr>
        <p:blipFill>
          <a:blip r:embed="rId2">
            <a:duotone>
              <a:prstClr val="black"/>
              <a:schemeClr val="accent2">
                <a:tint val="45000"/>
                <a:satMod val="400000"/>
              </a:schemeClr>
            </a:duotone>
          </a:blip>
          <a:stretch>
            <a:fillRect/>
          </a:stretch>
        </p:blipFill>
        <p:spPr>
          <a:xfrm>
            <a:off x="4274234" y="-58290"/>
            <a:ext cx="3890038" cy="1856609"/>
          </a:xfrm>
          <a:prstGeom prst="rect">
            <a:avLst/>
          </a:prstGeom>
        </p:spPr>
      </p:pic>
      <p:pic>
        <p:nvPicPr>
          <p:cNvPr id="5" name="Picture 4" descr="A green and white logo&#10;&#10;Description automatically generated">
            <a:extLst>
              <a:ext uri="{FF2B5EF4-FFF2-40B4-BE49-F238E27FC236}">
                <a16:creationId xmlns:a16="http://schemas.microsoft.com/office/drawing/2014/main" id="{AE2EEEED-C6C8-E750-D91D-7A194F836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290"/>
            <a:ext cx="1856610" cy="1856610"/>
          </a:xfrm>
          <a:prstGeom prst="rect">
            <a:avLst/>
          </a:prstGeom>
        </p:spPr>
      </p:pic>
      <p:pic>
        <p:nvPicPr>
          <p:cNvPr id="14" name="Picture 13">
            <a:extLst>
              <a:ext uri="{FF2B5EF4-FFF2-40B4-BE49-F238E27FC236}">
                <a16:creationId xmlns:a16="http://schemas.microsoft.com/office/drawing/2014/main" id="{355B7DE6-BC3B-1DEB-D712-E8B55C29A555}"/>
              </a:ext>
            </a:extLst>
          </p:cNvPr>
          <p:cNvPicPr>
            <a:picLocks noChangeAspect="1"/>
          </p:cNvPicPr>
          <p:nvPr/>
        </p:nvPicPr>
        <p:blipFill>
          <a:blip r:embed="rId4"/>
          <a:stretch>
            <a:fillRect/>
          </a:stretch>
        </p:blipFill>
        <p:spPr>
          <a:xfrm>
            <a:off x="4922771" y="1225484"/>
            <a:ext cx="2592964" cy="1077458"/>
          </a:xfrm>
          <a:prstGeom prst="rect">
            <a:avLst/>
          </a:prstGeom>
        </p:spPr>
      </p:pic>
      <p:pic>
        <p:nvPicPr>
          <p:cNvPr id="15" name="Picture 14">
            <a:extLst>
              <a:ext uri="{FF2B5EF4-FFF2-40B4-BE49-F238E27FC236}">
                <a16:creationId xmlns:a16="http://schemas.microsoft.com/office/drawing/2014/main" id="{059659CE-AB34-C1DA-159E-9475EA1222A2}"/>
              </a:ext>
            </a:extLst>
          </p:cNvPr>
          <p:cNvPicPr>
            <a:picLocks noChangeAspect="1"/>
          </p:cNvPicPr>
          <p:nvPr/>
        </p:nvPicPr>
        <p:blipFill>
          <a:blip r:embed="rId5"/>
          <a:stretch>
            <a:fillRect/>
          </a:stretch>
        </p:blipFill>
        <p:spPr>
          <a:xfrm>
            <a:off x="9542008" y="5229802"/>
            <a:ext cx="2328516" cy="1196814"/>
          </a:xfrm>
          <a:prstGeom prst="rect">
            <a:avLst/>
          </a:prstGeom>
        </p:spPr>
      </p:pic>
      <p:pic>
        <p:nvPicPr>
          <p:cNvPr id="16" name="Picture 15">
            <a:extLst>
              <a:ext uri="{FF2B5EF4-FFF2-40B4-BE49-F238E27FC236}">
                <a16:creationId xmlns:a16="http://schemas.microsoft.com/office/drawing/2014/main" id="{CA8B49CA-8B2F-37D4-04F3-EB463C65A6A3}"/>
              </a:ext>
            </a:extLst>
          </p:cNvPr>
          <p:cNvPicPr>
            <a:picLocks noChangeAspect="1"/>
          </p:cNvPicPr>
          <p:nvPr/>
        </p:nvPicPr>
        <p:blipFill>
          <a:blip r:embed="rId6"/>
          <a:stretch>
            <a:fillRect/>
          </a:stretch>
        </p:blipFill>
        <p:spPr>
          <a:xfrm>
            <a:off x="2514598" y="4697133"/>
            <a:ext cx="7409310" cy="2528422"/>
          </a:xfrm>
          <a:prstGeom prst="rect">
            <a:avLst/>
          </a:prstGeom>
        </p:spPr>
      </p:pic>
      <p:pic>
        <p:nvPicPr>
          <p:cNvPr id="17" name="Picture 16">
            <a:extLst>
              <a:ext uri="{FF2B5EF4-FFF2-40B4-BE49-F238E27FC236}">
                <a16:creationId xmlns:a16="http://schemas.microsoft.com/office/drawing/2014/main" id="{A8F5F3BC-B0EA-D9CC-A7AA-07602A150DA5}"/>
              </a:ext>
            </a:extLst>
          </p:cNvPr>
          <p:cNvPicPr>
            <a:picLocks noChangeAspect="1"/>
          </p:cNvPicPr>
          <p:nvPr/>
        </p:nvPicPr>
        <p:blipFill>
          <a:blip r:embed="rId7"/>
          <a:stretch>
            <a:fillRect/>
          </a:stretch>
        </p:blipFill>
        <p:spPr>
          <a:xfrm>
            <a:off x="9923908" y="5960899"/>
            <a:ext cx="1868162" cy="1123026"/>
          </a:xfrm>
          <a:prstGeom prst="rect">
            <a:avLst/>
          </a:prstGeom>
        </p:spPr>
      </p:pic>
    </p:spTree>
    <p:extLst>
      <p:ext uri="{BB962C8B-B14F-4D97-AF65-F5344CB8AC3E}">
        <p14:creationId xmlns:p14="http://schemas.microsoft.com/office/powerpoint/2010/main" val="2917604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BA318-F644-4583-F06C-83F5C10224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86A2935-45F0-E5B9-8575-98C228ABFA31}"/>
              </a:ext>
            </a:extLst>
          </p:cNvPr>
          <p:cNvPicPr>
            <a:picLocks noChangeAspect="1"/>
          </p:cNvPicPr>
          <p:nvPr/>
        </p:nvPicPr>
        <p:blipFill>
          <a:blip r:embed="rId2"/>
          <a:srcRect l="2182" t="34972" r="2134"/>
          <a:stretch/>
        </p:blipFill>
        <p:spPr>
          <a:xfrm>
            <a:off x="5684257" y="3030720"/>
            <a:ext cx="6145491" cy="3032060"/>
          </a:xfrm>
          <a:prstGeom prst="rect">
            <a:avLst/>
          </a:prstGeom>
        </p:spPr>
      </p:pic>
      <p:sp>
        <p:nvSpPr>
          <p:cNvPr id="4" name="Rectangle: Rounded Corners 3">
            <a:extLst>
              <a:ext uri="{FF2B5EF4-FFF2-40B4-BE49-F238E27FC236}">
                <a16:creationId xmlns:a16="http://schemas.microsoft.com/office/drawing/2014/main" id="{F8F5562F-4CAA-0B9E-BE8C-A4623D7CA5A4}"/>
              </a:ext>
            </a:extLst>
          </p:cNvPr>
          <p:cNvSpPr/>
          <p:nvPr/>
        </p:nvSpPr>
        <p:spPr>
          <a:xfrm>
            <a:off x="232408" y="810400"/>
            <a:ext cx="11727184" cy="1979860"/>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chemeClr val="accent6">
                    <a:lumMod val="50000"/>
                  </a:schemeClr>
                </a:solidFill>
                <a:latin typeface="Cambria" panose="02040503050406030204" pitchFamily="18" charset="0"/>
                <a:ea typeface="Cambria" panose="02040503050406030204" pitchFamily="18" charset="0"/>
              </a:rPr>
              <a:t>b. </a:t>
            </a:r>
            <a:r>
              <a:rPr lang="vi-VN" sz="3200" dirty="0">
                <a:solidFill>
                  <a:schemeClr val="accent6">
                    <a:lumMod val="50000"/>
                  </a:schemeClr>
                </a:solidFill>
                <a:latin typeface="Cambria" panose="02040503050406030204" pitchFamily="18" charset="0"/>
                <a:ea typeface="Cambria" panose="02040503050406030204" pitchFamily="18" charset="0"/>
              </a:rPr>
              <a:t>Sau khi quét đường làng xong, Kiên đề nghị các bạn trong xóm gom hết số rác đã quét dọn được thành một đống để đốt cho nhanh, đỡ mất công mang đến khu vực tập kết rác.</a:t>
            </a:r>
            <a:endParaRPr kumimoji="0" lang="en-US" sz="320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791BB95E-E7A0-D38A-E41F-1BB07B79B975}"/>
              </a:ext>
            </a:extLst>
          </p:cNvPr>
          <p:cNvSpPr txBox="1"/>
          <p:nvPr/>
        </p:nvSpPr>
        <p:spPr>
          <a:xfrm>
            <a:off x="567688" y="3282911"/>
            <a:ext cx="4918712" cy="1569660"/>
          </a:xfrm>
          <a:prstGeom prst="rect">
            <a:avLst/>
          </a:prstGeom>
          <a:noFill/>
        </p:spPr>
        <p:txBody>
          <a:bodyPr wrap="square">
            <a:spAutoFit/>
          </a:bodyPr>
          <a:lstStyle/>
          <a:p>
            <a:pPr algn="ctr"/>
            <a:r>
              <a:rPr lang="en-US" sz="3200" i="1" dirty="0" err="1">
                <a:solidFill>
                  <a:schemeClr val="accent6">
                    <a:lumMod val="50000"/>
                  </a:schemeClr>
                </a:solidFill>
                <a:latin typeface="Cambria" panose="02040503050406030204" pitchFamily="18" charset="0"/>
                <a:ea typeface="Cambria" panose="02040503050406030204" pitchFamily="18" charset="0"/>
              </a:rPr>
              <a:t>Việc</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đốt</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rác</a:t>
            </a:r>
            <a:r>
              <a:rPr lang="en-US" sz="3200" i="1" dirty="0">
                <a:solidFill>
                  <a:schemeClr val="accent6">
                    <a:lumMod val="50000"/>
                  </a:schemeClr>
                </a:solidFill>
                <a:latin typeface="Cambria" panose="02040503050406030204" pitchFamily="18" charset="0"/>
                <a:ea typeface="Cambria" panose="02040503050406030204" pitchFamily="18" charset="0"/>
              </a:rPr>
              <a:t> ở </a:t>
            </a:r>
            <a:r>
              <a:rPr lang="en-US" sz="3200" i="1" dirty="0" err="1">
                <a:solidFill>
                  <a:schemeClr val="accent6">
                    <a:lumMod val="50000"/>
                  </a:schemeClr>
                </a:solidFill>
                <a:latin typeface="Cambria" panose="02040503050406030204" pitchFamily="18" charset="0"/>
                <a:ea typeface="Cambria" panose="02040503050406030204" pitchFamily="18" charset="0"/>
              </a:rPr>
              <a:t>đường</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làng</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mang</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lại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hậu</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quả</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gì</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Nếu</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là</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bạn</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của</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Kiên</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em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sẽ</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làm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gì</a:t>
            </a:r>
            <a:r>
              <a:rPr lang="en-US" sz="3200" i="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5876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EE902-A74D-DF5F-B223-189C02F2EE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48A5631-20FE-538E-C755-449BA3196AB7}"/>
              </a:ext>
            </a:extLst>
          </p:cNvPr>
          <p:cNvPicPr>
            <a:picLocks noChangeAspect="1"/>
          </p:cNvPicPr>
          <p:nvPr/>
        </p:nvPicPr>
        <p:blipFill>
          <a:blip r:embed="rId2"/>
          <a:stretch>
            <a:fillRect/>
          </a:stretch>
        </p:blipFill>
        <p:spPr>
          <a:xfrm>
            <a:off x="5589272" y="3128255"/>
            <a:ext cx="6348618" cy="3448632"/>
          </a:xfrm>
          <a:prstGeom prst="rect">
            <a:avLst/>
          </a:prstGeom>
        </p:spPr>
      </p:pic>
      <p:sp>
        <p:nvSpPr>
          <p:cNvPr id="6" name="Rectangle: Rounded Corners 5">
            <a:extLst>
              <a:ext uri="{FF2B5EF4-FFF2-40B4-BE49-F238E27FC236}">
                <a16:creationId xmlns:a16="http://schemas.microsoft.com/office/drawing/2014/main" id="{072AA3A6-6175-E65D-6EDB-DA0A79B9847E}"/>
              </a:ext>
            </a:extLst>
          </p:cNvPr>
          <p:cNvSpPr/>
          <p:nvPr/>
        </p:nvSpPr>
        <p:spPr>
          <a:xfrm>
            <a:off x="449928" y="347044"/>
            <a:ext cx="11174384" cy="2790260"/>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chemeClr val="accent6">
                    <a:lumMod val="50000"/>
                  </a:schemeClr>
                </a:solidFill>
                <a:latin typeface="Cambria" panose="02040503050406030204" pitchFamily="18" charset="0"/>
                <a:ea typeface="Cambria" panose="02040503050406030204" pitchFamily="18" charset="0"/>
              </a:rPr>
              <a:t>c. Chú của Mẩy cho rằng: “Từ thời ông bà, cha mẹ sinh sống trên vùng đất này đã nuôi lợn, trâu thả rông xung quanh nhà. Mình chỉ làm theo phong tục thôi, mà hầu như nhà nào cũng vậy nên quen rồi, có thấy ô nhiễm môi trường đâu”.</a:t>
            </a:r>
            <a:endParaRPr kumimoji="0" lang="en-US" sz="320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0B2103CE-048E-1A1E-5477-50378D229EDB}"/>
              </a:ext>
            </a:extLst>
          </p:cNvPr>
          <p:cNvSpPr txBox="1"/>
          <p:nvPr/>
        </p:nvSpPr>
        <p:spPr>
          <a:xfrm>
            <a:off x="567688" y="3282911"/>
            <a:ext cx="4918712" cy="2554545"/>
          </a:xfrm>
          <a:prstGeom prst="rect">
            <a:avLst/>
          </a:prstGeom>
          <a:noFill/>
        </p:spPr>
        <p:txBody>
          <a:bodyPr wrap="square">
            <a:spAutoFit/>
          </a:bodyPr>
          <a:lstStyle/>
          <a:p>
            <a:pPr algn="ctr"/>
            <a:r>
              <a:rPr lang="en-US" sz="3200" i="1" dirty="0">
                <a:solidFill>
                  <a:schemeClr val="accent6">
                    <a:lumMod val="50000"/>
                  </a:schemeClr>
                </a:solidFill>
                <a:latin typeface="Cambria" panose="02040503050406030204" pitchFamily="18" charset="0"/>
                <a:ea typeface="Cambria" panose="02040503050406030204" pitchFamily="18" charset="0"/>
              </a:rPr>
              <a:t>Theo </a:t>
            </a:r>
            <a:r>
              <a:rPr lang="en-US" sz="3200" i="1" dirty="0" err="1">
                <a:solidFill>
                  <a:schemeClr val="accent6">
                    <a:lumMod val="50000"/>
                  </a:schemeClr>
                </a:solidFill>
                <a:latin typeface="Cambria" panose="02040503050406030204" pitchFamily="18" charset="0"/>
                <a:ea typeface="Cambria" panose="02040503050406030204" pitchFamily="18" charset="0"/>
              </a:rPr>
              <a:t>em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việc</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nuôi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lợn</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trâu</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thả</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rông</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quanh</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nhà</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gây</a:t>
            </a:r>
            <a:r>
              <a:rPr lang="en-US" sz="3200" i="1" dirty="0">
                <a:solidFill>
                  <a:schemeClr val="accent6">
                    <a:lumMod val="50000"/>
                  </a:schemeClr>
                </a:solidFill>
                <a:latin typeface="Cambria" panose="02040503050406030204" pitchFamily="18" charset="0"/>
                <a:ea typeface="Cambria" panose="02040503050406030204" pitchFamily="18" charset="0"/>
              </a:rPr>
              <a:t> ô </a:t>
            </a:r>
            <a:r>
              <a:rPr lang="en-US" sz="3200" i="1" dirty="0" err="1">
                <a:solidFill>
                  <a:schemeClr val="accent6">
                    <a:lumMod val="50000"/>
                  </a:schemeClr>
                </a:solidFill>
                <a:latin typeface="Cambria" panose="02040503050406030204" pitchFamily="18" charset="0"/>
                <a:ea typeface="Cambria" panose="02040503050406030204" pitchFamily="18" charset="0"/>
              </a:rPr>
              <a:t>nhiễm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môi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trường</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sống</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như</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thế</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nào</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Nếu</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là</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Mẩy</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em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sẽ</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nói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gì</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với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chú</a:t>
            </a:r>
            <a:r>
              <a:rPr lang="en-US" sz="3200" i="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81566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6ADF4-673A-360C-B9C9-7432B4DB6F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82F9F77-6B2A-F5CB-CCE2-34578D505DC5}"/>
              </a:ext>
            </a:extLst>
          </p:cNvPr>
          <p:cNvPicPr>
            <a:picLocks noChangeAspect="1"/>
          </p:cNvPicPr>
          <p:nvPr/>
        </p:nvPicPr>
        <p:blipFill>
          <a:blip r:embed="rId2"/>
          <a:srcRect t="28458" r="7025"/>
          <a:stretch/>
        </p:blipFill>
        <p:spPr>
          <a:xfrm>
            <a:off x="5551346" y="3429000"/>
            <a:ext cx="6335854" cy="2967200"/>
          </a:xfrm>
          <a:prstGeom prst="rect">
            <a:avLst/>
          </a:prstGeom>
        </p:spPr>
      </p:pic>
      <p:sp>
        <p:nvSpPr>
          <p:cNvPr id="4" name="Rectangle: Rounded Corners 3">
            <a:extLst>
              <a:ext uri="{FF2B5EF4-FFF2-40B4-BE49-F238E27FC236}">
                <a16:creationId xmlns:a16="http://schemas.microsoft.com/office/drawing/2014/main" id="{E65EEAEC-CE62-FC80-A208-4E7D30D65906}"/>
              </a:ext>
            </a:extLst>
          </p:cNvPr>
          <p:cNvSpPr/>
          <p:nvPr/>
        </p:nvSpPr>
        <p:spPr>
          <a:xfrm>
            <a:off x="712816" y="797080"/>
            <a:ext cx="11174384" cy="2093820"/>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chemeClr val="accent6">
                    <a:lumMod val="50000"/>
                  </a:schemeClr>
                </a:solidFill>
                <a:latin typeface="Cambria" panose="02040503050406030204" pitchFamily="18" charset="0"/>
                <a:ea typeface="Cambria" panose="02040503050406030204" pitchFamily="18" charset="0"/>
              </a:rPr>
              <a:t>d. </a:t>
            </a:r>
            <a:r>
              <a:rPr lang="vi-VN" sz="3200" dirty="0">
                <a:solidFill>
                  <a:schemeClr val="accent6">
                    <a:lumMod val="50000"/>
                  </a:schemeClr>
                </a:solidFill>
                <a:latin typeface="Cambria" panose="02040503050406030204" pitchFamily="18" charset="0"/>
                <a:ea typeface="Cambria" panose="02040503050406030204" pitchFamily="18" charset="0"/>
              </a:rPr>
              <a:t>Giờ ra chơi, Sáng rủ Mai bẻ những chiếc lá bàng to trong sân trường để quạt cho mát vì cho rằng bẻ vài chiếc lá sẽ không ảnh hưởng gì.</a:t>
            </a:r>
            <a:endParaRPr kumimoji="0" lang="en-US" sz="320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85938F88-D16B-A14E-E651-44420BEEE386}"/>
              </a:ext>
            </a:extLst>
          </p:cNvPr>
          <p:cNvSpPr txBox="1"/>
          <p:nvPr/>
        </p:nvSpPr>
        <p:spPr>
          <a:xfrm>
            <a:off x="632634" y="3429000"/>
            <a:ext cx="4918712" cy="1077218"/>
          </a:xfrm>
          <a:prstGeom prst="rect">
            <a:avLst/>
          </a:prstGeom>
          <a:noFill/>
        </p:spPr>
        <p:txBody>
          <a:bodyPr wrap="square">
            <a:spAutoFit/>
          </a:bodyPr>
          <a:lstStyle/>
          <a:p>
            <a:pPr algn="ctr"/>
            <a:r>
              <a:rPr lang="en-US" sz="3200" i="1" dirty="0" err="1">
                <a:solidFill>
                  <a:schemeClr val="accent6">
                    <a:lumMod val="50000"/>
                  </a:schemeClr>
                </a:solidFill>
                <a:latin typeface="Cambria" panose="02040503050406030204" pitchFamily="18" charset="0"/>
                <a:ea typeface="Cambria" panose="02040503050406030204" pitchFamily="18" charset="0"/>
              </a:rPr>
              <a:t>Nếu</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em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là</a:t>
            </a:r>
            <a:r>
              <a:rPr lang="en-US" sz="3200" i="1" dirty="0">
                <a:solidFill>
                  <a:schemeClr val="accent6">
                    <a:lumMod val="50000"/>
                  </a:schemeClr>
                </a:solidFill>
                <a:latin typeface="Cambria" panose="02040503050406030204" pitchFamily="18" charset="0"/>
                <a:ea typeface="Cambria" panose="02040503050406030204" pitchFamily="18" charset="0"/>
              </a:rPr>
              <a:t> Mai, </a:t>
            </a:r>
            <a:r>
              <a:rPr lang="en-US" sz="3200" i="1" dirty="0" err="1">
                <a:solidFill>
                  <a:schemeClr val="accent6">
                    <a:lumMod val="50000"/>
                  </a:schemeClr>
                </a:solidFill>
                <a:latin typeface="Cambria" panose="02040503050406030204" pitchFamily="18" charset="0"/>
                <a:ea typeface="Cambria" panose="02040503050406030204" pitchFamily="18" charset="0"/>
              </a:rPr>
              <a:t>em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sẽ</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nói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gì</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với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Sáng</a:t>
            </a:r>
            <a:r>
              <a:rPr lang="en-US" sz="3200" i="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13458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0B5BD-F852-58D2-9F2F-A062F65BEA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4B8601F-F52F-A873-C69B-1F4200881D21}"/>
              </a:ext>
            </a:extLst>
          </p:cNvPr>
          <p:cNvPicPr>
            <a:picLocks noChangeAspect="1"/>
          </p:cNvPicPr>
          <p:nvPr/>
        </p:nvPicPr>
        <p:blipFill>
          <a:blip r:embed="rId2"/>
          <a:stretch>
            <a:fillRect/>
          </a:stretch>
        </p:blipFill>
        <p:spPr>
          <a:xfrm>
            <a:off x="5162647" y="3429000"/>
            <a:ext cx="6785418" cy="3001011"/>
          </a:xfrm>
          <a:prstGeom prst="rect">
            <a:avLst/>
          </a:prstGeom>
        </p:spPr>
      </p:pic>
      <p:sp>
        <p:nvSpPr>
          <p:cNvPr id="6" name="Rectangle: Rounded Corners 5">
            <a:extLst>
              <a:ext uri="{FF2B5EF4-FFF2-40B4-BE49-F238E27FC236}">
                <a16:creationId xmlns:a16="http://schemas.microsoft.com/office/drawing/2014/main" id="{2FC61937-7082-5BA3-0DD3-E46CF69FBA5C}"/>
              </a:ext>
            </a:extLst>
          </p:cNvPr>
          <p:cNvSpPr/>
          <p:nvPr/>
        </p:nvSpPr>
        <p:spPr>
          <a:xfrm>
            <a:off x="313986" y="888604"/>
            <a:ext cx="11564028" cy="2540396"/>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chemeClr val="accent6">
                    <a:lumMod val="50000"/>
                  </a:schemeClr>
                </a:solidFill>
                <a:latin typeface="Cambria" panose="02040503050406030204" pitchFamily="18" charset="0"/>
                <a:ea typeface="Cambria" panose="02040503050406030204" pitchFamily="18" charset="0"/>
              </a:rPr>
              <a:t>e. </a:t>
            </a:r>
            <a:r>
              <a:rPr lang="vi-VN" sz="3200" dirty="0">
                <a:solidFill>
                  <a:schemeClr val="accent6">
                    <a:lumMod val="50000"/>
                  </a:schemeClr>
                </a:solidFill>
                <a:latin typeface="Cambria" panose="02040503050406030204" pitchFamily="18" charset="0"/>
                <a:ea typeface="Cambria" panose="02040503050406030204" pitchFamily="18" charset="0"/>
              </a:rPr>
              <a:t>Tối thứ Bảy, bạn Phong mở loa rất to để hát </a:t>
            </a:r>
            <a:r>
              <a:rPr lang="vi-VN" sz="3200" dirty="0" err="1">
                <a:solidFill>
                  <a:schemeClr val="accent6">
                    <a:lumMod val="50000"/>
                  </a:schemeClr>
                </a:solidFill>
                <a:latin typeface="Cambria" panose="02040503050406030204" pitchFamily="18" charset="0"/>
                <a:ea typeface="Cambria" panose="02040503050406030204" pitchFamily="18" charset="0"/>
              </a:rPr>
              <a:t>karaoke</a:t>
            </a:r>
            <a:r>
              <a:rPr lang="vi-VN" sz="3200" dirty="0">
                <a:solidFill>
                  <a:schemeClr val="accent6">
                    <a:lumMod val="50000"/>
                  </a:schemeClr>
                </a:solidFill>
                <a:latin typeface="Cambria" panose="02040503050406030204" pitchFamily="18" charset="0"/>
                <a:ea typeface="Cambria" panose="02040503050406030204" pitchFamily="18" charset="0"/>
              </a:rPr>
              <a:t>. Khi bác hàng xóm phàn nàn rằng tiếng ồn làm bác mệt mỏi thì bạn trả lời: “Chắc bác mệt vì ốm thôi, chứ sao có thể mệt mỏi vì nghe âm thanh to được ạ!”</a:t>
            </a:r>
            <a:endParaRPr kumimoji="0" lang="en-US" sz="320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5E5B01B0-342E-8BEC-C4FD-29D081C6DC27}"/>
              </a:ext>
            </a:extLst>
          </p:cNvPr>
          <p:cNvSpPr txBox="1"/>
          <p:nvPr/>
        </p:nvSpPr>
        <p:spPr>
          <a:xfrm>
            <a:off x="243935" y="4213830"/>
            <a:ext cx="4918712" cy="1569660"/>
          </a:xfrm>
          <a:prstGeom prst="rect">
            <a:avLst/>
          </a:prstGeom>
          <a:noFill/>
        </p:spPr>
        <p:txBody>
          <a:bodyPr wrap="square">
            <a:spAutoFit/>
          </a:bodyPr>
          <a:lstStyle/>
          <a:p>
            <a:pPr algn="ctr"/>
            <a:r>
              <a:rPr lang="vi-VN" sz="3200" i="1" dirty="0">
                <a:solidFill>
                  <a:schemeClr val="accent6">
                    <a:lumMod val="50000"/>
                  </a:schemeClr>
                </a:solidFill>
                <a:latin typeface="Cambria" panose="02040503050406030204" pitchFamily="18" charset="0"/>
                <a:ea typeface="Cambria" panose="02040503050406030204" pitchFamily="18" charset="0"/>
              </a:rPr>
              <a:t>Em có nhận xét gì về việc làm của Phong? Nếu là Phong, em sẽ làm gì?</a:t>
            </a:r>
            <a:endParaRPr lang="en-US" sz="3200" i="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9760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AF80CE8A-E0BC-E036-76CC-91071A57B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52" y="1005630"/>
            <a:ext cx="7102456" cy="4846740"/>
          </a:xfrm>
          <a:prstGeom prst="rect">
            <a:avLst/>
          </a:prstGeom>
        </p:spPr>
      </p:pic>
      <p:pic>
        <p:nvPicPr>
          <p:cNvPr id="4" name="y2mate.com - 3 Minute Timer with Music for Kids Countdown Videos HD_1080">
            <a:hlinkClick r:id="" action="ppaction://media"/>
            <a:extLst>
              <a:ext uri="{FF2B5EF4-FFF2-40B4-BE49-F238E27FC236}">
                <a16:creationId xmlns:a16="http://schemas.microsoft.com/office/drawing/2014/main" id="{42760686-2408-B177-9054-896A3ADD17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72708" y="1706880"/>
            <a:ext cx="3733800" cy="2100263"/>
          </a:xfrm>
          <a:prstGeom prst="rect">
            <a:avLst/>
          </a:prstGeom>
        </p:spPr>
      </p:pic>
    </p:spTree>
    <p:extLst>
      <p:ext uri="{BB962C8B-B14F-4D97-AF65-F5344CB8AC3E}">
        <p14:creationId xmlns:p14="http://schemas.microsoft.com/office/powerpoint/2010/main" val="165794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345FF4B5-4789-7AD5-CD55-90E5F0CA2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233" y="1536450"/>
            <a:ext cx="4974767" cy="5072312"/>
          </a:xfrm>
          <a:prstGeom prst="rect">
            <a:avLst/>
          </a:prstGeom>
        </p:spPr>
      </p:pic>
      <p:sp>
        <p:nvSpPr>
          <p:cNvPr id="6" name="TextBox 5">
            <a:extLst>
              <a:ext uri="{FF2B5EF4-FFF2-40B4-BE49-F238E27FC236}">
                <a16:creationId xmlns:a16="http://schemas.microsoft.com/office/drawing/2014/main" id="{4EE55AC7-E339-728B-BB5E-731C9DD0C3EC}"/>
              </a:ext>
            </a:extLst>
          </p:cNvPr>
          <p:cNvSpPr txBox="1"/>
          <p:nvPr/>
        </p:nvSpPr>
        <p:spPr>
          <a:xfrm>
            <a:off x="6541442" y="4860998"/>
            <a:ext cx="5273438"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accent2"/>
                </a:solidFill>
                <a:latin typeface="Cambria" panose="02040503050406030204" pitchFamily="18" charset="0"/>
                <a:ea typeface="Cambria" panose="02040503050406030204" pitchFamily="18" charset="0"/>
                <a:cs typeface="Calibri" panose="020F0502020204030204" pitchFamily="34" charset="0"/>
              </a:rPr>
              <a:t>nhóm</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khác</a:t>
            </a:r>
            <a:endPar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Lắng</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nghe</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góp</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ý -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bổ</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sung</a:t>
            </a:r>
          </a:p>
        </p:txBody>
      </p:sp>
      <p:pic>
        <p:nvPicPr>
          <p:cNvPr id="7" name="Picture 2" descr="Đọc: Học thầy, học bạn (Nguyễn Thanh Tú) - Hoc24">
            <a:extLst>
              <a:ext uri="{FF2B5EF4-FFF2-40B4-BE49-F238E27FC236}">
                <a16:creationId xmlns:a16="http://schemas.microsoft.com/office/drawing/2014/main" id="{BF5772EC-40B5-8F7E-6ED9-7F272451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879" y="1536450"/>
            <a:ext cx="4374564" cy="325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9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37DEC-99A7-D9C8-A4DA-79B133FB34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 y="-345440"/>
            <a:ext cx="12832080" cy="7477760"/>
          </a:xfrm>
          <a:prstGeom prst="rect">
            <a:avLst/>
          </a:prstGeom>
        </p:spPr>
      </p:pic>
      <p:pic>
        <p:nvPicPr>
          <p:cNvPr id="7" name="Picture 6">
            <a:extLst>
              <a:ext uri="{FF2B5EF4-FFF2-40B4-BE49-F238E27FC236}">
                <a16:creationId xmlns:a16="http://schemas.microsoft.com/office/drawing/2014/main" id="{81D37EBD-F893-3DA7-DA5B-92C0A0B191FB}"/>
              </a:ext>
            </a:extLst>
          </p:cNvPr>
          <p:cNvPicPr>
            <a:picLocks noChangeAspect="1"/>
          </p:cNvPicPr>
          <p:nvPr/>
        </p:nvPicPr>
        <p:blipFill>
          <a:blip r:embed="rId3"/>
          <a:stretch>
            <a:fillRect/>
          </a:stretch>
        </p:blipFill>
        <p:spPr>
          <a:xfrm>
            <a:off x="0" y="395224"/>
            <a:ext cx="12192000" cy="2938272"/>
          </a:xfrm>
          <a:prstGeom prst="rect">
            <a:avLst/>
          </a:prstGeom>
        </p:spPr>
      </p:pic>
    </p:spTree>
    <p:extLst>
      <p:ext uri="{BB962C8B-B14F-4D97-AF65-F5344CB8AC3E}">
        <p14:creationId xmlns:p14="http://schemas.microsoft.com/office/powerpoint/2010/main" val="297540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A36BA-25CB-CA23-C59B-BA40852CD5E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9402A3B-7A0C-40DD-1200-1A10326C6CE8}"/>
              </a:ext>
            </a:extLst>
          </p:cNvPr>
          <p:cNvPicPr>
            <a:picLocks noChangeAspect="1"/>
          </p:cNvPicPr>
          <p:nvPr/>
        </p:nvPicPr>
        <p:blipFill>
          <a:blip r:embed="rId2"/>
          <a:stretch>
            <a:fillRect/>
          </a:stretch>
        </p:blipFill>
        <p:spPr>
          <a:xfrm>
            <a:off x="3556000" y="3662568"/>
            <a:ext cx="5863592" cy="2715958"/>
          </a:xfrm>
          <a:prstGeom prst="rect">
            <a:avLst/>
          </a:prstGeom>
        </p:spPr>
      </p:pic>
      <p:sp>
        <p:nvSpPr>
          <p:cNvPr id="8" name="Rectangle: Rounded Corners 7">
            <a:extLst>
              <a:ext uri="{FF2B5EF4-FFF2-40B4-BE49-F238E27FC236}">
                <a16:creationId xmlns:a16="http://schemas.microsoft.com/office/drawing/2014/main" id="{DB84F6EC-87B5-7418-1B9F-30A4B749B2B9}"/>
              </a:ext>
            </a:extLst>
          </p:cNvPr>
          <p:cNvSpPr/>
          <p:nvPr/>
        </p:nvSpPr>
        <p:spPr>
          <a:xfrm>
            <a:off x="364488" y="549278"/>
            <a:ext cx="11258552" cy="3113290"/>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4EA72E">
                    <a:lumMod val="50000"/>
                  </a:srgbClr>
                </a:solidFill>
                <a:latin typeface="Cambria" panose="02040503050406030204" pitchFamily="18" charset="0"/>
                <a:ea typeface="Cambria" panose="02040503050406030204" pitchFamily="18" charset="0"/>
              </a:rPr>
              <a:t>a. </a:t>
            </a:r>
            <a:r>
              <a:rPr lang="vi-VN" sz="3200" dirty="0">
                <a:solidFill>
                  <a:srgbClr val="4EA72E">
                    <a:lumMod val="50000"/>
                  </a:srgbClr>
                </a:solidFill>
                <a:latin typeface="Cambria" panose="02040503050406030204" pitchFamily="18" charset="0"/>
                <a:ea typeface="Cambria" panose="02040503050406030204" pitchFamily="18" charset="0"/>
              </a:rPr>
              <a:t>Ý kiến của Hiền là không đúng. Vì hành động của Hiền gây ô nhiễm môi trường. Em sẽ nói với Hiền về hành động dù nhỏ nhưng cũng sẽ ảnh hưởng đến môi trường xung quanh, nhất là môi</a:t>
            </a:r>
            <a:r>
              <a:rPr lang="en-US" sz="3200" dirty="0">
                <a:solidFill>
                  <a:srgbClr val="4EA72E">
                    <a:lumMod val="50000"/>
                  </a:srgbClr>
                </a:solidFill>
                <a:latin typeface="Cambria" panose="02040503050406030204" pitchFamily="18" charset="0"/>
                <a:ea typeface="Cambria" panose="02040503050406030204" pitchFamily="18" charset="0"/>
              </a:rPr>
              <a:t> </a:t>
            </a:r>
            <a:r>
              <a:rPr lang="vi-VN" sz="3200" dirty="0">
                <a:solidFill>
                  <a:srgbClr val="4EA72E">
                    <a:lumMod val="50000"/>
                  </a:srgbClr>
                </a:solidFill>
                <a:latin typeface="Cambria" panose="02040503050406030204" pitchFamily="18" charset="0"/>
                <a:ea typeface="Cambria" panose="02040503050406030204" pitchFamily="18" charset="0"/>
              </a:rPr>
              <a:t>trường nước và môi trường đất. Ngoài ra, hành vi ấy nếu không được</a:t>
            </a:r>
            <a:r>
              <a:rPr lang="en-US" sz="3200" dirty="0">
                <a:solidFill>
                  <a:srgbClr val="4EA72E">
                    <a:lumMod val="50000"/>
                  </a:srgbClr>
                </a:solidFill>
                <a:latin typeface="Cambria" panose="02040503050406030204" pitchFamily="18" charset="0"/>
                <a:ea typeface="Cambria" panose="02040503050406030204" pitchFamily="18" charset="0"/>
              </a:rPr>
              <a:t> </a:t>
            </a:r>
            <a:r>
              <a:rPr lang="vi-VN" sz="3200" dirty="0">
                <a:solidFill>
                  <a:srgbClr val="4EA72E">
                    <a:lumMod val="50000"/>
                  </a:srgbClr>
                </a:solidFill>
                <a:latin typeface="Cambria" panose="02040503050406030204" pitchFamily="18" charset="0"/>
                <a:ea typeface="Cambria" panose="02040503050406030204" pitchFamily="18" charset="0"/>
              </a:rPr>
              <a:t>nhận thức sẽ dẫn đến những hành vi gây ô nhiễm môi trường trong tương lai.</a:t>
            </a:r>
            <a:endPar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9713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5B4C2-E460-A133-8BDD-2C386395491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6B91F6-4360-4B8C-2725-5A75994EC2DC}"/>
              </a:ext>
            </a:extLst>
          </p:cNvPr>
          <p:cNvPicPr>
            <a:picLocks noChangeAspect="1"/>
          </p:cNvPicPr>
          <p:nvPr/>
        </p:nvPicPr>
        <p:blipFill>
          <a:blip r:embed="rId2"/>
          <a:srcRect l="2182" t="34972" r="2134"/>
          <a:stretch/>
        </p:blipFill>
        <p:spPr>
          <a:xfrm>
            <a:off x="2788657" y="3426260"/>
            <a:ext cx="6419357" cy="3167180"/>
          </a:xfrm>
          <a:prstGeom prst="rect">
            <a:avLst/>
          </a:prstGeom>
        </p:spPr>
      </p:pic>
      <p:sp>
        <p:nvSpPr>
          <p:cNvPr id="4" name="Rectangle: Rounded Corners 3">
            <a:extLst>
              <a:ext uri="{FF2B5EF4-FFF2-40B4-BE49-F238E27FC236}">
                <a16:creationId xmlns:a16="http://schemas.microsoft.com/office/drawing/2014/main" id="{2663E1E1-BE41-84E8-D352-078591A7CF26}"/>
              </a:ext>
            </a:extLst>
          </p:cNvPr>
          <p:cNvSpPr/>
          <p:nvPr/>
        </p:nvSpPr>
        <p:spPr>
          <a:xfrm>
            <a:off x="538480" y="406400"/>
            <a:ext cx="11125200" cy="2921000"/>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b. </a:t>
            </a:r>
            <a:r>
              <a:rPr lang="vi-VN" sz="3200" dirty="0">
                <a:solidFill>
                  <a:srgbClr val="4EA72E">
                    <a:lumMod val="50000"/>
                  </a:srgbClr>
                </a:solidFill>
                <a:latin typeface="Cambria" panose="02040503050406030204" pitchFamily="18" charset="0"/>
                <a:ea typeface="Cambria" panose="02040503050406030204" pitchFamily="18" charset="0"/>
              </a:rPr>
              <a:t>Việc đốt rác ở đường làng mang lại hậu quả tạo ra khói bụi ảnh hưởng đến sức </a:t>
            </a:r>
            <a:r>
              <a:rPr lang="vi-VN" sz="3200" dirty="0" err="1">
                <a:solidFill>
                  <a:srgbClr val="4EA72E">
                    <a:lumMod val="50000"/>
                  </a:srgbClr>
                </a:solidFill>
                <a:latin typeface="Cambria" panose="02040503050406030204" pitchFamily="18" charset="0"/>
                <a:ea typeface="Cambria" panose="02040503050406030204" pitchFamily="18" charset="0"/>
              </a:rPr>
              <a:t>khoẻ</a:t>
            </a:r>
            <a:r>
              <a:rPr lang="vi-VN" sz="3200" dirty="0">
                <a:solidFill>
                  <a:srgbClr val="4EA72E">
                    <a:lumMod val="50000"/>
                  </a:srgbClr>
                </a:solidFill>
                <a:latin typeface="Cambria" panose="02040503050406030204" pitchFamily="18" charset="0"/>
                <a:ea typeface="Cambria" panose="02040503050406030204" pitchFamily="18" charset="0"/>
              </a:rPr>
              <a:t> của cộng đồng. Ngoài ra, việc này</a:t>
            </a:r>
            <a:r>
              <a:rPr lang="en-US" sz="3200" dirty="0">
                <a:solidFill>
                  <a:srgbClr val="4EA72E">
                    <a:lumMod val="50000"/>
                  </a:srgbClr>
                </a:solidFill>
                <a:latin typeface="Cambria" panose="02040503050406030204" pitchFamily="18" charset="0"/>
                <a:ea typeface="Cambria" panose="02040503050406030204" pitchFamily="18" charset="0"/>
              </a:rPr>
              <a:t> </a:t>
            </a:r>
            <a:r>
              <a:rPr lang="vi-VN" sz="3200" dirty="0">
                <a:solidFill>
                  <a:srgbClr val="4EA72E">
                    <a:lumMod val="50000"/>
                  </a:srgbClr>
                </a:solidFill>
                <a:latin typeface="Cambria" panose="02040503050406030204" pitchFamily="18" charset="0"/>
                <a:ea typeface="Cambria" panose="02040503050406030204" pitchFamily="18" charset="0"/>
              </a:rPr>
              <a:t>còn dẫn tới nguy cơ </a:t>
            </a:r>
            <a:r>
              <a:rPr lang="vi-VN" sz="3200" dirty="0" err="1">
                <a:solidFill>
                  <a:srgbClr val="4EA72E">
                    <a:lumMod val="50000"/>
                  </a:srgbClr>
                </a:solidFill>
                <a:latin typeface="Cambria" panose="02040503050406030204" pitchFamily="18" charset="0"/>
                <a:ea typeface="Cambria" panose="02040503050406030204" pitchFamily="18" charset="0"/>
              </a:rPr>
              <a:t>hoả</a:t>
            </a:r>
            <a:r>
              <a:rPr lang="vi-VN" sz="3200" dirty="0">
                <a:solidFill>
                  <a:srgbClr val="4EA72E">
                    <a:lumMod val="50000"/>
                  </a:srgbClr>
                </a:solidFill>
                <a:latin typeface="Cambria" panose="02040503050406030204" pitchFamily="18" charset="0"/>
                <a:ea typeface="Cambria" panose="02040503050406030204" pitchFamily="18" charset="0"/>
              </a:rPr>
              <a:t> hoạn, cháy nổ. Sẽ khuyên bạn cùng thu gom</a:t>
            </a:r>
            <a:r>
              <a:rPr lang="en-US" sz="3200" dirty="0">
                <a:solidFill>
                  <a:srgbClr val="4EA72E">
                    <a:lumMod val="50000"/>
                  </a:srgbClr>
                </a:solidFill>
                <a:latin typeface="Cambria" panose="02040503050406030204" pitchFamily="18" charset="0"/>
                <a:ea typeface="Cambria" panose="02040503050406030204" pitchFamily="18" charset="0"/>
              </a:rPr>
              <a:t> </a:t>
            </a:r>
            <a:r>
              <a:rPr lang="vi-VN" sz="3200" dirty="0">
                <a:solidFill>
                  <a:srgbClr val="4EA72E">
                    <a:lumMod val="50000"/>
                  </a:srgbClr>
                </a:solidFill>
                <a:latin typeface="Cambria" panose="02040503050406030204" pitchFamily="18" charset="0"/>
                <a:ea typeface="Cambria" panose="02040503050406030204" pitchFamily="18" charset="0"/>
              </a:rPr>
              <a:t>rác đến nơi tập kết rác để rác được xử lí theo đúng quy định, tránh gây ô nhiễm môi trường.</a:t>
            </a:r>
            <a:endPar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8134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98046-E213-6F83-912C-F2F8146A5FC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97FECFA-B249-F1AC-6A40-64F0A70225CF}"/>
              </a:ext>
            </a:extLst>
          </p:cNvPr>
          <p:cNvPicPr>
            <a:picLocks noChangeAspect="1"/>
          </p:cNvPicPr>
          <p:nvPr/>
        </p:nvPicPr>
        <p:blipFill>
          <a:blip r:embed="rId2"/>
          <a:stretch>
            <a:fillRect/>
          </a:stretch>
        </p:blipFill>
        <p:spPr>
          <a:xfrm>
            <a:off x="3802071" y="4159146"/>
            <a:ext cx="4587858" cy="2492170"/>
          </a:xfrm>
          <a:prstGeom prst="rect">
            <a:avLst/>
          </a:prstGeom>
        </p:spPr>
      </p:pic>
      <p:sp>
        <p:nvSpPr>
          <p:cNvPr id="6" name="Rectangle: Rounded Corners 5">
            <a:extLst>
              <a:ext uri="{FF2B5EF4-FFF2-40B4-BE49-F238E27FC236}">
                <a16:creationId xmlns:a16="http://schemas.microsoft.com/office/drawing/2014/main" id="{9D36FD8B-9E07-9EFE-F5C5-1056FB065977}"/>
              </a:ext>
            </a:extLst>
          </p:cNvPr>
          <p:cNvSpPr/>
          <p:nvPr/>
        </p:nvSpPr>
        <p:spPr>
          <a:xfrm>
            <a:off x="296640" y="206684"/>
            <a:ext cx="11803211" cy="3908115"/>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c. </a:t>
            </a:r>
            <a:r>
              <a:rPr lang="vi-VN" sz="3200" dirty="0">
                <a:solidFill>
                  <a:srgbClr val="4EA72E">
                    <a:lumMod val="50000"/>
                  </a:srgbClr>
                </a:solidFill>
                <a:latin typeface="Cambria" panose="02040503050406030204" pitchFamily="18" charset="0"/>
                <a:ea typeface="Cambria" panose="02040503050406030204" pitchFamily="18" charset="0"/>
              </a:rPr>
              <a:t>Việc nuôi lợn, trâu thả rông quanh nhà gây ô nhiễm</a:t>
            </a:r>
            <a:r>
              <a:rPr lang="en-US" sz="3200" dirty="0">
                <a:solidFill>
                  <a:srgbClr val="4EA72E">
                    <a:lumMod val="50000"/>
                  </a:srgbClr>
                </a:solidFill>
                <a:latin typeface="Cambria" panose="02040503050406030204" pitchFamily="18" charset="0"/>
                <a:ea typeface="Cambria" panose="02040503050406030204" pitchFamily="18" charset="0"/>
              </a:rPr>
              <a:t> </a:t>
            </a:r>
            <a:r>
              <a:rPr lang="vi-VN" sz="3200" dirty="0">
                <a:solidFill>
                  <a:srgbClr val="4EA72E">
                    <a:lumMod val="50000"/>
                  </a:srgbClr>
                </a:solidFill>
                <a:latin typeface="Cambria" panose="02040503050406030204" pitchFamily="18" charset="0"/>
                <a:ea typeface="Cambria" panose="02040503050406030204" pitchFamily="18" charset="0"/>
              </a:rPr>
              <a:t>môi trường sống rất lớn. Chất thải trong quá trình nuôi sẽ gây mùi hôi</a:t>
            </a:r>
            <a:r>
              <a:rPr lang="en-US" sz="3200" dirty="0">
                <a:solidFill>
                  <a:srgbClr val="4EA72E">
                    <a:lumMod val="50000"/>
                  </a:srgbClr>
                </a:solidFill>
                <a:latin typeface="Cambria" panose="02040503050406030204" pitchFamily="18" charset="0"/>
                <a:ea typeface="Cambria" panose="02040503050406030204" pitchFamily="18" charset="0"/>
              </a:rPr>
              <a:t> </a:t>
            </a:r>
            <a:r>
              <a:rPr lang="vi-VN" sz="3200" dirty="0">
                <a:solidFill>
                  <a:srgbClr val="4EA72E">
                    <a:lumMod val="50000"/>
                  </a:srgbClr>
                </a:solidFill>
                <a:latin typeface="Cambria" panose="02040503050406030204" pitchFamily="18" charset="0"/>
                <a:ea typeface="Cambria" panose="02040503050406030204" pitchFamily="18" charset="0"/>
              </a:rPr>
              <a:t>làm ô nhiễm không khí và mang những mầm bệnh. Ngoài ra, việc này còn làm ô nhiễm nguồn nước sinh hoạt của cộng đồng xung quanh. Cần nói với chú về tác hại đến môi trường không khí và môi trường nước của việc nuôi lợn, bò thả rông quanh nhà; chia sẻ một số biện pháp nuôi nhưng không gây ô nhiễm môi trường xung quanh.</a:t>
            </a:r>
            <a:endPar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80266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191219-760C-576A-6C8A-DDAF8B28EBE4}"/>
              </a:ext>
            </a:extLst>
          </p:cNvPr>
          <p:cNvPicPr>
            <a:picLocks noChangeAspect="1"/>
          </p:cNvPicPr>
          <p:nvPr/>
        </p:nvPicPr>
        <p:blipFill>
          <a:blip r:embed="rId2"/>
          <a:stretch>
            <a:fillRect/>
          </a:stretch>
        </p:blipFill>
        <p:spPr>
          <a:xfrm>
            <a:off x="1283188" y="0"/>
            <a:ext cx="9881528" cy="3032011"/>
          </a:xfrm>
          <a:prstGeom prst="rect">
            <a:avLst/>
          </a:prstGeom>
        </p:spPr>
      </p:pic>
    </p:spTree>
    <p:extLst>
      <p:ext uri="{BB962C8B-B14F-4D97-AF65-F5344CB8AC3E}">
        <p14:creationId xmlns:p14="http://schemas.microsoft.com/office/powerpoint/2010/main" val="50637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B9B8A-2536-E80A-044A-420043FFCD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775B28-ADE3-6440-A9AE-2D622289CB68}"/>
              </a:ext>
            </a:extLst>
          </p:cNvPr>
          <p:cNvPicPr>
            <a:picLocks noChangeAspect="1"/>
          </p:cNvPicPr>
          <p:nvPr/>
        </p:nvPicPr>
        <p:blipFill>
          <a:blip r:embed="rId2"/>
          <a:srcRect t="28458" r="7025"/>
          <a:stretch/>
        </p:blipFill>
        <p:spPr>
          <a:xfrm>
            <a:off x="2557579" y="3226180"/>
            <a:ext cx="7484857" cy="3505300"/>
          </a:xfrm>
          <a:prstGeom prst="rect">
            <a:avLst/>
          </a:prstGeom>
        </p:spPr>
      </p:pic>
      <p:sp>
        <p:nvSpPr>
          <p:cNvPr id="4" name="Rectangle: Rounded Corners 3">
            <a:extLst>
              <a:ext uri="{FF2B5EF4-FFF2-40B4-BE49-F238E27FC236}">
                <a16:creationId xmlns:a16="http://schemas.microsoft.com/office/drawing/2014/main" id="{04E20CB3-0B34-5B45-6772-DFE48D27B342}"/>
              </a:ext>
            </a:extLst>
          </p:cNvPr>
          <p:cNvSpPr/>
          <p:nvPr/>
        </p:nvSpPr>
        <p:spPr>
          <a:xfrm>
            <a:off x="712816" y="797080"/>
            <a:ext cx="11174384" cy="2093820"/>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d. </a:t>
            </a:r>
            <a:r>
              <a:rPr lang="vi-VN" sz="3200" dirty="0">
                <a:solidFill>
                  <a:srgbClr val="4EA72E">
                    <a:lumMod val="50000"/>
                  </a:srgbClr>
                </a:solidFill>
                <a:latin typeface="Cambria" panose="02040503050406030204" pitchFamily="18" charset="0"/>
                <a:ea typeface="Cambria" panose="02040503050406030204" pitchFamily="18" charset="0"/>
              </a:rPr>
              <a:t>Sẽ nói với bạn việc ngắt hoa, bẻ cành lá dù ít hay nhiều cũng sẽ làm ảnh hưởng đến sự sinh trưởng và phát triển của cây. Rất cần chung tay bảo vệ môi trường từ những việc rất nhỏ.</a:t>
            </a:r>
            <a:endPar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4958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525E8-2630-4B29-D0B8-7A43998B78F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3C027A9-F0F1-ACBC-8771-22B7A6F424EB}"/>
              </a:ext>
            </a:extLst>
          </p:cNvPr>
          <p:cNvPicPr>
            <a:picLocks noChangeAspect="1"/>
          </p:cNvPicPr>
          <p:nvPr/>
        </p:nvPicPr>
        <p:blipFill>
          <a:blip r:embed="rId2"/>
          <a:stretch>
            <a:fillRect/>
          </a:stretch>
        </p:blipFill>
        <p:spPr>
          <a:xfrm>
            <a:off x="3029047" y="3566160"/>
            <a:ext cx="6785418" cy="3001011"/>
          </a:xfrm>
          <a:prstGeom prst="rect">
            <a:avLst/>
          </a:prstGeom>
        </p:spPr>
      </p:pic>
      <p:sp>
        <p:nvSpPr>
          <p:cNvPr id="6" name="Rectangle: Rounded Corners 5">
            <a:extLst>
              <a:ext uri="{FF2B5EF4-FFF2-40B4-BE49-F238E27FC236}">
                <a16:creationId xmlns:a16="http://schemas.microsoft.com/office/drawing/2014/main" id="{4F7A836D-B44B-957A-F6F2-D7FE392447F8}"/>
              </a:ext>
            </a:extLst>
          </p:cNvPr>
          <p:cNvSpPr/>
          <p:nvPr/>
        </p:nvSpPr>
        <p:spPr>
          <a:xfrm>
            <a:off x="313986" y="888604"/>
            <a:ext cx="11564028" cy="2540396"/>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rPr>
              <a:t>e. </a:t>
            </a:r>
            <a:r>
              <a:rPr lang="vi-VN" sz="3200" dirty="0">
                <a:solidFill>
                  <a:srgbClr val="4EA72E">
                    <a:lumMod val="50000"/>
                  </a:srgbClr>
                </a:solidFill>
                <a:latin typeface="Cambria" panose="02040503050406030204" pitchFamily="18" charset="0"/>
                <a:ea typeface="Cambria" panose="02040503050406030204" pitchFamily="18" charset="0"/>
              </a:rPr>
              <a:t>Việc làm của Phong sẽ tạo ra ô nhiễm tiếng ồn, gây ảnh hưởng đến sức </a:t>
            </a:r>
            <a:r>
              <a:rPr lang="vi-VN" sz="3200" dirty="0" err="1">
                <a:solidFill>
                  <a:srgbClr val="4EA72E">
                    <a:lumMod val="50000"/>
                  </a:srgbClr>
                </a:solidFill>
                <a:latin typeface="Cambria" panose="02040503050406030204" pitchFamily="18" charset="0"/>
                <a:ea typeface="Cambria" panose="02040503050406030204" pitchFamily="18" charset="0"/>
              </a:rPr>
              <a:t>khoẻ</a:t>
            </a:r>
            <a:r>
              <a:rPr lang="vi-VN" sz="3200" dirty="0">
                <a:solidFill>
                  <a:srgbClr val="4EA72E">
                    <a:lumMod val="50000"/>
                  </a:srgbClr>
                </a:solidFill>
                <a:latin typeface="Cambria" panose="02040503050406030204" pitchFamily="18" charset="0"/>
                <a:ea typeface="Cambria" panose="02040503050406030204" pitchFamily="18" charset="0"/>
              </a:rPr>
              <a:t> của những người xung quanh. Đề nghị Phong mở loa hát đủ nghe để không tạo tiếng ồn</a:t>
            </a:r>
            <a:r>
              <a:rPr lang="en-US" sz="3200" dirty="0">
                <a:solidFill>
                  <a:srgbClr val="4EA72E">
                    <a:lumMod val="50000"/>
                  </a:srgbClr>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4EA72E">
                  <a:lumMod val="5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2829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2098BA-3034-F045-279E-6EBE51C651F6}"/>
              </a:ext>
            </a:extLst>
          </p:cNvPr>
          <p:cNvPicPr>
            <a:picLocks noChangeAspect="1"/>
          </p:cNvPicPr>
          <p:nvPr/>
        </p:nvPicPr>
        <p:blipFill>
          <a:blip r:embed="rId2"/>
          <a:stretch>
            <a:fillRect/>
          </a:stretch>
        </p:blipFill>
        <p:spPr>
          <a:xfrm>
            <a:off x="2815985" y="188694"/>
            <a:ext cx="7211936" cy="2768637"/>
          </a:xfrm>
          <a:prstGeom prst="rect">
            <a:avLst/>
          </a:prstGeom>
        </p:spPr>
      </p:pic>
    </p:spTree>
    <p:extLst>
      <p:ext uri="{BB962C8B-B14F-4D97-AF65-F5344CB8AC3E}">
        <p14:creationId xmlns:p14="http://schemas.microsoft.com/office/powerpoint/2010/main" val="385089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741E2-0210-26CD-BEC8-6D6BBC03A6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2734386-39BA-883E-4BCB-BFAFB44C0B2E}"/>
              </a:ext>
            </a:extLst>
          </p:cNvPr>
          <p:cNvSpPr txBox="1"/>
          <p:nvPr/>
        </p:nvSpPr>
        <p:spPr>
          <a:xfrm>
            <a:off x="3207572" y="1457503"/>
            <a:ext cx="5220148" cy="1200329"/>
          </a:xfrm>
          <a:prstGeom prst="rect">
            <a:avLst/>
          </a:prstGeom>
          <a:solidFill>
            <a:schemeClr val="bg1"/>
          </a:solid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en-US" sz="3600" b="1" i="0" u="none" strike="noStrike" kern="1200" cap="none" spc="0" normalizeH="0" baseline="0" noProof="0" dirty="0" err="1">
                <a:ln>
                  <a:noFill/>
                </a:ln>
                <a:solidFill>
                  <a:srgbClr val="683900"/>
                </a:solidFill>
                <a:effectLst/>
                <a:uLnTx/>
                <a:uFillTx/>
                <a:latin typeface="Cambria" panose="02040503050406030204" pitchFamily="18" charset="0"/>
                <a:ea typeface="+mn-ea"/>
                <a:cs typeface="+mn-cs"/>
              </a:rPr>
              <a:t>Ôn</a:t>
            </a:r>
            <a:r>
              <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683900"/>
                </a:solidFill>
                <a:effectLst/>
                <a:uLnTx/>
                <a:uFillTx/>
                <a:latin typeface="Cambria" panose="02040503050406030204" pitchFamily="18" charset="0"/>
                <a:ea typeface="+mn-ea"/>
                <a:cs typeface="+mn-cs"/>
              </a:rPr>
              <a:t>lại</a:t>
            </a:r>
            <a:r>
              <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683900"/>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683900"/>
                </a:solidFill>
                <a:effectLst/>
                <a:uLnTx/>
                <a:uFillTx/>
                <a:latin typeface="Cambria" panose="02040503050406030204" pitchFamily="18" charset="0"/>
                <a:ea typeface="+mn-ea"/>
                <a:cs typeface="+mn-cs"/>
              </a:rPr>
              <a:t>Chuẩn</a:t>
            </a:r>
            <a:r>
              <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683900"/>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683900"/>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683900"/>
                </a:solidFill>
                <a:effectLst/>
                <a:uLnTx/>
                <a:uFillTx/>
                <a:latin typeface="Cambria" panose="02040503050406030204" pitchFamily="18" charset="0"/>
                <a:ea typeface="+mn-ea"/>
                <a:cs typeface="+mn-cs"/>
              </a:rPr>
              <a:t>mới</a:t>
            </a:r>
            <a:endParaRPr kumimoji="0" lang="en-US" sz="3600" b="1" i="0" u="none" strike="noStrike" kern="1200" cap="none" spc="0" normalizeH="0" baseline="0" noProof="0" dirty="0">
              <a:ln>
                <a:noFill/>
              </a:ln>
              <a:solidFill>
                <a:srgbClr val="683900"/>
              </a:solidFill>
              <a:effectLst/>
              <a:uLnTx/>
              <a:uFillTx/>
              <a:latin typeface="Cambria" panose="02040503050406030204" pitchFamily="18" charset="0"/>
              <a:ea typeface="+mn-ea"/>
              <a:cs typeface="+mn-cs"/>
            </a:endParaRPr>
          </a:p>
        </p:txBody>
      </p:sp>
      <p:pic>
        <p:nvPicPr>
          <p:cNvPr id="5" name="Picture 4">
            <a:extLst>
              <a:ext uri="{FF2B5EF4-FFF2-40B4-BE49-F238E27FC236}">
                <a16:creationId xmlns:a16="http://schemas.microsoft.com/office/drawing/2014/main" id="{AB243362-0421-F46F-F1B7-8920A4AE5450}"/>
              </a:ext>
            </a:extLst>
          </p:cNvPr>
          <p:cNvPicPr>
            <a:picLocks noChangeAspect="1"/>
          </p:cNvPicPr>
          <p:nvPr/>
        </p:nvPicPr>
        <p:blipFill>
          <a:blip r:embed="rId2"/>
          <a:stretch>
            <a:fillRect/>
          </a:stretch>
        </p:blipFill>
        <p:spPr>
          <a:xfrm>
            <a:off x="4029277" y="-137160"/>
            <a:ext cx="4133446" cy="2353260"/>
          </a:xfrm>
          <a:prstGeom prst="rect">
            <a:avLst/>
          </a:prstGeom>
        </p:spPr>
      </p:pic>
    </p:spTree>
    <p:extLst>
      <p:ext uri="{BB962C8B-B14F-4D97-AF65-F5344CB8AC3E}">
        <p14:creationId xmlns:p14="http://schemas.microsoft.com/office/powerpoint/2010/main" val="25592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32000" y="-1346200"/>
            <a:ext cx="15200677" cy="962845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ùng hành động vì thiên nhiên - Quân A.P x Nguyên Jenda - OFFICIAL MUSIC VIDEO">
            <a:hlinkClick r:id="" action="ppaction://media"/>
            <a:extLst>
              <a:ext uri="{FF2B5EF4-FFF2-40B4-BE49-F238E27FC236}">
                <a16:creationId xmlns:a16="http://schemas.microsoft.com/office/drawing/2014/main" id="{641802A8-E554-26BE-44BD-ADEF2AEA46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514350"/>
            <a:ext cx="10363200" cy="5829300"/>
          </a:xfrm>
          <a:prstGeom prst="rect">
            <a:avLst/>
          </a:prstGeom>
        </p:spPr>
      </p:pic>
    </p:spTree>
    <p:extLst>
      <p:ext uri="{BB962C8B-B14F-4D97-AF65-F5344CB8AC3E}">
        <p14:creationId xmlns:p14="http://schemas.microsoft.com/office/powerpoint/2010/main" val="243864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B2C09A-5CC1-0FAB-9F93-7E32D0F8A1D9}"/>
              </a:ext>
            </a:extLst>
          </p:cNvPr>
          <p:cNvPicPr>
            <a:picLocks noChangeAspect="1"/>
          </p:cNvPicPr>
          <p:nvPr/>
        </p:nvPicPr>
        <p:blipFill>
          <a:blip r:embed="rId2"/>
          <a:stretch>
            <a:fillRect/>
          </a:stretch>
        </p:blipFill>
        <p:spPr>
          <a:xfrm>
            <a:off x="1794408" y="150473"/>
            <a:ext cx="8603183" cy="2688930"/>
          </a:xfrm>
          <a:prstGeom prst="rect">
            <a:avLst/>
          </a:prstGeom>
        </p:spPr>
      </p:pic>
    </p:spTree>
    <p:extLst>
      <p:ext uri="{BB962C8B-B14F-4D97-AF65-F5344CB8AC3E}">
        <p14:creationId xmlns:p14="http://schemas.microsoft.com/office/powerpoint/2010/main" val="247124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95BC755-CF52-C40B-F62A-CD0CAE3F8B4B}"/>
              </a:ext>
            </a:extLst>
          </p:cNvPr>
          <p:cNvSpPr/>
          <p:nvPr/>
        </p:nvSpPr>
        <p:spPr>
          <a:xfrm>
            <a:off x="762000" y="516811"/>
            <a:ext cx="10622280" cy="1144349"/>
          </a:xfrm>
          <a:prstGeom prst="roundRect">
            <a:avLst>
              <a:gd name="adj" fmla="val 13777"/>
            </a:avLst>
          </a:prstGeom>
          <a:solidFill>
            <a:srgbClr val="D7F5E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4. Em</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bảo</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vệ</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loại</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môi</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trường</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a:t>
            </a:r>
            <a:endPar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endParaRPr>
          </a:p>
        </p:txBody>
      </p:sp>
      <p:graphicFrame>
        <p:nvGraphicFramePr>
          <p:cNvPr id="5" name="Table 4">
            <a:extLst>
              <a:ext uri="{FF2B5EF4-FFF2-40B4-BE49-F238E27FC236}">
                <a16:creationId xmlns:a16="http://schemas.microsoft.com/office/drawing/2014/main" id="{E0CFF893-2822-6F81-943E-A4A873E96337}"/>
              </a:ext>
            </a:extLst>
          </p:cNvPr>
          <p:cNvGraphicFramePr>
            <a:graphicFrameLocks noGrp="1"/>
          </p:cNvGraphicFramePr>
          <p:nvPr>
            <p:extLst>
              <p:ext uri="{D42A27DB-BD31-4B8C-83A1-F6EECF244321}">
                <p14:modId xmlns:p14="http://schemas.microsoft.com/office/powerpoint/2010/main" val="1326217264"/>
              </p:ext>
            </p:extLst>
          </p:nvPr>
        </p:nvGraphicFramePr>
        <p:xfrm>
          <a:off x="327660" y="2011680"/>
          <a:ext cx="11490960" cy="4329509"/>
        </p:xfrm>
        <a:graphic>
          <a:graphicData uri="http://schemas.openxmlformats.org/drawingml/2006/table">
            <a:tbl>
              <a:tblPr firstRow="1" bandRow="1">
                <a:tableStyleId>{93296810-A885-4BE3-A3E7-6D5BEEA58F35}</a:tableStyleId>
              </a:tblPr>
              <a:tblGrid>
                <a:gridCol w="3830320">
                  <a:extLst>
                    <a:ext uri="{9D8B030D-6E8A-4147-A177-3AD203B41FA5}">
                      <a16:colId xmlns:a16="http://schemas.microsoft.com/office/drawing/2014/main" val="263509277"/>
                    </a:ext>
                  </a:extLst>
                </a:gridCol>
                <a:gridCol w="3439160">
                  <a:extLst>
                    <a:ext uri="{9D8B030D-6E8A-4147-A177-3AD203B41FA5}">
                      <a16:colId xmlns:a16="http://schemas.microsoft.com/office/drawing/2014/main" val="3200868040"/>
                    </a:ext>
                  </a:extLst>
                </a:gridCol>
                <a:gridCol w="4221480">
                  <a:extLst>
                    <a:ext uri="{9D8B030D-6E8A-4147-A177-3AD203B41FA5}">
                      <a16:colId xmlns:a16="http://schemas.microsoft.com/office/drawing/2014/main" val="1419290022"/>
                    </a:ext>
                  </a:extLst>
                </a:gridCol>
              </a:tblGrid>
              <a:tr h="1021876">
                <a:tc>
                  <a:txBody>
                    <a:bodyPr/>
                    <a:lstStyle/>
                    <a:p>
                      <a:pPr algn="ctr"/>
                      <a:r>
                        <a:rPr lang="en-US" sz="3200" dirty="0" err="1">
                          <a:latin typeface="Cambria" panose="02040503050406030204" pitchFamily="18" charset="0"/>
                          <a:ea typeface="Cambria" panose="02040503050406030204" pitchFamily="18" charset="0"/>
                        </a:rPr>
                        <a:t>Môi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trường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785990"/>
                  </a:ext>
                </a:extLst>
              </a:tr>
              <a:tr h="1036069">
                <a:tc>
                  <a:txBody>
                    <a:bodyPr/>
                    <a:lstStyle/>
                    <a:p>
                      <a:r>
                        <a:rPr lang="en-US" sz="3200" dirty="0" err="1">
                          <a:solidFill>
                            <a:schemeClr val="accent6">
                              <a:lumMod val="50000"/>
                            </a:schemeClr>
                          </a:solidFill>
                          <a:latin typeface="Cambria" panose="02040503050406030204" pitchFamily="18" charset="0"/>
                          <a:ea typeface="Cambria" panose="02040503050406030204" pitchFamily="18" charset="0"/>
                        </a:rPr>
                        <a:t>Môi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r>
                        <a:rPr lang="en-US" sz="3200" dirty="0">
                          <a:solidFill>
                            <a:schemeClr val="accent6">
                              <a:lumMod val="50000"/>
                            </a:schemeClr>
                          </a:solidFill>
                          <a:latin typeface="Cambria" panose="02040503050406030204" pitchFamily="18" charset="0"/>
                          <a:ea typeface="Cambria" panose="02040503050406030204" pitchFamily="18" charset="0"/>
                        </a:rPr>
                        <a:t> ở </a:t>
                      </a:r>
                      <a:r>
                        <a:rPr lang="en-US" sz="3200" dirty="0" err="1">
                          <a:solidFill>
                            <a:schemeClr val="accent6">
                              <a:lumMod val="50000"/>
                            </a:schemeClr>
                          </a:solidFill>
                          <a:latin typeface="Cambria" panose="02040503050406030204" pitchFamily="18" charset="0"/>
                          <a:ea typeface="Cambria" panose="02040503050406030204" pitchFamily="18" charset="0"/>
                        </a:rPr>
                        <a:t>nhà</a:t>
                      </a:r>
                      <a:endParaRPr lang="en-US" sz="3200" dirty="0">
                        <a:solidFill>
                          <a:schemeClr val="accent6">
                            <a:lumMod val="50000"/>
                          </a:schemeClr>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8900293"/>
                  </a:ext>
                </a:extLst>
              </a:tr>
              <a:tr h="10360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latin typeface="Cambria" panose="02040503050406030204" pitchFamily="18" charset="0"/>
                          <a:ea typeface="Cambria" panose="02040503050406030204" pitchFamily="18" charset="0"/>
                        </a:rPr>
                        <a:t>Môi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r>
                        <a:rPr lang="en-US" sz="3200" dirty="0">
                          <a:solidFill>
                            <a:schemeClr val="accent6">
                              <a:lumMod val="50000"/>
                            </a:schemeClr>
                          </a:solidFill>
                          <a:latin typeface="Cambria" panose="02040503050406030204" pitchFamily="18" charset="0"/>
                          <a:ea typeface="Cambria" panose="02040503050406030204" pitchFamily="18" charset="0"/>
                        </a:rPr>
                        <a:t> ở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endParaRPr lang="en-US" sz="3200" dirty="0">
                        <a:solidFill>
                          <a:schemeClr val="accent6">
                            <a:lumMod val="50000"/>
                          </a:schemeClr>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99822181"/>
                  </a:ext>
                </a:extLst>
              </a:tr>
              <a:tr h="1235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latin typeface="Cambria" panose="02040503050406030204" pitchFamily="18" charset="0"/>
                          <a:ea typeface="Cambria" panose="02040503050406030204" pitchFamily="18" charset="0"/>
                        </a:rPr>
                        <a:t>Môi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r>
                        <a:rPr lang="en-US" sz="3200" dirty="0">
                          <a:solidFill>
                            <a:schemeClr val="accent6">
                              <a:lumMod val="50000"/>
                            </a:schemeClr>
                          </a:solidFill>
                          <a:latin typeface="Cambria" panose="02040503050406030204" pitchFamily="18" charset="0"/>
                          <a:ea typeface="Cambria" panose="02040503050406030204" pitchFamily="18" charset="0"/>
                        </a:rPr>
                        <a:t> ở </a:t>
                      </a:r>
                      <a:r>
                        <a:rPr lang="en-US" sz="3200" dirty="0" err="1">
                          <a:solidFill>
                            <a:schemeClr val="accent6">
                              <a:lumMod val="50000"/>
                            </a:schemeClr>
                          </a:solidFill>
                          <a:latin typeface="Cambria" panose="02040503050406030204" pitchFamily="18" charset="0"/>
                          <a:ea typeface="Cambria" panose="02040503050406030204" pitchFamily="18" charset="0"/>
                        </a:rPr>
                        <a:t>nơi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công</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cộng</a:t>
                      </a:r>
                      <a:endParaRPr lang="en-US" sz="3200" dirty="0">
                        <a:solidFill>
                          <a:schemeClr val="accent6">
                            <a:lumMod val="50000"/>
                          </a:schemeClr>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48731948"/>
                  </a:ext>
                </a:extLst>
              </a:tr>
            </a:tbl>
          </a:graphicData>
        </a:graphic>
      </p:graphicFrame>
    </p:spTree>
    <p:extLst>
      <p:ext uri="{BB962C8B-B14F-4D97-AF65-F5344CB8AC3E}">
        <p14:creationId xmlns:p14="http://schemas.microsoft.com/office/powerpoint/2010/main" val="383685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id="{AF80CE8A-E0BC-E036-76CC-91071A57BA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252" y="1005630"/>
            <a:ext cx="7102456" cy="4846740"/>
          </a:xfrm>
          <a:prstGeom prst="rect">
            <a:avLst/>
          </a:prstGeom>
        </p:spPr>
      </p:pic>
      <p:pic>
        <p:nvPicPr>
          <p:cNvPr id="4" name="y2mate.com - 3 Minute Timer with Music for Kids Countdown Videos HD_1080">
            <a:hlinkClick r:id="" action="ppaction://media"/>
            <a:extLst>
              <a:ext uri="{FF2B5EF4-FFF2-40B4-BE49-F238E27FC236}">
                <a16:creationId xmlns:a16="http://schemas.microsoft.com/office/drawing/2014/main" id="{42760686-2408-B177-9054-896A3ADD17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72708" y="1706880"/>
            <a:ext cx="3733800" cy="2100263"/>
          </a:xfrm>
          <a:prstGeom prst="rect">
            <a:avLst/>
          </a:prstGeom>
        </p:spPr>
      </p:pic>
    </p:spTree>
    <p:extLst>
      <p:ext uri="{BB962C8B-B14F-4D97-AF65-F5344CB8AC3E}">
        <p14:creationId xmlns:p14="http://schemas.microsoft.com/office/powerpoint/2010/main" val="225741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raising his hand and holding a pencil and a book&#10;&#10;Description automatically generated">
            <a:extLst>
              <a:ext uri="{FF2B5EF4-FFF2-40B4-BE49-F238E27FC236}">
                <a16:creationId xmlns:a16="http://schemas.microsoft.com/office/drawing/2014/main" id="{345FF4B5-4789-7AD5-CD55-90E5F0CA2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1233" y="1536450"/>
            <a:ext cx="4974767" cy="5072312"/>
          </a:xfrm>
          <a:prstGeom prst="rect">
            <a:avLst/>
          </a:prstGeom>
        </p:spPr>
      </p:pic>
      <p:sp>
        <p:nvSpPr>
          <p:cNvPr id="6" name="TextBox 5">
            <a:extLst>
              <a:ext uri="{FF2B5EF4-FFF2-40B4-BE49-F238E27FC236}">
                <a16:creationId xmlns:a16="http://schemas.microsoft.com/office/drawing/2014/main" id="{4EE55AC7-E339-728B-BB5E-731C9DD0C3EC}"/>
              </a:ext>
            </a:extLst>
          </p:cNvPr>
          <p:cNvSpPr txBox="1"/>
          <p:nvPr/>
        </p:nvSpPr>
        <p:spPr>
          <a:xfrm>
            <a:off x="6541442" y="4860998"/>
            <a:ext cx="5273438" cy="1089660"/>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Các</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chemeClr val="accent2"/>
                </a:solidFill>
                <a:latin typeface="Cambria" panose="02040503050406030204" pitchFamily="18" charset="0"/>
                <a:ea typeface="Cambria" panose="02040503050406030204" pitchFamily="18" charset="0"/>
                <a:cs typeface="Calibri" panose="020F0502020204030204" pitchFamily="34" charset="0"/>
              </a:rPr>
              <a:t>nhóm</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khác</a:t>
            </a:r>
            <a:endPar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Lắng</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nghe</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góp</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ý - </a:t>
            </a:r>
            <a:r>
              <a:rPr kumimoji="0" lang="en-US" sz="3200" b="1" i="0" u="none" strike="noStrike" kern="1200" cap="none" spc="0" normalizeH="0" baseline="0" noProof="0" dirty="0" err="1">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bổ</a:t>
            </a:r>
            <a:r>
              <a:rPr kumimoji="0" lang="en-US" sz="3200" b="1" i="0" u="none" strike="noStrike" kern="1200" cap="none" spc="0" normalizeH="0" baseline="0" noProof="0" dirty="0">
                <a:ln>
                  <a:noFill/>
                </a:ln>
                <a:solidFill>
                  <a:schemeClr val="accent2"/>
                </a:solidFill>
                <a:effectLst/>
                <a:uLnTx/>
                <a:uFillTx/>
                <a:latin typeface="Cambria" panose="02040503050406030204" pitchFamily="18" charset="0"/>
                <a:ea typeface="Cambria" panose="02040503050406030204" pitchFamily="18" charset="0"/>
                <a:cs typeface="Calibri" panose="020F0502020204030204" pitchFamily="34" charset="0"/>
              </a:rPr>
              <a:t> sung</a:t>
            </a:r>
          </a:p>
        </p:txBody>
      </p:sp>
      <p:pic>
        <p:nvPicPr>
          <p:cNvPr id="7" name="Picture 2" descr="Đọc: Học thầy, học bạn (Nguyễn Thanh Tú) - Hoc24">
            <a:extLst>
              <a:ext uri="{FF2B5EF4-FFF2-40B4-BE49-F238E27FC236}">
                <a16:creationId xmlns:a16="http://schemas.microsoft.com/office/drawing/2014/main" id="{BF5772EC-40B5-8F7E-6ED9-7F2724518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0879" y="1536450"/>
            <a:ext cx="4374564" cy="3251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2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F4F24-3A87-F721-7B7F-9063D2DB989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ED4C758-2DAA-6799-1907-CC348F6377A1}"/>
              </a:ext>
            </a:extLst>
          </p:cNvPr>
          <p:cNvSpPr/>
          <p:nvPr/>
        </p:nvSpPr>
        <p:spPr>
          <a:xfrm>
            <a:off x="701223" y="222505"/>
            <a:ext cx="10622280" cy="1144349"/>
          </a:xfrm>
          <a:prstGeom prst="roundRect">
            <a:avLst>
              <a:gd name="adj" fmla="val 13777"/>
            </a:avLst>
          </a:prstGeom>
          <a:solidFill>
            <a:srgbClr val="D7F5E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4. Em</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hãy</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nên</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để</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bảo</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vệ</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các</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loại</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môi</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trường</a:t>
            </a:r>
            <a:r>
              <a:rPr kumimoji="0" lang="en-US" sz="3600" b="1" i="0" u="none" strike="noStrike" kern="1200" cap="none" spc="0" normalizeH="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sống</a:t>
            </a:r>
            <a:endPar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endParaRPr>
          </a:p>
        </p:txBody>
      </p:sp>
      <p:graphicFrame>
        <p:nvGraphicFramePr>
          <p:cNvPr id="5" name="Table 4">
            <a:extLst>
              <a:ext uri="{FF2B5EF4-FFF2-40B4-BE49-F238E27FC236}">
                <a16:creationId xmlns:a16="http://schemas.microsoft.com/office/drawing/2014/main" id="{58475BEA-F260-8B45-4536-6E8C73F8ACCE}"/>
              </a:ext>
            </a:extLst>
          </p:cNvPr>
          <p:cNvGraphicFramePr>
            <a:graphicFrameLocks noGrp="1"/>
          </p:cNvGraphicFramePr>
          <p:nvPr>
            <p:extLst>
              <p:ext uri="{D42A27DB-BD31-4B8C-83A1-F6EECF244321}">
                <p14:modId xmlns:p14="http://schemas.microsoft.com/office/powerpoint/2010/main" val="3048117711"/>
              </p:ext>
            </p:extLst>
          </p:nvPr>
        </p:nvGraphicFramePr>
        <p:xfrm>
          <a:off x="350520" y="1718731"/>
          <a:ext cx="11490960" cy="4557815"/>
        </p:xfrm>
        <a:graphic>
          <a:graphicData uri="http://schemas.openxmlformats.org/drawingml/2006/table">
            <a:tbl>
              <a:tblPr firstRow="1" bandRow="1">
                <a:tableStyleId>{93296810-A885-4BE3-A3E7-6D5BEEA58F35}</a:tableStyleId>
              </a:tblPr>
              <a:tblGrid>
                <a:gridCol w="3830320">
                  <a:extLst>
                    <a:ext uri="{9D8B030D-6E8A-4147-A177-3AD203B41FA5}">
                      <a16:colId xmlns:a16="http://schemas.microsoft.com/office/drawing/2014/main" val="263509277"/>
                    </a:ext>
                  </a:extLst>
                </a:gridCol>
                <a:gridCol w="3439160">
                  <a:extLst>
                    <a:ext uri="{9D8B030D-6E8A-4147-A177-3AD203B41FA5}">
                      <a16:colId xmlns:a16="http://schemas.microsoft.com/office/drawing/2014/main" val="3200868040"/>
                    </a:ext>
                  </a:extLst>
                </a:gridCol>
                <a:gridCol w="4221480">
                  <a:extLst>
                    <a:ext uri="{9D8B030D-6E8A-4147-A177-3AD203B41FA5}">
                      <a16:colId xmlns:a16="http://schemas.microsoft.com/office/drawing/2014/main" val="1419290022"/>
                    </a:ext>
                  </a:extLst>
                </a:gridCol>
              </a:tblGrid>
              <a:tr h="1021876">
                <a:tc>
                  <a:txBody>
                    <a:bodyPr/>
                    <a:lstStyle/>
                    <a:p>
                      <a:pPr algn="ctr"/>
                      <a:r>
                        <a:rPr lang="en-US" sz="3200" dirty="0" err="1">
                          <a:latin typeface="Cambria" panose="02040503050406030204" pitchFamily="18" charset="0"/>
                          <a:ea typeface="Cambria" panose="02040503050406030204" pitchFamily="18" charset="0"/>
                        </a:rPr>
                        <a:t>Môi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trường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nên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7785990"/>
                  </a:ext>
                </a:extLst>
              </a:tr>
              <a:tr h="1036069">
                <a:tc>
                  <a:txBody>
                    <a:bodyPr/>
                    <a:lstStyle/>
                    <a:p>
                      <a:r>
                        <a:rPr lang="en-US" sz="3200" dirty="0" err="1">
                          <a:solidFill>
                            <a:schemeClr val="accent6">
                              <a:lumMod val="50000"/>
                            </a:schemeClr>
                          </a:solidFill>
                          <a:latin typeface="Cambria" panose="02040503050406030204" pitchFamily="18" charset="0"/>
                          <a:ea typeface="Cambria" panose="02040503050406030204" pitchFamily="18" charset="0"/>
                        </a:rPr>
                        <a:t>Môi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r>
                        <a:rPr lang="en-US" sz="3200" dirty="0">
                          <a:solidFill>
                            <a:schemeClr val="accent6">
                              <a:lumMod val="50000"/>
                            </a:schemeClr>
                          </a:solidFill>
                          <a:latin typeface="Cambria" panose="02040503050406030204" pitchFamily="18" charset="0"/>
                          <a:ea typeface="Cambria" panose="02040503050406030204" pitchFamily="18" charset="0"/>
                        </a:rPr>
                        <a:t> ở </a:t>
                      </a:r>
                      <a:r>
                        <a:rPr lang="en-US" sz="3200" dirty="0" err="1">
                          <a:solidFill>
                            <a:schemeClr val="accent6">
                              <a:lumMod val="50000"/>
                            </a:schemeClr>
                          </a:solidFill>
                          <a:latin typeface="Cambria" panose="02040503050406030204" pitchFamily="18" charset="0"/>
                          <a:ea typeface="Cambria" panose="02040503050406030204" pitchFamily="18" charset="0"/>
                        </a:rPr>
                        <a:t>nhà</a:t>
                      </a:r>
                      <a:endParaRPr lang="en-US" sz="3200" dirty="0">
                        <a:solidFill>
                          <a:schemeClr val="accent6">
                            <a:lumMod val="50000"/>
                          </a:schemeClr>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778900293"/>
                  </a:ext>
                </a:extLst>
              </a:tr>
              <a:tr h="12643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latin typeface="Cambria" panose="02040503050406030204" pitchFamily="18" charset="0"/>
                          <a:ea typeface="Cambria" panose="02040503050406030204" pitchFamily="18" charset="0"/>
                        </a:rPr>
                        <a:t>Môi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r>
                        <a:rPr lang="en-US" sz="3200" dirty="0">
                          <a:solidFill>
                            <a:schemeClr val="accent6">
                              <a:lumMod val="50000"/>
                            </a:schemeClr>
                          </a:solidFill>
                          <a:latin typeface="Cambria" panose="02040503050406030204" pitchFamily="18" charset="0"/>
                          <a:ea typeface="Cambria" panose="02040503050406030204" pitchFamily="18" charset="0"/>
                        </a:rPr>
                        <a:t> ở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endParaRPr lang="en-US" sz="3200" dirty="0">
                        <a:solidFill>
                          <a:schemeClr val="accent6">
                            <a:lumMod val="50000"/>
                          </a:schemeClr>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99822181"/>
                  </a:ext>
                </a:extLst>
              </a:tr>
              <a:tr h="1235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schemeClr val="accent6">
                              <a:lumMod val="50000"/>
                            </a:schemeClr>
                          </a:solidFill>
                          <a:latin typeface="Cambria" panose="02040503050406030204" pitchFamily="18" charset="0"/>
                          <a:ea typeface="Cambria" panose="02040503050406030204" pitchFamily="18" charset="0"/>
                        </a:rPr>
                        <a:t>Môi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trường</a:t>
                      </a:r>
                      <a:r>
                        <a:rPr lang="en-US" sz="3200" dirty="0">
                          <a:solidFill>
                            <a:schemeClr val="accent6">
                              <a:lumMod val="50000"/>
                            </a:schemeClr>
                          </a:solidFill>
                          <a:latin typeface="Cambria" panose="02040503050406030204" pitchFamily="18" charset="0"/>
                          <a:ea typeface="Cambria" panose="02040503050406030204" pitchFamily="18" charset="0"/>
                        </a:rPr>
                        <a:t> ở </a:t>
                      </a:r>
                      <a:r>
                        <a:rPr lang="en-US" sz="3200" dirty="0" err="1">
                          <a:solidFill>
                            <a:schemeClr val="accent6">
                              <a:lumMod val="50000"/>
                            </a:schemeClr>
                          </a:solidFill>
                          <a:latin typeface="Cambria" panose="02040503050406030204" pitchFamily="18" charset="0"/>
                          <a:ea typeface="Cambria" panose="02040503050406030204" pitchFamily="18" charset="0"/>
                        </a:rPr>
                        <a:t>nơi</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công</a:t>
                      </a:r>
                      <a:r>
                        <a:rPr lang="en-US" sz="3200" dirty="0">
                          <a:solidFill>
                            <a:schemeClr val="accent6">
                              <a:lumMod val="50000"/>
                            </a:schemeClr>
                          </a:solidFill>
                          <a:latin typeface="Cambria" panose="02040503050406030204" pitchFamily="18" charset="0"/>
                          <a:ea typeface="Cambria" panose="02040503050406030204" pitchFamily="18" charset="0"/>
                        </a:rPr>
                        <a:t> </a:t>
                      </a:r>
                      <a:r>
                        <a:rPr lang="en-US" sz="3200" dirty="0" err="1">
                          <a:solidFill>
                            <a:schemeClr val="accent6">
                              <a:lumMod val="50000"/>
                            </a:schemeClr>
                          </a:solidFill>
                          <a:latin typeface="Cambria" panose="02040503050406030204" pitchFamily="18" charset="0"/>
                          <a:ea typeface="Cambria" panose="02040503050406030204" pitchFamily="18" charset="0"/>
                        </a:rPr>
                        <a:t>cộng</a:t>
                      </a:r>
                      <a:endParaRPr lang="en-US" sz="3200" dirty="0">
                        <a:solidFill>
                          <a:schemeClr val="accent6">
                            <a:lumMod val="50000"/>
                          </a:schemeClr>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48731948"/>
                  </a:ext>
                </a:extLst>
              </a:tr>
            </a:tbl>
          </a:graphicData>
        </a:graphic>
      </p:graphicFrame>
      <p:sp>
        <p:nvSpPr>
          <p:cNvPr id="3" name="TextBox 2">
            <a:extLst>
              <a:ext uri="{FF2B5EF4-FFF2-40B4-BE49-F238E27FC236}">
                <a16:creationId xmlns:a16="http://schemas.microsoft.com/office/drawing/2014/main" id="{874AC8C7-37B5-4D18-CAAC-AD84A0707614}"/>
              </a:ext>
            </a:extLst>
          </p:cNvPr>
          <p:cNvSpPr txBox="1"/>
          <p:nvPr/>
        </p:nvSpPr>
        <p:spPr>
          <a:xfrm>
            <a:off x="4171378" y="2771004"/>
            <a:ext cx="3681971" cy="707886"/>
          </a:xfrm>
          <a:prstGeom prst="rect">
            <a:avLst/>
          </a:prstGeom>
          <a:noFill/>
        </p:spPr>
        <p:txBody>
          <a:bodyPr wrap="square">
            <a:spAutoFit/>
          </a:bodyPr>
          <a:lstStyle/>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Vệ</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sinh</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nhà</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cửa</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sạch</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sẽ</a:t>
            </a:r>
            <a:r>
              <a:rPr lang="en-US" sz="2000" b="1" dirty="0">
                <a:solidFill>
                  <a:schemeClr val="accent6">
                    <a:lumMod val="50000"/>
                  </a:schemeClr>
                </a:solidFill>
                <a:latin typeface="Cambria" panose="02040503050406030204" pitchFamily="18" charset="0"/>
                <a:ea typeface="Cambria" panose="02040503050406030204" pitchFamily="18" charset="0"/>
              </a:rPr>
              <a:t>.</a:t>
            </a:r>
          </a:p>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Phân</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loại</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rác</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thải</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sinh</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hoạt</a:t>
            </a:r>
            <a:r>
              <a:rPr lang="en-US" sz="2000" b="1" dirty="0">
                <a:solidFill>
                  <a:schemeClr val="accent6">
                    <a:lumMod val="50000"/>
                  </a:schemeClr>
                </a:solidFill>
                <a:latin typeface="Cambria" panose="02040503050406030204" pitchFamily="18" charset="0"/>
                <a:ea typeface="Cambria" panose="02040503050406030204" pitchFamily="18" charset="0"/>
              </a:rPr>
              <a:t>.</a:t>
            </a:r>
          </a:p>
        </p:txBody>
      </p:sp>
      <p:sp>
        <p:nvSpPr>
          <p:cNvPr id="7" name="TextBox 6">
            <a:extLst>
              <a:ext uri="{FF2B5EF4-FFF2-40B4-BE49-F238E27FC236}">
                <a16:creationId xmlns:a16="http://schemas.microsoft.com/office/drawing/2014/main" id="{38FCCC02-96AC-F33D-0D5F-C02F135644B5}"/>
              </a:ext>
            </a:extLst>
          </p:cNvPr>
          <p:cNvSpPr txBox="1"/>
          <p:nvPr/>
        </p:nvSpPr>
        <p:spPr>
          <a:xfrm>
            <a:off x="4171378" y="3776131"/>
            <a:ext cx="3477641" cy="1323439"/>
          </a:xfrm>
          <a:prstGeom prst="rect">
            <a:avLst/>
          </a:prstGeom>
          <a:noFill/>
        </p:spPr>
        <p:txBody>
          <a:bodyPr wrap="square">
            <a:spAutoFit/>
          </a:bodyPr>
          <a:lstStyle/>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Chăm</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sóc</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vườn</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hoa</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sân</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trường</a:t>
            </a:r>
            <a:r>
              <a:rPr lang="en-US" sz="2000" b="1" dirty="0">
                <a:solidFill>
                  <a:schemeClr val="accent6">
                    <a:lumMod val="50000"/>
                  </a:schemeClr>
                </a:solidFill>
                <a:latin typeface="Cambria" panose="02040503050406030204" pitchFamily="18" charset="0"/>
                <a:ea typeface="Cambria" panose="02040503050406030204" pitchFamily="18" charset="0"/>
              </a:rPr>
              <a:t>.</a:t>
            </a:r>
          </a:p>
          <a:p>
            <a:pPr algn="just"/>
            <a:r>
              <a:rPr lang="en-US" sz="2000" b="1" dirty="0">
                <a:solidFill>
                  <a:schemeClr val="accent6">
                    <a:lumMod val="50000"/>
                  </a:schemeClr>
                </a:solidFill>
                <a:latin typeface="Cambria" panose="02040503050406030204" pitchFamily="18" charset="0"/>
                <a:ea typeface="Cambria" panose="02040503050406030204" pitchFamily="18" charset="0"/>
              </a:rPr>
              <a:t>- Tham </a:t>
            </a:r>
            <a:r>
              <a:rPr lang="en-US" sz="2000" b="1" dirty="0" err="1">
                <a:solidFill>
                  <a:schemeClr val="accent6">
                    <a:lumMod val="50000"/>
                  </a:schemeClr>
                </a:solidFill>
                <a:latin typeface="Cambria" panose="02040503050406030204" pitchFamily="18" charset="0"/>
                <a:ea typeface="Cambria" panose="02040503050406030204" pitchFamily="18" charset="0"/>
              </a:rPr>
              <a:t>gia</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lao</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động</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vệ</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sinh</a:t>
            </a:r>
            <a:r>
              <a:rPr lang="en-US" sz="2000" b="1" dirty="0">
                <a:solidFill>
                  <a:schemeClr val="accent6">
                    <a:lumMod val="50000"/>
                  </a:schemeClr>
                </a:solidFill>
                <a:latin typeface="Cambria" panose="02040503050406030204" pitchFamily="18" charset="0"/>
                <a:ea typeface="Cambria" panose="02040503050406030204" pitchFamily="18" charset="0"/>
              </a:rPr>
              <a:t> </a:t>
            </a:r>
          </a:p>
          <a:p>
            <a:pPr algn="just"/>
            <a:r>
              <a:rPr lang="en-US" sz="2000" b="1" dirty="0" err="1">
                <a:solidFill>
                  <a:schemeClr val="accent6">
                    <a:lumMod val="50000"/>
                  </a:schemeClr>
                </a:solidFill>
                <a:latin typeface="Cambria" panose="02040503050406030204" pitchFamily="18" charset="0"/>
                <a:ea typeface="Cambria" panose="02040503050406030204" pitchFamily="18" charset="0"/>
              </a:rPr>
              <a:t>lớp</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học</a:t>
            </a:r>
            <a:r>
              <a:rPr lang="en-US" sz="2000" b="1" dirty="0">
                <a:solidFill>
                  <a:schemeClr val="accent6">
                    <a:lumMod val="50000"/>
                  </a:schemeClr>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891D5C7A-8644-F329-42D9-8A4E479D51D1}"/>
              </a:ext>
            </a:extLst>
          </p:cNvPr>
          <p:cNvSpPr txBox="1"/>
          <p:nvPr/>
        </p:nvSpPr>
        <p:spPr>
          <a:xfrm>
            <a:off x="7632704" y="3830767"/>
            <a:ext cx="4137660" cy="707886"/>
          </a:xfrm>
          <a:prstGeom prst="rect">
            <a:avLst/>
          </a:prstGeom>
          <a:noFill/>
        </p:spPr>
        <p:txBody>
          <a:bodyPr wrap="square">
            <a:spAutoFit/>
          </a:bodyPr>
          <a:lstStyle/>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Viết</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vẽ</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lên</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tường</a:t>
            </a:r>
            <a:r>
              <a:rPr lang="en-US" sz="2000" b="1" dirty="0">
                <a:solidFill>
                  <a:schemeClr val="accent6">
                    <a:lumMod val="50000"/>
                  </a:schemeClr>
                </a:solidFill>
                <a:latin typeface="Cambria" panose="02040503050406030204" pitchFamily="18" charset="0"/>
                <a:ea typeface="Cambria" panose="02040503050406030204" pitchFamily="18" charset="0"/>
              </a:rPr>
              <a:t>.</a:t>
            </a:r>
          </a:p>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Lãng</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phí</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điện</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nước</a:t>
            </a:r>
            <a:r>
              <a:rPr lang="en-US" sz="2000" b="1" dirty="0">
                <a:solidFill>
                  <a:schemeClr val="accent6">
                    <a:lumMod val="50000"/>
                  </a:schemeClr>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F82CB326-CD4E-CB32-C400-972D18DC2324}"/>
              </a:ext>
            </a:extLst>
          </p:cNvPr>
          <p:cNvSpPr txBox="1"/>
          <p:nvPr/>
        </p:nvSpPr>
        <p:spPr>
          <a:xfrm>
            <a:off x="4204964" y="5102291"/>
            <a:ext cx="3333765" cy="1015663"/>
          </a:xfrm>
          <a:prstGeom prst="rect">
            <a:avLst/>
          </a:prstGeom>
          <a:noFill/>
        </p:spPr>
        <p:txBody>
          <a:bodyPr wrap="square">
            <a:spAutoFit/>
          </a:bodyPr>
          <a:lstStyle/>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Giữ</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gìn</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trật</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tự</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nơi</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công</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cộng</a:t>
            </a:r>
            <a:r>
              <a:rPr lang="en-US" sz="2000" b="1" dirty="0">
                <a:solidFill>
                  <a:schemeClr val="accent6">
                    <a:lumMod val="50000"/>
                  </a:schemeClr>
                </a:solidFill>
                <a:latin typeface="Cambria" panose="02040503050406030204" pitchFamily="18" charset="0"/>
                <a:ea typeface="Cambria" panose="02040503050406030204" pitchFamily="18" charset="0"/>
              </a:rPr>
              <a:t>.</a:t>
            </a:r>
          </a:p>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Giữ</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gìn</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vệ</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sinh</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chung</a:t>
            </a:r>
            <a:r>
              <a:rPr lang="en-US" sz="2000" b="1" dirty="0">
                <a:solidFill>
                  <a:schemeClr val="accent6">
                    <a:lumMod val="50000"/>
                  </a:schemeClr>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id="{2B94C813-95D0-2F8B-67E4-DA97450C3E74}"/>
              </a:ext>
            </a:extLst>
          </p:cNvPr>
          <p:cNvSpPr txBox="1"/>
          <p:nvPr/>
        </p:nvSpPr>
        <p:spPr>
          <a:xfrm>
            <a:off x="7619226" y="5133136"/>
            <a:ext cx="4137660" cy="707886"/>
          </a:xfrm>
          <a:prstGeom prst="rect">
            <a:avLst/>
          </a:prstGeom>
          <a:noFill/>
        </p:spPr>
        <p:txBody>
          <a:bodyPr wrap="square">
            <a:spAutoFit/>
          </a:bodyPr>
          <a:lstStyle/>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Xả</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rác</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bừa</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bãi</a:t>
            </a:r>
            <a:r>
              <a:rPr lang="en-US" sz="2000" b="1" dirty="0">
                <a:solidFill>
                  <a:schemeClr val="accent6">
                    <a:lumMod val="50000"/>
                  </a:schemeClr>
                </a:solidFill>
                <a:latin typeface="Cambria" panose="02040503050406030204" pitchFamily="18" charset="0"/>
                <a:ea typeface="Cambria" panose="02040503050406030204" pitchFamily="18" charset="0"/>
              </a:rPr>
              <a:t>.</a:t>
            </a:r>
          </a:p>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Ngắt</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hoa</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bẻ</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cành</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cây</a:t>
            </a:r>
            <a:r>
              <a:rPr lang="en-US" sz="2000" b="1" dirty="0">
                <a:solidFill>
                  <a:schemeClr val="accent6">
                    <a:lumMod val="50000"/>
                  </a:schemeClr>
                </a:solidFill>
                <a:latin typeface="Cambria" panose="02040503050406030204" pitchFamily="18" charset="0"/>
                <a:ea typeface="Cambria" panose="02040503050406030204" pitchFamily="18" charset="0"/>
              </a:rPr>
              <a:t>.</a:t>
            </a:r>
          </a:p>
        </p:txBody>
      </p:sp>
      <p:sp>
        <p:nvSpPr>
          <p:cNvPr id="14" name="TextBox 13">
            <a:extLst>
              <a:ext uri="{FF2B5EF4-FFF2-40B4-BE49-F238E27FC236}">
                <a16:creationId xmlns:a16="http://schemas.microsoft.com/office/drawing/2014/main" id="{233C20C0-EC4F-0421-1BE3-8C2034A6A0C3}"/>
              </a:ext>
            </a:extLst>
          </p:cNvPr>
          <p:cNvSpPr txBox="1"/>
          <p:nvPr/>
        </p:nvSpPr>
        <p:spPr>
          <a:xfrm>
            <a:off x="7692135" y="2771004"/>
            <a:ext cx="4078229" cy="707886"/>
          </a:xfrm>
          <a:prstGeom prst="rect">
            <a:avLst/>
          </a:prstGeom>
          <a:noFill/>
        </p:spPr>
        <p:txBody>
          <a:bodyPr wrap="square">
            <a:spAutoFit/>
          </a:bodyPr>
          <a:lstStyle/>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Vứt</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đồ</a:t>
            </a:r>
            <a:r>
              <a:rPr lang="en-US" sz="2000" b="1" dirty="0">
                <a:solidFill>
                  <a:schemeClr val="accent6">
                    <a:lumMod val="50000"/>
                  </a:schemeClr>
                </a:solidFill>
                <a:latin typeface="Cambria" panose="02040503050406030204" pitchFamily="18" charset="0"/>
                <a:ea typeface="Cambria" panose="02040503050406030204" pitchFamily="18" charset="0"/>
              </a:rPr>
              <a:t> lung tung</a:t>
            </a:r>
          </a:p>
          <a:p>
            <a:pPr algn="just"/>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Lãng</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phí</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năng</a:t>
            </a:r>
            <a:r>
              <a:rPr lang="en-US" sz="2000" b="1" dirty="0">
                <a:solidFill>
                  <a:schemeClr val="accent6">
                    <a:lumMod val="50000"/>
                  </a:schemeClr>
                </a:solidFill>
                <a:latin typeface="Cambria" panose="02040503050406030204" pitchFamily="18" charset="0"/>
                <a:ea typeface="Cambria" panose="02040503050406030204" pitchFamily="18" charset="0"/>
              </a:rPr>
              <a:t> </a:t>
            </a:r>
            <a:r>
              <a:rPr lang="en-US" sz="2000" b="1" dirty="0" err="1">
                <a:solidFill>
                  <a:schemeClr val="accent6">
                    <a:lumMod val="50000"/>
                  </a:schemeClr>
                </a:solidFill>
                <a:latin typeface="Cambria" panose="02040503050406030204" pitchFamily="18" charset="0"/>
                <a:ea typeface="Cambria" panose="02040503050406030204" pitchFamily="18" charset="0"/>
              </a:rPr>
              <a:t>lượng</a:t>
            </a:r>
            <a:endParaRPr lang="en-US" sz="2000" b="1" dirty="0">
              <a:solidFill>
                <a:schemeClr val="accent6">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544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1"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4EAC5-E9DC-90F4-5034-C44B6A88BF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35893D3-399D-FC87-FC34-7695E09F16D6}"/>
              </a:ext>
            </a:extLst>
          </p:cNvPr>
          <p:cNvPicPr>
            <a:picLocks noChangeAspect="1"/>
          </p:cNvPicPr>
          <p:nvPr/>
        </p:nvPicPr>
        <p:blipFill>
          <a:blip r:embed="rId2"/>
          <a:stretch>
            <a:fillRect/>
          </a:stretch>
        </p:blipFill>
        <p:spPr>
          <a:xfrm>
            <a:off x="6096000" y="3937743"/>
            <a:ext cx="5863592" cy="2715958"/>
          </a:xfrm>
          <a:prstGeom prst="rect">
            <a:avLst/>
          </a:prstGeom>
        </p:spPr>
      </p:pic>
      <p:sp>
        <p:nvSpPr>
          <p:cNvPr id="7" name="Rectangle: Rounded Corners 6">
            <a:extLst>
              <a:ext uri="{FF2B5EF4-FFF2-40B4-BE49-F238E27FC236}">
                <a16:creationId xmlns:a16="http://schemas.microsoft.com/office/drawing/2014/main" id="{B9FA2C7A-DCFA-1678-957F-932C1CB85979}"/>
              </a:ext>
            </a:extLst>
          </p:cNvPr>
          <p:cNvSpPr/>
          <p:nvPr/>
        </p:nvSpPr>
        <p:spPr>
          <a:xfrm>
            <a:off x="1042034" y="204299"/>
            <a:ext cx="4244340" cy="694724"/>
          </a:xfrm>
          <a:prstGeom prst="roundRect">
            <a:avLst>
              <a:gd name="adj" fmla="val 13777"/>
            </a:avLst>
          </a:prstGeom>
          <a:solidFill>
            <a:srgbClr val="D7F5E0"/>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rPr>
              <a:t>5. </a:t>
            </a:r>
            <a:r>
              <a:rPr lang="en-US" sz="3600" b="1" dirty="0" err="1">
                <a:solidFill>
                  <a:schemeClr val="accent6">
                    <a:lumMod val="50000"/>
                  </a:schemeClr>
                </a:solidFill>
                <a:latin typeface="Cambria" panose="02040503050406030204" pitchFamily="18" charset="0"/>
                <a:ea typeface="Cambria" panose="02040503050406030204" pitchFamily="18" charset="0"/>
              </a:rPr>
              <a:t>Xử</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lí</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tình</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huống</a:t>
            </a:r>
            <a:endParaRPr kumimoji="0" lang="en-US" sz="36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8484C0CB-1810-03F8-B8FF-9DEB7C9C04DB}"/>
              </a:ext>
            </a:extLst>
          </p:cNvPr>
          <p:cNvSpPr/>
          <p:nvPr/>
        </p:nvSpPr>
        <p:spPr>
          <a:xfrm>
            <a:off x="293368" y="954450"/>
            <a:ext cx="11727184" cy="3113290"/>
          </a:xfrm>
          <a:prstGeom prst="roundRect">
            <a:avLst>
              <a:gd name="adj" fmla="val 13777"/>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chemeClr val="accent6">
                    <a:lumMod val="50000"/>
                  </a:schemeClr>
                </a:solidFill>
                <a:latin typeface="Cambria" panose="02040503050406030204" pitchFamily="18" charset="0"/>
                <a:ea typeface="Cambria" panose="02040503050406030204" pitchFamily="18" charset="0"/>
              </a:rPr>
              <a:t>a. Lớp của Dung và Hiền đi dã ngoại. Cuối buổi chiều, sau khi ăn nhẹ, Hiền, vứt luôn vỏ kẹo xuống đất và đồ nước ngọt còn thừa xuống hồ. Thấy vậy, Dung nhắc nhở: “Bạn làm thế là gây ô nhiễm môi trường đấy!” Hiền liền bảo: “Một chút nước ngọt thì làm sao mà ô nhiễm hồ nước, còn vỏ kẹo thì sẽ có cô lao công thu dọn, tớ thấy nhiều người vẫn làm thế”.</a:t>
            </a:r>
            <a:endParaRPr kumimoji="0" lang="en-US" sz="3200"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29121B9-07D1-868F-5DE5-E5DB5A0D2A37}"/>
              </a:ext>
            </a:extLst>
          </p:cNvPr>
          <p:cNvSpPr txBox="1"/>
          <p:nvPr/>
        </p:nvSpPr>
        <p:spPr>
          <a:xfrm>
            <a:off x="232408" y="4333890"/>
            <a:ext cx="5863592" cy="1569660"/>
          </a:xfrm>
          <a:prstGeom prst="rect">
            <a:avLst/>
          </a:prstGeom>
          <a:noFill/>
        </p:spPr>
        <p:txBody>
          <a:bodyPr wrap="square">
            <a:spAutoFit/>
          </a:bodyPr>
          <a:lstStyle/>
          <a:p>
            <a:pPr algn="ctr"/>
            <a:r>
              <a:rPr lang="en-US" sz="3200" i="1" dirty="0">
                <a:solidFill>
                  <a:schemeClr val="accent6">
                    <a:lumMod val="50000"/>
                  </a:schemeClr>
                </a:solidFill>
                <a:latin typeface="Cambria" panose="02040503050406030204" pitchFamily="18" charset="0"/>
                <a:ea typeface="Cambria" panose="02040503050406030204" pitchFamily="18" charset="0"/>
              </a:rPr>
              <a:t>Em </a:t>
            </a:r>
            <a:r>
              <a:rPr lang="en-US" sz="3200" i="1" dirty="0" err="1">
                <a:solidFill>
                  <a:schemeClr val="accent6">
                    <a:lumMod val="50000"/>
                  </a:schemeClr>
                </a:solidFill>
                <a:latin typeface="Cambria" panose="02040503050406030204" pitchFamily="18" charset="0"/>
                <a:ea typeface="Cambria" panose="02040503050406030204" pitchFamily="18" charset="0"/>
              </a:rPr>
              <a:t>có</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nhận</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xét</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gì</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về</a:t>
            </a:r>
            <a:r>
              <a:rPr lang="en-US" sz="3200" i="1" dirty="0">
                <a:solidFill>
                  <a:schemeClr val="accent6">
                    <a:lumMod val="50000"/>
                  </a:schemeClr>
                </a:solidFill>
                <a:latin typeface="Cambria" panose="02040503050406030204" pitchFamily="18" charset="0"/>
                <a:ea typeface="Cambria" panose="02040503050406030204" pitchFamily="18" charset="0"/>
              </a:rPr>
              <a:t> ý </a:t>
            </a:r>
            <a:r>
              <a:rPr lang="en-US" sz="3200" i="1" dirty="0" err="1">
                <a:solidFill>
                  <a:schemeClr val="accent6">
                    <a:lumMod val="50000"/>
                  </a:schemeClr>
                </a:solidFill>
                <a:latin typeface="Cambria" panose="02040503050406030204" pitchFamily="18" charset="0"/>
                <a:ea typeface="Cambria" panose="02040503050406030204" pitchFamily="18" charset="0"/>
              </a:rPr>
              <a:t>kiến</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của</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Hiền</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Nếu</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là</a:t>
            </a:r>
            <a:r>
              <a:rPr lang="en-US" sz="3200" i="1" dirty="0">
                <a:solidFill>
                  <a:schemeClr val="accent6">
                    <a:lumMod val="50000"/>
                  </a:schemeClr>
                </a:solidFill>
                <a:latin typeface="Cambria" panose="02040503050406030204" pitchFamily="18" charset="0"/>
                <a:ea typeface="Cambria" panose="02040503050406030204" pitchFamily="18" charset="0"/>
              </a:rPr>
              <a:t> Dung, </a:t>
            </a:r>
            <a:r>
              <a:rPr lang="en-US" sz="3200" i="1" dirty="0" err="1">
                <a:solidFill>
                  <a:schemeClr val="accent6">
                    <a:lumMod val="50000"/>
                  </a:schemeClr>
                </a:solidFill>
                <a:latin typeface="Cambria" panose="02040503050406030204" pitchFamily="18" charset="0"/>
                <a:ea typeface="Cambria" panose="02040503050406030204" pitchFamily="18" charset="0"/>
              </a:rPr>
              <a:t>em</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sẽ</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nói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gì</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với</a:t>
            </a:r>
            <a:r>
              <a:rPr lang="en-US" sz="3200" i="1" dirty="0">
                <a:solidFill>
                  <a:schemeClr val="accent6">
                    <a:lumMod val="50000"/>
                  </a:schemeClr>
                </a:solidFill>
                <a:latin typeface="Cambria" panose="02040503050406030204" pitchFamily="18" charset="0"/>
                <a:ea typeface="Cambria" panose="02040503050406030204" pitchFamily="18" charset="0"/>
              </a:rPr>
              <a:t> </a:t>
            </a:r>
            <a:r>
              <a:rPr lang="en-US" sz="3200" i="1" dirty="0" err="1">
                <a:solidFill>
                  <a:schemeClr val="accent6">
                    <a:lumMod val="50000"/>
                  </a:schemeClr>
                </a:solidFill>
                <a:latin typeface="Cambria" panose="02040503050406030204" pitchFamily="18" charset="0"/>
                <a:ea typeface="Cambria" panose="02040503050406030204" pitchFamily="18" charset="0"/>
              </a:rPr>
              <a:t>Hiền</a:t>
            </a:r>
            <a:r>
              <a:rPr lang="en-US" sz="3200" i="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01842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951</Words>
  <Application>Microsoft Office PowerPoint</Application>
  <PresentationFormat>Widescreen</PresentationFormat>
  <Paragraphs>49</Paragraphs>
  <Slides>24</Slides>
  <Notes>0</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#9Slide05 Aphrodite Pro</vt:lpstr>
      <vt:lpstr>#9Slide07 HoneyCream</vt:lpstr>
      <vt:lpstr>Aptos</vt:lpstr>
      <vt:lpstr>Aptos Display</vt:lpstr>
      <vt:lpstr>Arial</vt:lpstr>
      <vt:lpstr>Cambria</vt:lpstr>
      <vt:lpstr>SVN-Newton</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Kỳ Duyên Đỗ</dc:creator>
  <cp:lastModifiedBy>Kỳ Duyên Đỗ</cp:lastModifiedBy>
  <cp:revision>2</cp:revision>
  <dcterms:created xsi:type="dcterms:W3CDTF">2024-12-01T09:20:02Z</dcterms:created>
  <dcterms:modified xsi:type="dcterms:W3CDTF">2024-12-01T10:22:42Z</dcterms:modified>
</cp:coreProperties>
</file>