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4"/>
  </p:notesMasterIdLst>
  <p:sldIdLst>
    <p:sldId id="290" r:id="rId3"/>
    <p:sldId id="332" r:id="rId4"/>
    <p:sldId id="288" r:id="rId5"/>
    <p:sldId id="2007577116" r:id="rId6"/>
    <p:sldId id="2007577117" r:id="rId7"/>
    <p:sldId id="267" r:id="rId8"/>
    <p:sldId id="2007577118" r:id="rId9"/>
    <p:sldId id="2007577119" r:id="rId10"/>
    <p:sldId id="2007577120"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73386-A125-47F3-9CB8-DD4CD91363C3}"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C3BC8-6FB1-487D-8CA0-A0F42B25E05A}" type="slidenum">
              <a:rPr lang="en-US" smtClean="0"/>
              <a:t>‹#›</a:t>
            </a:fld>
            <a:endParaRPr lang="en-US"/>
          </a:p>
        </p:txBody>
      </p:sp>
    </p:spTree>
    <p:extLst>
      <p:ext uri="{BB962C8B-B14F-4D97-AF65-F5344CB8AC3E}">
        <p14:creationId xmlns:p14="http://schemas.microsoft.com/office/powerpoint/2010/main" val="1101553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238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1293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0181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1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3/27/2026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2">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3">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 name="Google Shape;72;p28">
            <a:extLst>
              <a:ext uri="{FF2B5EF4-FFF2-40B4-BE49-F238E27FC236}">
                <a16:creationId xmlns:a16="http://schemas.microsoft.com/office/drawing/2014/main" id="{3E507E54-17FC-1867-BB76-EFB75DD8F21C}"/>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4116625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3/27/2026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4256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3/27/2026</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3/27/2026</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250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3/27/2026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1037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3/27/2026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5312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3/27/2026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962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2984132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528722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ags" Target="../tags/tag3.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ags" Target="../tags/tag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ags" Target="../tags/tag1.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descr="A white circle with leaves and blue text&#10;&#10;Description automatically generated">
            <a:extLst>
              <a:ext uri="{FF2B5EF4-FFF2-40B4-BE49-F238E27FC236}">
                <a16:creationId xmlns:a16="http://schemas.microsoft.com/office/drawing/2014/main" id="{4D0B172F-545E-DC54-B5FC-E3F2BAF5A1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1908" y="8333371"/>
            <a:ext cx="1228725" cy="1228725"/>
          </a:xfrm>
          <a:prstGeom prst="rect">
            <a:avLst/>
          </a:prstGeom>
        </p:spPr>
      </p:pic>
    </p:spTree>
    <p:extLst>
      <p:ext uri="{BB962C8B-B14F-4D97-AF65-F5344CB8AC3E}">
        <p14:creationId xmlns:p14="http://schemas.microsoft.com/office/powerpoint/2010/main" val="319060406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6765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26.png"/><Relationship Id="rId5" Type="http://schemas.openxmlformats.org/officeDocument/2006/relationships/image" Target="../media/image39.png"/><Relationship Id="rId10" Type="http://schemas.openxmlformats.org/officeDocument/2006/relationships/image" Target="../media/image2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25.png"/><Relationship Id="rId5" Type="http://schemas.openxmlformats.org/officeDocument/2006/relationships/image" Target="../media/image39.png"/><Relationship Id="rId1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7860" y="-266700"/>
            <a:ext cx="6858000" cy="685800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1688" y="1964647"/>
            <a:ext cx="4750518" cy="3166153"/>
          </a:xfrm>
          <a:prstGeom prst="rect">
            <a:avLst/>
          </a:prstGeom>
        </p:spPr>
      </p:pic>
    </p:spTree>
    <p:extLst>
      <p:ext uri="{BB962C8B-B14F-4D97-AF65-F5344CB8AC3E}">
        <p14:creationId xmlns:p14="http://schemas.microsoft.com/office/powerpoint/2010/main" val="328479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3056" y="-951856"/>
            <a:ext cx="4652986" cy="4469282"/>
          </a:xfrm>
          <a:prstGeom prst="rect">
            <a:avLst/>
          </a:prstGeom>
        </p:spPr>
      </p:pic>
      <p:pic>
        <p:nvPicPr>
          <p:cNvPr id="5" name="图片 4">
            <a:extLst>
              <a:ext uri="{FF2B5EF4-FFF2-40B4-BE49-F238E27FC236}">
                <a16:creationId xmlns:a16="http://schemas.microsoft.com/office/drawing/2014/main" id="{1A4F123A-D858-4B4E-8C55-0DB05E794A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667" y="97973"/>
            <a:ext cx="12192000" cy="6857999"/>
          </a:xfrm>
          <a:prstGeom prst="rect">
            <a:avLst/>
          </a:prstGeom>
        </p:spPr>
      </p:pic>
      <p:pic>
        <p:nvPicPr>
          <p:cNvPr id="6" name="图片 5">
            <a:extLst>
              <a:ext uri="{FF2B5EF4-FFF2-40B4-BE49-F238E27FC236}">
                <a16:creationId xmlns:a16="http://schemas.microsoft.com/office/drawing/2014/main" id="{7DCD7CB4-948C-4CBB-8D1F-169AFFEFFB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0487" y="-178621"/>
            <a:ext cx="3041685" cy="2665366"/>
          </a:xfrm>
          <a:prstGeom prst="rect">
            <a:avLst/>
          </a:prstGeom>
        </p:spPr>
      </p:pic>
      <p:pic>
        <p:nvPicPr>
          <p:cNvPr id="8" name="图片 7">
            <a:extLst>
              <a:ext uri="{FF2B5EF4-FFF2-40B4-BE49-F238E27FC236}">
                <a16:creationId xmlns:a16="http://schemas.microsoft.com/office/drawing/2014/main" id="{5A4CE381-514C-40D9-A682-B21BB5A6F2D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971" y="5171732"/>
            <a:ext cx="12192000" cy="1676399"/>
          </a:xfrm>
          <a:prstGeom prst="rect">
            <a:avLst/>
          </a:prstGeom>
        </p:spPr>
      </p:pic>
      <p:pic>
        <p:nvPicPr>
          <p:cNvPr id="9" name="图片 8">
            <a:extLst>
              <a:ext uri="{FF2B5EF4-FFF2-40B4-BE49-F238E27FC236}">
                <a16:creationId xmlns:a16="http://schemas.microsoft.com/office/drawing/2014/main" id="{4BCC017E-B16E-4F40-8B3B-236D342CF78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5428" y="6261517"/>
            <a:ext cx="2297087" cy="596483"/>
          </a:xfrm>
          <a:prstGeom prst="rect">
            <a:avLst/>
          </a:prstGeom>
        </p:spPr>
      </p:pic>
      <p:pic>
        <p:nvPicPr>
          <p:cNvPr id="11" name="图片 10">
            <a:extLst>
              <a:ext uri="{FF2B5EF4-FFF2-40B4-BE49-F238E27FC236}">
                <a16:creationId xmlns:a16="http://schemas.microsoft.com/office/drawing/2014/main" id="{B41EB5E3-5C76-40FD-9486-2039F633CDE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469799" y="4029293"/>
            <a:ext cx="2519941" cy="3007328"/>
          </a:xfrm>
          <a:prstGeom prst="rect">
            <a:avLst/>
          </a:prstGeom>
        </p:spPr>
      </p:pic>
      <p:pic>
        <p:nvPicPr>
          <p:cNvPr id="12" name="图片 11">
            <a:extLst>
              <a:ext uri="{FF2B5EF4-FFF2-40B4-BE49-F238E27FC236}">
                <a16:creationId xmlns:a16="http://schemas.microsoft.com/office/drawing/2014/main" id="{2E8B94F1-E31E-4FAC-8447-DE8B87B381F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02260" y="3932928"/>
            <a:ext cx="2715884" cy="3178771"/>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7" name="图片 6">
            <a:extLst>
              <a:ext uri="{FF2B5EF4-FFF2-40B4-BE49-F238E27FC236}">
                <a16:creationId xmlns:a16="http://schemas.microsoft.com/office/drawing/2014/main" id="{E8787E0A-BDA2-48DF-8721-58ACC29C04E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382713" y="873420"/>
            <a:ext cx="2519942" cy="2071808"/>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sp>
        <p:nvSpPr>
          <p:cNvPr id="2" name="TextBox 1">
            <a:extLst>
              <a:ext uri="{FF2B5EF4-FFF2-40B4-BE49-F238E27FC236}">
                <a16:creationId xmlns:a16="http://schemas.microsoft.com/office/drawing/2014/main" id="{38435A1F-A0A4-72A7-8B09-B7F539385C03}"/>
              </a:ext>
            </a:extLst>
          </p:cNvPr>
          <p:cNvSpPr txBox="1"/>
          <p:nvPr/>
        </p:nvSpPr>
        <p:spPr>
          <a:xfrm>
            <a:off x="3377163" y="2817524"/>
            <a:ext cx="5907579" cy="2171300"/>
          </a:xfrm>
          <a:prstGeom prst="rect">
            <a:avLst/>
          </a:prstGeom>
          <a:no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Hoàn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tập</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EF451E0E-8EA4-05A5-561E-D350BB03E97B}"/>
              </a:ext>
            </a:extLst>
          </p:cNvPr>
          <p:cNvPicPr>
            <a:picLocks noChangeAspect="1"/>
          </p:cNvPicPr>
          <p:nvPr/>
        </p:nvPicPr>
        <p:blipFill>
          <a:blip r:embed="rId14"/>
          <a:stretch>
            <a:fillRect/>
          </a:stretch>
        </p:blipFill>
        <p:spPr>
          <a:xfrm>
            <a:off x="3758408" y="1675395"/>
            <a:ext cx="4871126" cy="1603387"/>
          </a:xfrm>
          <a:prstGeom prst="rect">
            <a:avLst/>
          </a:prstGeom>
        </p:spPr>
      </p:pic>
    </p:spTree>
    <p:extLst>
      <p:ext uri="{BB962C8B-B14F-4D97-AF65-F5344CB8AC3E}">
        <p14:creationId xmlns:p14="http://schemas.microsoft.com/office/powerpoint/2010/main" val="348929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3056" y="-951856"/>
            <a:ext cx="4652986" cy="4469282"/>
          </a:xfrm>
          <a:prstGeom prst="rect">
            <a:avLst/>
          </a:prstGeom>
        </p:spPr>
      </p:pic>
      <p:pic>
        <p:nvPicPr>
          <p:cNvPr id="5" name="图片 4">
            <a:extLst>
              <a:ext uri="{FF2B5EF4-FFF2-40B4-BE49-F238E27FC236}">
                <a16:creationId xmlns:a16="http://schemas.microsoft.com/office/drawing/2014/main" id="{1A4F123A-D858-4B4E-8C55-0DB05E794A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id="{7DCD7CB4-948C-4CBB-8D1F-169AFFEFFB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0487" y="-178621"/>
            <a:ext cx="3041685" cy="2665366"/>
          </a:xfrm>
          <a:prstGeom prst="rect">
            <a:avLst/>
          </a:prstGeom>
        </p:spPr>
      </p:pic>
      <p:pic>
        <p:nvPicPr>
          <p:cNvPr id="8" name="图片 7">
            <a:extLst>
              <a:ext uri="{FF2B5EF4-FFF2-40B4-BE49-F238E27FC236}">
                <a16:creationId xmlns:a16="http://schemas.microsoft.com/office/drawing/2014/main" id="{5A4CE381-514C-40D9-A682-B21BB5A6F2D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971" y="5171732"/>
            <a:ext cx="12192000" cy="1676399"/>
          </a:xfrm>
          <a:prstGeom prst="rect">
            <a:avLst/>
          </a:prstGeom>
        </p:spPr>
      </p:pic>
      <p:pic>
        <p:nvPicPr>
          <p:cNvPr id="9" name="图片 8">
            <a:extLst>
              <a:ext uri="{FF2B5EF4-FFF2-40B4-BE49-F238E27FC236}">
                <a16:creationId xmlns:a16="http://schemas.microsoft.com/office/drawing/2014/main" id="{4BCC017E-B16E-4F40-8B3B-236D342CF78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5428" y="6261517"/>
            <a:ext cx="2297087" cy="596483"/>
          </a:xfrm>
          <a:prstGeom prst="rect">
            <a:avLst/>
          </a:prstGeom>
        </p:spPr>
      </p:pic>
      <p:pic>
        <p:nvPicPr>
          <p:cNvPr id="10" name="图片 9">
            <a:extLst>
              <a:ext uri="{FF2B5EF4-FFF2-40B4-BE49-F238E27FC236}">
                <a16:creationId xmlns:a16="http://schemas.microsoft.com/office/drawing/2014/main" id="{DB41252A-9355-4088-B29F-5168C2C9287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260826" y="-178621"/>
            <a:ext cx="2653088" cy="2408230"/>
          </a:xfrm>
          <a:prstGeom prst="rect">
            <a:avLst/>
          </a:prstGeom>
        </p:spPr>
      </p:pic>
      <p:pic>
        <p:nvPicPr>
          <p:cNvPr id="11" name="图片 10">
            <a:extLst>
              <a:ext uri="{FF2B5EF4-FFF2-40B4-BE49-F238E27FC236}">
                <a16:creationId xmlns:a16="http://schemas.microsoft.com/office/drawing/2014/main" id="{B41EB5E3-5C76-40FD-9486-2039F633CDE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469799" y="4029293"/>
            <a:ext cx="2519941" cy="3007328"/>
          </a:xfrm>
          <a:prstGeom prst="rect">
            <a:avLst/>
          </a:prstGeom>
        </p:spPr>
      </p:pic>
      <p:pic>
        <p:nvPicPr>
          <p:cNvPr id="12" name="图片 11">
            <a:extLst>
              <a:ext uri="{FF2B5EF4-FFF2-40B4-BE49-F238E27FC236}">
                <a16:creationId xmlns:a16="http://schemas.microsoft.com/office/drawing/2014/main" id="{2E8B94F1-E31E-4FAC-8447-DE8B87B381F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02260" y="3932928"/>
            <a:ext cx="2715884" cy="3178771"/>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7" name="图片 6">
            <a:extLst>
              <a:ext uri="{FF2B5EF4-FFF2-40B4-BE49-F238E27FC236}">
                <a16:creationId xmlns:a16="http://schemas.microsoft.com/office/drawing/2014/main" id="{E8787E0A-BDA2-48DF-8721-58ACC29C04E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382713" y="873420"/>
            <a:ext cx="2519942" cy="2071808"/>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sp>
        <p:nvSpPr>
          <p:cNvPr id="19" name="文本框 18">
            <a:extLst>
              <a:ext uri="{FF2B5EF4-FFF2-40B4-BE49-F238E27FC236}">
                <a16:creationId xmlns:a16="http://schemas.microsoft.com/office/drawing/2014/main" id="{8A3DD0DB-A1D1-466E-AEA6-469459429663}"/>
              </a:ext>
            </a:extLst>
          </p:cNvPr>
          <p:cNvSpPr txBox="1">
            <a:spLocks/>
          </p:cNvSpPr>
          <p:nvPr/>
        </p:nvSpPr>
        <p:spPr>
          <a:xfrm>
            <a:off x="5559549" y="1584857"/>
            <a:ext cx="1534759" cy="716508"/>
          </a:xfrm>
          <a:prstGeom prst="roundRect">
            <a:avLst/>
          </a:prstGeom>
          <a:noFill/>
          <a:ln w="28575">
            <a:solidFill>
              <a:srgbClr val="00ABBA"/>
            </a:solidFill>
            <a:prstDash/>
          </a:ln>
        </p:spPr>
        <p:txBody>
          <a:bodyPr vert="horz" wrap="square" lIns="89535" tIns="46355" rIns="89535" bIns="46355" anchor="t">
            <a:spAutoFit/>
          </a:bodyPr>
          <a:lstStyle/>
          <a:p>
            <a:pPr marL="0" marR="0" lvl="0" indent="0" algn="ctr" defTabSz="508000" rtl="0" eaLnBrk="0"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lumMod val="75000"/>
                    <a:lumOff val="25000"/>
                  </a:prstClr>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TOÁN</a:t>
            </a:r>
            <a:endParaRPr kumimoji="0" lang="ko-KR" altLang="en-US" sz="3600" b="0" i="0" u="none" strike="noStrike" kern="1200" cap="none" spc="0" normalizeH="0" baseline="0" noProof="0" dirty="0">
              <a:ln>
                <a:noFill/>
              </a:ln>
              <a:solidFill>
                <a:prstClr val="black">
                  <a:lumMod val="75000"/>
                  <a:lumOff val="25000"/>
                </a:prstClr>
              </a:solidFill>
              <a:effectLst/>
              <a:uLnTx/>
              <a:uFillTx/>
              <a:latin typeface="Vogue-ExtraBold" panose="020B0500000000000000" pitchFamily="34" charset="0"/>
              <a:ea typeface="맑은 고딕" panose="020B0503020000020004" pitchFamily="34" charset="-127"/>
              <a:cs typeface="Vogue-ExtraBold" panose="020B0500000000000000" pitchFamily="34" charset="0"/>
              <a:sym typeface="+mn-lt"/>
            </a:endParaRPr>
          </a:p>
        </p:txBody>
      </p:sp>
      <p:pic>
        <p:nvPicPr>
          <p:cNvPr id="2" name="Picture 1">
            <a:extLst>
              <a:ext uri="{FF2B5EF4-FFF2-40B4-BE49-F238E27FC236}">
                <a16:creationId xmlns:a16="http://schemas.microsoft.com/office/drawing/2014/main" id="{0451CC26-49F4-2EAE-FC9E-7D1CF7719D07}"/>
              </a:ext>
            </a:extLst>
          </p:cNvPr>
          <p:cNvPicPr>
            <a:picLocks noChangeAspect="1"/>
          </p:cNvPicPr>
          <p:nvPr/>
        </p:nvPicPr>
        <p:blipFill>
          <a:blip r:embed="rId15"/>
          <a:stretch>
            <a:fillRect/>
          </a:stretch>
        </p:blipFill>
        <p:spPr>
          <a:xfrm>
            <a:off x="1808814" y="2161405"/>
            <a:ext cx="8833870" cy="3359187"/>
          </a:xfrm>
          <a:prstGeom prst="rect">
            <a:avLst/>
          </a:prstGeom>
        </p:spPr>
      </p:pic>
    </p:spTree>
    <p:extLst>
      <p:ext uri="{BB962C8B-B14F-4D97-AF65-F5344CB8AC3E}">
        <p14:creationId xmlns:p14="http://schemas.microsoft.com/office/powerpoint/2010/main" val="2132715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par>
                                <p:cTn id="38" presetID="6" presetClass="entr" presetSubtype="16"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iết học - Bài 46">
            <a:hlinkClick r:id="" action="ppaction://media"/>
            <a:extLst>
              <a:ext uri="{FF2B5EF4-FFF2-40B4-BE49-F238E27FC236}">
                <a16:creationId xmlns:a16="http://schemas.microsoft.com/office/drawing/2014/main" id="{E1F90869-7CCE-C0EF-1E1D-4419628FED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822402" y="-182388"/>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grpSp>
        <p:nvGrpSpPr>
          <p:cNvPr id="14" name="Group 13">
            <a:extLst>
              <a:ext uri="{FF2B5EF4-FFF2-40B4-BE49-F238E27FC236}">
                <a16:creationId xmlns:a16="http://schemas.microsoft.com/office/drawing/2014/main" id="{044DDB1F-7CFC-4443-B7D2-14BEB08B0D10}"/>
              </a:ext>
            </a:extLst>
          </p:cNvPr>
          <p:cNvGrpSpPr/>
          <p:nvPr/>
        </p:nvGrpSpPr>
        <p:grpSpPr>
          <a:xfrm>
            <a:off x="3181350" y="1586680"/>
            <a:ext cx="4924425" cy="541923"/>
            <a:chOff x="4743062" y="1748763"/>
            <a:chExt cx="2705876" cy="541923"/>
          </a:xfrm>
        </p:grpSpPr>
        <p:sp>
          <p:nvSpPr>
            <p:cNvPr id="9" name="Up Ribbon 8">
              <a:extLst>
                <a:ext uri="{FF2B5EF4-FFF2-40B4-BE49-F238E27FC236}">
                  <a16:creationId xmlns:a16="http://schemas.microsoft.com/office/drawing/2014/main" id="{04CFE889-E637-B041-BE28-A63759C1761C}"/>
                </a:ext>
              </a:extLst>
            </p:cNvPr>
            <p:cNvSpPr/>
            <p:nvPr/>
          </p:nvSpPr>
          <p:spPr>
            <a:xfrm>
              <a:off x="4743062" y="1753555"/>
              <a:ext cx="2705876" cy="537131"/>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B369D01F-712A-F44A-A35F-4CDC3830FBF2}"/>
                </a:ext>
              </a:extLst>
            </p:cNvPr>
            <p:cNvSpPr/>
            <p:nvPr/>
          </p:nvSpPr>
          <p:spPr>
            <a:xfrm>
              <a:off x="5350184" y="1748763"/>
              <a:ext cx="1470699" cy="537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54</a:t>
              </a:r>
              <a:endPar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2F3A8908-70A4-FF65-0FCB-37B628643908}"/>
              </a:ext>
            </a:extLst>
          </p:cNvPr>
          <p:cNvPicPr>
            <a:picLocks noChangeAspect="1"/>
          </p:cNvPicPr>
          <p:nvPr/>
        </p:nvPicPr>
        <p:blipFill>
          <a:blip r:embed="rId8"/>
          <a:stretch>
            <a:fillRect/>
          </a:stretch>
        </p:blipFill>
        <p:spPr>
          <a:xfrm>
            <a:off x="1670974" y="2773680"/>
            <a:ext cx="9030227" cy="1716089"/>
          </a:xfrm>
          <a:prstGeom prst="rect">
            <a:avLst/>
          </a:prstGeom>
        </p:spPr>
      </p:pic>
    </p:spTree>
    <p:extLst>
      <p:ext uri="{BB962C8B-B14F-4D97-AF65-F5344CB8AC3E}">
        <p14:creationId xmlns:p14="http://schemas.microsoft.com/office/powerpoint/2010/main" val="217535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a:extLst>
              <a:ext uri="{28A0092B-C50C-407E-A947-70E740481C1C}">
                <a14:useLocalDpi xmlns:a14="http://schemas.microsoft.com/office/drawing/2010/main" val="0"/>
              </a:ext>
            </a:extLst>
          </a:blip>
          <a:srcRect l="70379" b="75686"/>
          <a:stretch/>
        </p:blipFill>
        <p:spPr>
          <a:xfrm>
            <a:off x="3230938" y="-910323"/>
            <a:ext cx="4652986" cy="2726227"/>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pic>
        <p:nvPicPr>
          <p:cNvPr id="28" name="图片 27">
            <a:extLst>
              <a:ext uri="{FF2B5EF4-FFF2-40B4-BE49-F238E27FC236}">
                <a16:creationId xmlns:a16="http://schemas.microsoft.com/office/drawing/2014/main" id="{08FDBD42-9E12-4AAC-AEBA-0060A56E5E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316104">
            <a:off x="9417043" y="94857"/>
            <a:ext cx="2165767" cy="2165767"/>
          </a:xfrm>
          <a:prstGeom prst="rect">
            <a:avLst/>
          </a:prstGeom>
        </p:spPr>
      </p:pic>
      <p:pic>
        <p:nvPicPr>
          <p:cNvPr id="33" name="图片 32">
            <a:extLst>
              <a:ext uri="{FF2B5EF4-FFF2-40B4-BE49-F238E27FC236}">
                <a16:creationId xmlns:a16="http://schemas.microsoft.com/office/drawing/2014/main" id="{57DA9833-551C-40D6-844C-EE8B6950A1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609" y="-294721"/>
            <a:ext cx="1469571" cy="1077686"/>
          </a:xfrm>
          <a:prstGeom prst="rect">
            <a:avLst/>
          </a:prstGeom>
        </p:spPr>
      </p:pic>
      <p:pic>
        <p:nvPicPr>
          <p:cNvPr id="35" name="图片 34">
            <a:extLst>
              <a:ext uri="{FF2B5EF4-FFF2-40B4-BE49-F238E27FC236}">
                <a16:creationId xmlns:a16="http://schemas.microsoft.com/office/drawing/2014/main" id="{1701CC4E-D53C-4616-9596-712BD5A91F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141" y="1025772"/>
            <a:ext cx="1469571" cy="1077686"/>
          </a:xfrm>
          <a:prstGeom prst="rect">
            <a:avLst/>
          </a:prstGeom>
        </p:spPr>
      </p:pic>
      <p:pic>
        <p:nvPicPr>
          <p:cNvPr id="37" name="图片 36">
            <a:extLst>
              <a:ext uri="{FF2B5EF4-FFF2-40B4-BE49-F238E27FC236}">
                <a16:creationId xmlns:a16="http://schemas.microsoft.com/office/drawing/2014/main" id="{810C63B2-C62E-4180-B415-55660C7F5C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3816" y="5369824"/>
            <a:ext cx="1469571" cy="1077686"/>
          </a:xfrm>
          <a:prstGeom prst="rect">
            <a:avLst/>
          </a:prstGeom>
        </p:spPr>
      </p:pic>
      <p:pic>
        <p:nvPicPr>
          <p:cNvPr id="38" name="图片 37">
            <a:extLst>
              <a:ext uri="{FF2B5EF4-FFF2-40B4-BE49-F238E27FC236}">
                <a16:creationId xmlns:a16="http://schemas.microsoft.com/office/drawing/2014/main" id="{E3BD0552-1563-4209-AB0B-DCD78C3F7B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4411360">
            <a:off x="4362825" y="4316136"/>
            <a:ext cx="2080164" cy="2726227"/>
          </a:xfrm>
          <a:prstGeom prst="rect">
            <a:avLst/>
          </a:prstGeom>
        </p:spPr>
      </p:pic>
      <p:pic>
        <p:nvPicPr>
          <p:cNvPr id="7" name="Picture 6">
            <a:extLst>
              <a:ext uri="{FF2B5EF4-FFF2-40B4-BE49-F238E27FC236}">
                <a16:creationId xmlns:a16="http://schemas.microsoft.com/office/drawing/2014/main" id="{F0E00766-C090-FBBC-9343-5577C2D2D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3998" y="119742"/>
            <a:ext cx="5934320" cy="6858000"/>
          </a:xfrm>
          <a:prstGeom prst="rect">
            <a:avLst/>
          </a:prstGeom>
        </p:spPr>
      </p:pic>
      <p:pic>
        <p:nvPicPr>
          <p:cNvPr id="2" name="Picture 1">
            <a:extLst>
              <a:ext uri="{FF2B5EF4-FFF2-40B4-BE49-F238E27FC236}">
                <a16:creationId xmlns:a16="http://schemas.microsoft.com/office/drawing/2014/main" id="{ED76754C-E3B9-9AA5-98ED-6237DF8C6BEC}"/>
              </a:ext>
            </a:extLst>
          </p:cNvPr>
          <p:cNvPicPr>
            <a:picLocks noChangeAspect="1"/>
          </p:cNvPicPr>
          <p:nvPr/>
        </p:nvPicPr>
        <p:blipFill>
          <a:blip r:embed="rId10"/>
          <a:stretch>
            <a:fillRect/>
          </a:stretch>
        </p:blipFill>
        <p:spPr>
          <a:xfrm>
            <a:off x="1171197" y="1431676"/>
            <a:ext cx="5166451" cy="4026149"/>
          </a:xfrm>
          <a:prstGeom prst="rect">
            <a:avLst/>
          </a:prstGeom>
        </p:spPr>
      </p:pic>
    </p:spTree>
    <p:extLst>
      <p:ext uri="{BB962C8B-B14F-4D97-AF65-F5344CB8AC3E}">
        <p14:creationId xmlns:p14="http://schemas.microsoft.com/office/powerpoint/2010/main" val="2671834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4BC998-BEFF-383B-B127-404DD3BCDAAC}"/>
              </a:ext>
            </a:extLst>
          </p:cNvPr>
          <p:cNvSpPr/>
          <p:nvPr/>
        </p:nvSpPr>
        <p:spPr>
          <a:xfrm>
            <a:off x="8878553" y="-1169817"/>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3966353F-B05F-FAAB-47DD-4D5A33C965C4}"/>
              </a:ext>
            </a:extLst>
          </p:cNvPr>
          <p:cNvGrpSpPr/>
          <p:nvPr/>
        </p:nvGrpSpPr>
        <p:grpSpPr>
          <a:xfrm>
            <a:off x="754444" y="478884"/>
            <a:ext cx="10586217" cy="1569660"/>
            <a:chOff x="1259542" y="1464304"/>
            <a:chExt cx="8015088" cy="1569660"/>
          </a:xfrm>
        </p:grpSpPr>
        <p:sp>
          <p:nvSpPr>
            <p:cNvPr id="9" name="TextBox 8">
              <a:extLst>
                <a:ext uri="{FF2B5EF4-FFF2-40B4-BE49-F238E27FC236}">
                  <a16:creationId xmlns:a16="http://schemas.microsoft.com/office/drawing/2014/main" id="{E716F546-C7E6-406E-799F-62EFD1B4AB2D}"/>
                </a:ext>
              </a:extLst>
            </p:cNvPr>
            <p:cNvSpPr txBox="1"/>
            <p:nvPr/>
          </p:nvSpPr>
          <p:spPr>
            <a:xfrm>
              <a:off x="1738743" y="1464304"/>
              <a:ext cx="7535887" cy="1569660"/>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Công ty của mẹ Mai đặt mua 100 chậu cây tái chế của lớp 5A để làm quà tặng cho mỗi nhân viên nhân ngày Môi trường Thế giới. Lớp 5A đã chọn mẫu hộp dạng hình lập phương cạnh 2 dm như hình bên để đựng mỗi chậu cây.</a:t>
              </a:r>
              <a:endParaRPr lang="en-US" sz="2400" b="1" dirty="0">
                <a:solidFill>
                  <a:srgbClr val="002060"/>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63F79EB4-9592-BCCB-E903-A75C3CA98082}"/>
                </a:ext>
              </a:extLst>
            </p:cNvPr>
            <p:cNvSpPr/>
            <p:nvPr/>
          </p:nvSpPr>
          <p:spPr>
            <a:xfrm>
              <a:off x="1259542" y="1493392"/>
              <a:ext cx="495116" cy="712694"/>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rPr>
                <a:t>1</a:t>
              </a:r>
            </a:p>
          </p:txBody>
        </p:sp>
      </p:grpSp>
      <p:sp>
        <p:nvSpPr>
          <p:cNvPr id="7" name="TextBox 6">
            <a:extLst>
              <a:ext uri="{FF2B5EF4-FFF2-40B4-BE49-F238E27FC236}">
                <a16:creationId xmlns:a16="http://schemas.microsoft.com/office/drawing/2014/main" id="{60F874E0-18CA-3999-6111-D983E4D995B6}"/>
              </a:ext>
            </a:extLst>
          </p:cNvPr>
          <p:cNvSpPr txBox="1"/>
          <p:nvPr/>
        </p:nvSpPr>
        <p:spPr>
          <a:xfrm>
            <a:off x="945932" y="2900855"/>
            <a:ext cx="6348248" cy="2154436"/>
          </a:xfrm>
          <a:prstGeom prst="rect">
            <a:avLst/>
          </a:prstGeom>
          <a:noFill/>
        </p:spPr>
        <p:txBody>
          <a:bodyPr wrap="square" lIns="0" tIns="0" rIns="0" bIns="0"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Tính thể tích của mỗi hộp đó.</a:t>
            </a:r>
          </a:p>
          <a:p>
            <a:pPr algn="just"/>
            <a:r>
              <a:rPr lang="vi-VN" sz="2800" b="0" i="0" dirty="0">
                <a:solidFill>
                  <a:srgbClr val="000000"/>
                </a:solidFill>
                <a:effectLst/>
                <a:latin typeface="Cambria" panose="02040503050406030204" pitchFamily="18" charset="0"/>
                <a:ea typeface="Cambria" panose="02040503050406030204" pitchFamily="18" charset="0"/>
              </a:rPr>
              <a:t>b) Các bạn lớp 5A dự định xếp các hộp đó vào thùng để thuận tiện cho việc vận chuyển. Quan sát kích thước thùng và ước lượng số hộp có thể xếp vào 1 thùng.</a:t>
            </a:r>
          </a:p>
        </p:txBody>
      </p:sp>
      <p:pic>
        <p:nvPicPr>
          <p:cNvPr id="11" name="Picture 10">
            <a:extLst>
              <a:ext uri="{FF2B5EF4-FFF2-40B4-BE49-F238E27FC236}">
                <a16:creationId xmlns:a16="http://schemas.microsoft.com/office/drawing/2014/main" id="{425643DD-0EFA-4314-305E-97DD92E7EF49}"/>
              </a:ext>
            </a:extLst>
          </p:cNvPr>
          <p:cNvPicPr>
            <a:picLocks noChangeAspect="1"/>
          </p:cNvPicPr>
          <p:nvPr/>
        </p:nvPicPr>
        <p:blipFill>
          <a:blip r:embed="rId2"/>
          <a:stretch>
            <a:fillRect/>
          </a:stretch>
        </p:blipFill>
        <p:spPr>
          <a:xfrm>
            <a:off x="7534110" y="1840953"/>
            <a:ext cx="3724275" cy="4248150"/>
          </a:xfrm>
          <a:prstGeom prst="rect">
            <a:avLst/>
          </a:prstGeom>
        </p:spPr>
      </p:pic>
    </p:spTree>
    <p:extLst>
      <p:ext uri="{BB962C8B-B14F-4D97-AF65-F5344CB8AC3E}">
        <p14:creationId xmlns:p14="http://schemas.microsoft.com/office/powerpoint/2010/main" val="4197362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0039A8-0C22-E43F-8ED2-75E116EDAC42}"/>
              </a:ext>
            </a:extLst>
          </p:cNvPr>
          <p:cNvSpPr txBox="1"/>
          <p:nvPr/>
        </p:nvSpPr>
        <p:spPr>
          <a:xfrm>
            <a:off x="1135117" y="1608083"/>
            <a:ext cx="10289628" cy="2462213"/>
          </a:xfrm>
          <a:prstGeom prst="rect">
            <a:avLst/>
          </a:prstGeom>
          <a:noFill/>
        </p:spPr>
        <p:txBody>
          <a:bodyPr wrap="square" lIns="0" tIns="0" rIns="0" bIns="0" rtlCol="0">
            <a:spAutoFit/>
          </a:bodyPr>
          <a:lstStyle/>
          <a:p>
            <a:pPr algn="ctr"/>
            <a:r>
              <a:rPr lang="en-US" sz="4000" b="1" i="0" dirty="0">
                <a:solidFill>
                  <a:srgbClr val="FF0000"/>
                </a:solidFill>
                <a:effectLst/>
                <a:latin typeface="Cambria" panose="02040503050406030204" pitchFamily="18" charset="0"/>
                <a:ea typeface="Cambria" panose="02040503050406030204" pitchFamily="18" charset="0"/>
              </a:rPr>
              <a:t>BÀI GIẢI:</a:t>
            </a:r>
          </a:p>
          <a:p>
            <a:pPr algn="just"/>
            <a:r>
              <a:rPr lang="vi-VN" sz="4000" b="0" i="0" dirty="0">
                <a:solidFill>
                  <a:srgbClr val="FF0000"/>
                </a:solidFill>
                <a:effectLst/>
                <a:latin typeface="Cambria" panose="02040503050406030204" pitchFamily="18" charset="0"/>
                <a:ea typeface="Cambria" panose="02040503050406030204" pitchFamily="18" charset="0"/>
              </a:rPr>
              <a:t>a) Thể tích của mỗi hộp là:</a:t>
            </a:r>
            <a:r>
              <a:rPr lang="en-US" sz="4000" b="0" i="0" dirty="0">
                <a:solidFill>
                  <a:srgbClr val="FF0000"/>
                </a:solidFill>
                <a:effectLst/>
                <a:latin typeface="Cambria" panose="02040503050406030204" pitchFamily="18" charset="0"/>
                <a:ea typeface="Cambria" panose="02040503050406030204" pitchFamily="18" charset="0"/>
              </a:rPr>
              <a:t> </a:t>
            </a:r>
            <a:r>
              <a:rPr lang="vi-VN" sz="4000" b="0" i="0" dirty="0">
                <a:solidFill>
                  <a:srgbClr val="FF0000"/>
                </a:solidFill>
                <a:effectLst/>
                <a:latin typeface="Cambria" panose="02040503050406030204" pitchFamily="18" charset="0"/>
                <a:ea typeface="Cambria" panose="02040503050406030204" pitchFamily="18" charset="0"/>
              </a:rPr>
              <a:t>2 × 2 × 2 = 8 (dm</a:t>
            </a:r>
            <a:r>
              <a:rPr lang="vi-VN" sz="4000" b="0" i="0" baseline="30000" dirty="0">
                <a:solidFill>
                  <a:srgbClr val="FF0000"/>
                </a:solidFill>
                <a:effectLst/>
                <a:latin typeface="Cambria" panose="02040503050406030204" pitchFamily="18" charset="0"/>
                <a:ea typeface="Cambria" panose="02040503050406030204" pitchFamily="18" charset="0"/>
              </a:rPr>
              <a:t>3</a:t>
            </a:r>
            <a:r>
              <a:rPr lang="vi-VN" sz="4000" b="0" i="0" dirty="0">
                <a:solidFill>
                  <a:srgbClr val="FF0000"/>
                </a:solidFill>
                <a:effectLst/>
                <a:latin typeface="Cambria" panose="02040503050406030204" pitchFamily="18" charset="0"/>
                <a:ea typeface="Cambria" panose="02040503050406030204" pitchFamily="18" charset="0"/>
              </a:rPr>
              <a:t>)</a:t>
            </a:r>
          </a:p>
          <a:p>
            <a:pPr algn="just"/>
            <a:r>
              <a:rPr lang="vi-VN" sz="4000" b="0" i="0" dirty="0">
                <a:solidFill>
                  <a:srgbClr val="FF0000"/>
                </a:solidFill>
                <a:effectLst/>
                <a:latin typeface="Cambria" panose="02040503050406030204" pitchFamily="18" charset="0"/>
                <a:ea typeface="Cambria" panose="02040503050406030204" pitchFamily="18" charset="0"/>
              </a:rPr>
              <a:t>b) Thể tích thùng là: 6 × 4 × 4 = 96 (dm</a:t>
            </a:r>
            <a:r>
              <a:rPr lang="vi-VN" sz="4000" b="0" i="0" baseline="30000" dirty="0">
                <a:solidFill>
                  <a:srgbClr val="FF0000"/>
                </a:solidFill>
                <a:effectLst/>
                <a:latin typeface="Cambria" panose="02040503050406030204" pitchFamily="18" charset="0"/>
                <a:ea typeface="Cambria" panose="02040503050406030204" pitchFamily="18" charset="0"/>
              </a:rPr>
              <a:t>3</a:t>
            </a:r>
            <a:r>
              <a:rPr lang="vi-VN" sz="4000" b="0" i="0" dirty="0">
                <a:solidFill>
                  <a:srgbClr val="FF0000"/>
                </a:solidFill>
                <a:effectLst/>
                <a:latin typeface="Cambria" panose="02040503050406030204" pitchFamily="18" charset="0"/>
                <a:ea typeface="Cambria" panose="02040503050406030204" pitchFamily="18" charset="0"/>
              </a:rPr>
              <a:t>)</a:t>
            </a:r>
          </a:p>
          <a:p>
            <a:pPr algn="just"/>
            <a:r>
              <a:rPr lang="vi-VN" sz="4000" b="0" i="0" dirty="0">
                <a:solidFill>
                  <a:srgbClr val="FF0000"/>
                </a:solidFill>
                <a:effectLst/>
                <a:latin typeface="Cambria" panose="02040503050406030204" pitchFamily="18" charset="0"/>
                <a:ea typeface="Cambria" panose="02040503050406030204" pitchFamily="18" charset="0"/>
              </a:rPr>
              <a:t>1 thùng xếp được khoảng: 96 : 8 = 12 (hộp)</a:t>
            </a:r>
          </a:p>
        </p:txBody>
      </p:sp>
    </p:spTree>
    <p:extLst>
      <p:ext uri="{BB962C8B-B14F-4D97-AF65-F5344CB8AC3E}">
        <p14:creationId xmlns:p14="http://schemas.microsoft.com/office/powerpoint/2010/main" val="246633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935147-4D1D-922D-57B6-167FD2E09D4B}"/>
              </a:ext>
            </a:extLst>
          </p:cNvPr>
          <p:cNvGrpSpPr/>
          <p:nvPr/>
        </p:nvGrpSpPr>
        <p:grpSpPr>
          <a:xfrm>
            <a:off x="827738" y="513587"/>
            <a:ext cx="10681090" cy="1836078"/>
            <a:chOff x="1183342" y="1369567"/>
            <a:chExt cx="10681090" cy="1836078"/>
          </a:xfrm>
        </p:grpSpPr>
        <p:sp>
          <p:nvSpPr>
            <p:cNvPr id="4" name="TextBox 3">
              <a:extLst>
                <a:ext uri="{FF2B5EF4-FFF2-40B4-BE49-F238E27FC236}">
                  <a16:creationId xmlns:a16="http://schemas.microsoft.com/office/drawing/2014/main" id="{7BFC0EC2-3366-78B9-123D-B07C5BA78F43}"/>
                </a:ext>
              </a:extLst>
            </p:cNvPr>
            <p:cNvSpPr txBox="1"/>
            <p:nvPr/>
          </p:nvSpPr>
          <p:spPr>
            <a:xfrm>
              <a:off x="2000164" y="1389763"/>
              <a:ext cx="9864268"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Em hãy ước lượng chiều rộng, chiều dài, chiều cao phòng học của em. Nếu trường em có một phòng kho cùng kích thước với phòng học của em thì phòng kho đó có thể xếp được nhiều nhất bao nhiêu thùng đồ dạng hình lập phương có thể tích 1 m</a:t>
              </a:r>
              <a:r>
                <a:rPr lang="vi-VN" sz="2800" b="0" i="0" baseline="30000" dirty="0">
                  <a:solidFill>
                    <a:srgbClr val="000000"/>
                  </a:solidFill>
                  <a:effectLst/>
                  <a:latin typeface="Cambria" panose="02040503050406030204" pitchFamily="18" charset="0"/>
                  <a:ea typeface="Cambria" panose="02040503050406030204" pitchFamily="18" charset="0"/>
                </a:rPr>
                <a:t>3</a:t>
              </a:r>
              <a:r>
                <a:rPr lang="vi-VN" sz="2800" b="0" i="0" dirty="0">
                  <a:solidFill>
                    <a:srgbClr val="000000"/>
                  </a:solidFill>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81578B36-4A14-A466-4CDE-AD42AFAC0B93}"/>
                </a:ext>
              </a:extLst>
            </p:cNvPr>
            <p:cNvSpPr/>
            <p:nvPr/>
          </p:nvSpPr>
          <p:spPr>
            <a:xfrm>
              <a:off x="1183342" y="1369567"/>
              <a:ext cx="712694" cy="712694"/>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rPr>
                <a:t>2</a:t>
              </a:r>
            </a:p>
          </p:txBody>
        </p:sp>
      </p:grpSp>
      <p:pic>
        <p:nvPicPr>
          <p:cNvPr id="7" name="Picture 6">
            <a:extLst>
              <a:ext uri="{FF2B5EF4-FFF2-40B4-BE49-F238E27FC236}">
                <a16:creationId xmlns:a16="http://schemas.microsoft.com/office/drawing/2014/main" id="{18B54C49-9D6E-D50B-EBF4-54B66969D6FB}"/>
              </a:ext>
            </a:extLst>
          </p:cNvPr>
          <p:cNvPicPr>
            <a:picLocks noChangeAspect="1"/>
          </p:cNvPicPr>
          <p:nvPr/>
        </p:nvPicPr>
        <p:blipFill>
          <a:blip r:embed="rId2"/>
          <a:stretch>
            <a:fillRect/>
          </a:stretch>
        </p:blipFill>
        <p:spPr>
          <a:xfrm>
            <a:off x="5734050" y="2654847"/>
            <a:ext cx="5600700" cy="352425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A526DE-A295-7237-B416-6712E66E871F}"/>
                  </a:ext>
                </a:extLst>
              </p:cNvPr>
              <p:cNvSpPr txBox="1"/>
              <p:nvPr/>
            </p:nvSpPr>
            <p:spPr>
              <a:xfrm>
                <a:off x="578069" y="2984938"/>
                <a:ext cx="5307724" cy="3054747"/>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2800" b="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VÍ DỤ:</a:t>
                </a:r>
                <a:endPar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căn</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phòng</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a:p>
                <a:pPr marL="0" marR="0" algn="ctr">
                  <a:lnSpc>
                    <a:spcPct val="120000"/>
                  </a:lnSpc>
                  <a:spcBef>
                    <a:spcPts val="0"/>
                  </a:spcBef>
                  <a:spcAft>
                    <a:spcPts val="0"/>
                  </a:spcAft>
                </a:pPr>
                <a14:m>
                  <m:oMath xmlns:m="http://schemas.openxmlformats.org/officeDocument/2006/math">
                    <m:r>
                      <a:rPr lang="en-US" sz="2800" i="1" ker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6×4×3=72</m:t>
                    </m:r>
                  </m:oMath>
                </a14:m>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nl-NL"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a:t>
                </a:r>
                <a:r>
                  <a:rPr lang="nl-NL" sz="2800" kern="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xếp</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 </a:t>
                </a:r>
                <a:r>
                  <a:rPr lang="nl-NL"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a:t>
                </a:r>
                <a:r>
                  <a:rPr lang="nl-NL" sz="2800" kern="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a:t>
                </a:r>
                <a:r>
                  <a:rPr lang="nl-NL"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vào phòng:</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en-US" sz="2800" i="1" ker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72 :1=72</m:t>
                    </m:r>
                  </m:oMath>
                </a14:m>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2800"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CAA526DE-A295-7237-B416-6712E66E871F}"/>
                  </a:ext>
                </a:extLst>
              </p:cNvPr>
              <p:cNvSpPr txBox="1">
                <a:spLocks noRot="1" noChangeAspect="1" noMove="1" noResize="1" noEditPoints="1" noAdjustHandles="1" noChangeArrowheads="1" noChangeShapeType="1" noTextEdit="1"/>
              </p:cNvSpPr>
              <p:nvPr/>
            </p:nvSpPr>
            <p:spPr>
              <a:xfrm>
                <a:off x="578069" y="2984938"/>
                <a:ext cx="5307724" cy="3054747"/>
              </a:xfrm>
              <a:prstGeom prst="rect">
                <a:avLst/>
              </a:prstGeom>
              <a:blipFill>
                <a:blip r:embed="rId3"/>
                <a:stretch>
                  <a:fillRect t="-2395" b="-5988"/>
                </a:stretch>
              </a:blipFill>
            </p:spPr>
            <p:txBody>
              <a:bodyPr/>
              <a:lstStyle/>
              <a:p>
                <a:r>
                  <a:rPr lang="en-US">
                    <a:noFill/>
                  </a:rPr>
                  <a:t> </a:t>
                </a:r>
              </a:p>
            </p:txBody>
          </p:sp>
        </mc:Fallback>
      </mc:AlternateContent>
    </p:spTree>
    <p:extLst>
      <p:ext uri="{BB962C8B-B14F-4D97-AF65-F5344CB8AC3E}">
        <p14:creationId xmlns:p14="http://schemas.microsoft.com/office/powerpoint/2010/main" val="340205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20B57-0B52-1354-0681-0CF279F38B7D}"/>
              </a:ext>
            </a:extLst>
          </p:cNvPr>
          <p:cNvPicPr>
            <a:picLocks noChangeAspect="1"/>
          </p:cNvPicPr>
          <p:nvPr/>
        </p:nvPicPr>
        <p:blipFill>
          <a:blip r:embed="rId2"/>
          <a:stretch>
            <a:fillRect/>
          </a:stretch>
        </p:blipFill>
        <p:spPr>
          <a:xfrm>
            <a:off x="456050" y="334361"/>
            <a:ext cx="1940309" cy="1167620"/>
          </a:xfrm>
          <a:prstGeom prst="rect">
            <a:avLst/>
          </a:prstGeom>
        </p:spPr>
      </p:pic>
      <p:sp>
        <p:nvSpPr>
          <p:cNvPr id="9" name="TextBox 8">
            <a:extLst>
              <a:ext uri="{FF2B5EF4-FFF2-40B4-BE49-F238E27FC236}">
                <a16:creationId xmlns:a16="http://schemas.microsoft.com/office/drawing/2014/main" id="{ADF45A01-2F5E-49F1-2971-3F089E9446A7}"/>
              </a:ext>
            </a:extLst>
          </p:cNvPr>
          <p:cNvSpPr txBox="1"/>
          <p:nvPr/>
        </p:nvSpPr>
        <p:spPr>
          <a:xfrm>
            <a:off x="987972" y="1818290"/>
            <a:ext cx="10195035" cy="3949799"/>
          </a:xfrm>
          <a:prstGeom prst="rect">
            <a:avLst/>
          </a:prstGeom>
          <a:noFill/>
        </p:spPr>
        <p:txBody>
          <a:bodyPr wrap="square" lIns="0" tIns="0" rIns="0" bIns="0" rtlCol="0">
            <a:spAutoFit/>
          </a:bodyPr>
          <a:lstStyle/>
          <a:p>
            <a:pPr algn="just"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Chuẩn bị: </a:t>
            </a:r>
            <a:r>
              <a:rPr lang="vi-VN" sz="2400" b="0" i="0" u="none" strike="noStrike" dirty="0">
                <a:solidFill>
                  <a:srgbClr val="002060"/>
                </a:solidFill>
                <a:effectLst/>
                <a:latin typeface="Cambria" panose="02040503050406030204" pitchFamily="18" charset="0"/>
                <a:ea typeface="Cambria" panose="02040503050406030204" pitchFamily="18" charset="0"/>
              </a:rPr>
              <a:t>Một số hộp có dạng hình hộp chữ nhật và hình lập phương đặt ở xung quanh lớp học.</a:t>
            </a:r>
            <a:endParaRPr lang="vi-VN" sz="24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Cách chơi:</a:t>
            </a:r>
            <a:endParaRPr lang="vi-VN" sz="2400" b="1" dirty="0">
              <a:solidFill>
                <a:srgbClr val="002060"/>
              </a:solidFill>
              <a:effectLst/>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mbria" panose="02040503050406030204" pitchFamily="18" charset="0"/>
                <a:ea typeface="Cambria" panose="02040503050406030204" pitchFamily="18" charset="0"/>
              </a:rPr>
              <a:t>Chơi theo nhóm.</a:t>
            </a:r>
            <a:endParaRPr lang="vi-VN" sz="2400" b="0" dirty="0">
              <a:solidFill>
                <a:srgbClr val="002060"/>
              </a:solidFill>
              <a:effectLst/>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mbria" panose="02040503050406030204" pitchFamily="18" charset="0"/>
                <a:ea typeface="Cambria" panose="02040503050406030204" pitchFamily="18" charset="0"/>
              </a:rPr>
              <a:t>Tại mỗi lượt chơi, giáo viên đọc một số đo thể tích. Các nhóm quan sát, ước lượng và lựa chọn một hộp có số đo thể tích bằng hoặc gần bằng số đo thể tích giáo viên vừa đọc. Nhóm tìm được hộp có số đo thể tích bằng hoặc gần nhất với số đo thể tích của giáo viên thì được cộng 1 điểm.</a:t>
            </a:r>
            <a:endParaRPr lang="vi-VN" sz="2400" b="0" dirty="0">
              <a:solidFill>
                <a:srgbClr val="002060"/>
              </a:solidFill>
              <a:effectLst/>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mbria" panose="02040503050406030204" pitchFamily="18" charset="0"/>
                <a:ea typeface="Cambria" panose="02040503050406030204" pitchFamily="18" charset="0"/>
              </a:rPr>
              <a:t>Trò chơi kết thúc sau 5 lượt chơi. Nhóm giành được nhiều điểm nhất là nhóm thắng cuộc.</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733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5E57-EA26-0BB0-DF66-24C5E52CC12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0E911CF-A172-2A7B-B866-12629CDEB605}"/>
              </a:ext>
            </a:extLst>
          </p:cNvPr>
          <p:cNvPicPr>
            <a:picLocks noChangeAspect="1"/>
          </p:cNvPicPr>
          <p:nvPr/>
        </p:nvPicPr>
        <p:blipFill>
          <a:blip r:embed="rId2"/>
          <a:stretch>
            <a:fillRect/>
          </a:stretch>
        </p:blipFill>
        <p:spPr>
          <a:xfrm>
            <a:off x="1744718" y="360307"/>
            <a:ext cx="8303172" cy="5957535"/>
          </a:xfrm>
          <a:prstGeom prst="rect">
            <a:avLst/>
          </a:prstGeom>
        </p:spPr>
      </p:pic>
    </p:spTree>
    <p:extLst>
      <p:ext uri="{BB962C8B-B14F-4D97-AF65-F5344CB8AC3E}">
        <p14:creationId xmlns:p14="http://schemas.microsoft.com/office/powerpoint/2010/main" val="349571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379</Words>
  <Application>Microsoft Office PowerPoint</Application>
  <PresentationFormat>Widescreen</PresentationFormat>
  <Paragraphs>26</Paragraphs>
  <Slides>11</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等线</vt:lpstr>
      <vt:lpstr>#9Slide02 Noi dung dai</vt:lpstr>
      <vt:lpstr>Arial</vt:lpstr>
      <vt:lpstr>Calibri</vt:lpstr>
      <vt:lpstr>Cambria</vt:lpstr>
      <vt:lpstr>Cambria Math</vt:lpstr>
      <vt:lpstr>Vogue-ExtraBold</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Luân Vũ Quang</cp:lastModifiedBy>
  <cp:revision>45</cp:revision>
  <dcterms:created xsi:type="dcterms:W3CDTF">2023-10-17T08:21:13Z</dcterms:created>
  <dcterms:modified xsi:type="dcterms:W3CDTF">2026-03-27T07:43:44Z</dcterms:modified>
</cp:coreProperties>
</file>