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Lst>
  <p:notesMasterIdLst>
    <p:notesMasterId r:id="rId46"/>
  </p:notesMasterIdLst>
  <p:sldIdLst>
    <p:sldId id="329" r:id="rId8"/>
    <p:sldId id="270" r:id="rId9"/>
    <p:sldId id="272" r:id="rId10"/>
    <p:sldId id="271" r:id="rId11"/>
    <p:sldId id="427" r:id="rId12"/>
    <p:sldId id="274" r:id="rId13"/>
    <p:sldId id="256" r:id="rId14"/>
    <p:sldId id="374" r:id="rId15"/>
    <p:sldId id="369" r:id="rId16"/>
    <p:sldId id="330" r:id="rId17"/>
    <p:sldId id="428" r:id="rId18"/>
    <p:sldId id="273" r:id="rId19"/>
    <p:sldId id="412" r:id="rId20"/>
    <p:sldId id="413" r:id="rId21"/>
    <p:sldId id="321" r:id="rId22"/>
    <p:sldId id="381" r:id="rId23"/>
    <p:sldId id="345" r:id="rId24"/>
    <p:sldId id="382" r:id="rId25"/>
    <p:sldId id="627" r:id="rId26"/>
    <p:sldId id="628" r:id="rId27"/>
    <p:sldId id="358" r:id="rId28"/>
    <p:sldId id="420" r:id="rId29"/>
    <p:sldId id="629" r:id="rId30"/>
    <p:sldId id="630" r:id="rId31"/>
    <p:sldId id="631" r:id="rId32"/>
    <p:sldId id="394" r:id="rId33"/>
    <p:sldId id="396" r:id="rId34"/>
    <p:sldId id="424" r:id="rId35"/>
    <p:sldId id="401" r:id="rId36"/>
    <p:sldId id="402" r:id="rId37"/>
    <p:sldId id="403" r:id="rId38"/>
    <p:sldId id="632" r:id="rId39"/>
    <p:sldId id="308" r:id="rId40"/>
    <p:sldId id="633" r:id="rId41"/>
    <p:sldId id="634" r:id="rId42"/>
    <p:sldId id="635" r:id="rId43"/>
    <p:sldId id="275" r:id="rId44"/>
    <p:sldId id="4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1FEA4"/>
    <a:srgbClr val="0F7CFE"/>
    <a:srgbClr val="0000CC"/>
    <a:srgbClr val="FFFF99"/>
    <a:srgbClr val="FFFF66"/>
    <a:srgbClr val="FE8989"/>
    <a:srgbClr val="06DDFE"/>
    <a:srgbClr val="94BDE0"/>
    <a:srgbClr val="F08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93124" autoAdjust="0"/>
  </p:normalViewPr>
  <p:slideViewPr>
    <p:cSldViewPr snapToGrid="0">
      <p:cViewPr varScale="1">
        <p:scale>
          <a:sx n="56" d="100"/>
          <a:sy n="56" d="100"/>
        </p:scale>
        <p:origin x="111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B000-87BB-4269-AEF5-1B7CB06D9FAF}"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646A-11B2-4696-BC36-6021BAF2C4FF}" type="slidenum">
              <a:rPr lang="en-US" smtClean="0"/>
              <a:t>‹#›</a:t>
            </a:fld>
            <a:endParaRPr lang="en-US"/>
          </a:p>
        </p:txBody>
      </p:sp>
    </p:spTree>
    <p:extLst>
      <p:ext uri="{BB962C8B-B14F-4D97-AF65-F5344CB8AC3E}">
        <p14:creationId xmlns:p14="http://schemas.microsoft.com/office/powerpoint/2010/main" val="9605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14</a:t>
            </a:fld>
            <a:endParaRPr lang="en-US"/>
          </a:p>
        </p:txBody>
      </p:sp>
    </p:spTree>
    <p:extLst>
      <p:ext uri="{BB962C8B-B14F-4D97-AF65-F5344CB8AC3E}">
        <p14:creationId xmlns:p14="http://schemas.microsoft.com/office/powerpoint/2010/main" val="399380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1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03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2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2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22</a:t>
            </a:fld>
            <a:endParaRPr lang="en-US"/>
          </a:p>
        </p:txBody>
      </p:sp>
    </p:spTree>
    <p:extLst>
      <p:ext uri="{BB962C8B-B14F-4D97-AF65-F5344CB8AC3E}">
        <p14:creationId xmlns:p14="http://schemas.microsoft.com/office/powerpoint/2010/main" val="176801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664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04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507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1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CB36-4A23-84D3-8397-602377F2C9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1397F-C78D-2DE6-23F0-E061C201FB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E0E9D-5323-1C50-C086-1AA534ECD064}"/>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5" name="Footer Placeholder 4">
            <a:extLst>
              <a:ext uri="{FF2B5EF4-FFF2-40B4-BE49-F238E27FC236}">
                <a16:creationId xmlns:a16="http://schemas.microsoft.com/office/drawing/2014/main" id="{2AF8FC96-4986-D791-B1E6-EEAD41FCF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EE89C3-FA8F-38FF-898C-5E30B3CBDDDE}"/>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57659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5009-5B87-23BA-C33B-151EBD38C9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AC43E-98FA-1293-0154-82F9003F50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96D70-BA57-E8B6-9D68-A8CEDB2C6838}"/>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5" name="Footer Placeholder 4">
            <a:extLst>
              <a:ext uri="{FF2B5EF4-FFF2-40B4-BE49-F238E27FC236}">
                <a16:creationId xmlns:a16="http://schemas.microsoft.com/office/drawing/2014/main" id="{BC160EE0-F815-346E-2260-F3385EEADD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EAD5DB-BFC0-4049-1365-0204D2110A0B}"/>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0063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41ACD-7433-371B-AEB0-7DEB5D51DF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EB68-7DE0-E670-DBF5-2646BF6AE36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1D81-BEDC-B7E6-E5D0-A07A3468EEB7}"/>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5" name="Footer Placeholder 4">
            <a:extLst>
              <a:ext uri="{FF2B5EF4-FFF2-40B4-BE49-F238E27FC236}">
                <a16:creationId xmlns:a16="http://schemas.microsoft.com/office/drawing/2014/main" id="{5E4518DE-4B20-7C10-8F39-E7E321469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AB760E-313B-212E-62BC-0DE22EDE8C5D}"/>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19433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24A5-E852-5846-03F8-515F830C95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406A8-E6C0-1CD2-8B40-38F96222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F8DFD-B3A3-7D59-2027-FD57EE4AE765}"/>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5" name="Footer Placeholder 4">
            <a:extLst>
              <a:ext uri="{FF2B5EF4-FFF2-40B4-BE49-F238E27FC236}">
                <a16:creationId xmlns:a16="http://schemas.microsoft.com/office/drawing/2014/main" id="{992549DE-EB89-3AF6-95A6-BCE930B72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4CD865-D560-E36F-F3F0-5784F404EEE3}"/>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64011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5EBD-F439-F036-BFDA-316CF699A9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B278F7B-20A1-A13C-DF75-433B830E27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B3339-2442-86F3-19CE-3A1C2B754704}"/>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5" name="Footer Placeholder 4">
            <a:extLst>
              <a:ext uri="{FF2B5EF4-FFF2-40B4-BE49-F238E27FC236}">
                <a16:creationId xmlns:a16="http://schemas.microsoft.com/office/drawing/2014/main" id="{A0DDD113-6CE4-B7F9-EE6F-B5F35E371D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72F9E-6917-F9EB-4D50-54ACB10F093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91747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293D-8FBF-0D24-988A-CF6EF8215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4F042-CFED-F9B8-E0FB-C8F0FCE642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D4901-357A-18B8-9043-5B7009D3F4CE}"/>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5" name="Footer Placeholder 4">
            <a:extLst>
              <a:ext uri="{FF2B5EF4-FFF2-40B4-BE49-F238E27FC236}">
                <a16:creationId xmlns:a16="http://schemas.microsoft.com/office/drawing/2014/main" id="{13FAEB55-C16C-0B76-863C-73150C1B2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AF76-7D83-3BB9-089C-0E525403183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6854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8D72-D996-25C2-A07E-9419A80A29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BBCB5A-272B-491A-7CE6-1640AC7111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8C9D3-E92C-107C-5E4A-EE600A8C90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4FA25-9CB5-F78A-6911-7A1FF5006052}"/>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6" name="Footer Placeholder 5">
            <a:extLst>
              <a:ext uri="{FF2B5EF4-FFF2-40B4-BE49-F238E27FC236}">
                <a16:creationId xmlns:a16="http://schemas.microsoft.com/office/drawing/2014/main" id="{A18EC206-92B8-CA5C-1F9B-D1BAF58EB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17EE1A-5277-E3F5-1A07-085DE405CF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90909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2246-05C0-4C03-5472-8C9CA7AA6B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6E4A8F6-CA80-3189-33B1-2DC25ABEA8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FFF0E-D704-2833-98F5-9ECDD34459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25DB9-E6CB-E62D-B489-7E0A0E400F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EBC66-6B37-BE1C-4C7F-34FA645F01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55376-2685-B84B-7074-DFC23639C059}"/>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8" name="Footer Placeholder 7">
            <a:extLst>
              <a:ext uri="{FF2B5EF4-FFF2-40B4-BE49-F238E27FC236}">
                <a16:creationId xmlns:a16="http://schemas.microsoft.com/office/drawing/2014/main" id="{B43B3276-1084-23BA-5DA3-33736300D0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C205F70-4006-BE2D-7A01-830FC06E7B6C}"/>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225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5EAA-ACA4-D092-32C3-DF0068DB0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D5D0350-512F-1A2A-8B65-ED73ABFFF523}"/>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4" name="Footer Placeholder 3">
            <a:extLst>
              <a:ext uri="{FF2B5EF4-FFF2-40B4-BE49-F238E27FC236}">
                <a16:creationId xmlns:a16="http://schemas.microsoft.com/office/drawing/2014/main" id="{4EF84B27-015B-9380-8A7B-13F8D1F14F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567EAC-0EAB-CCA0-D4CA-3DB43D9301F4}"/>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0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ABE8-912C-1BBE-AD0D-B0E7C213ABA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3" name="Footer Placeholder 2">
            <a:extLst>
              <a:ext uri="{FF2B5EF4-FFF2-40B4-BE49-F238E27FC236}">
                <a16:creationId xmlns:a16="http://schemas.microsoft.com/office/drawing/2014/main" id="{C6FA24FA-6F89-3D4B-2F01-EC2B14854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0D4960-A5E0-D05F-432A-B3162225EFD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55202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230E-6D15-C451-67D9-FCCCB4984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88E04-1844-7B03-1CAE-01091BE2EE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88B95-8173-18C2-76FE-3FFE8FDB76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C3182-7741-1D1B-D12D-5FA50784FF37}"/>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6" name="Footer Placeholder 5">
            <a:extLst>
              <a:ext uri="{FF2B5EF4-FFF2-40B4-BE49-F238E27FC236}">
                <a16:creationId xmlns:a16="http://schemas.microsoft.com/office/drawing/2014/main" id="{2FE5702E-5FD1-2F46-F23D-FF3F890CD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F8A8B-2C20-26E6-58C7-E05889A8F0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6756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8C38-63D7-C7F6-5142-B12C7CA5EB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029B6A-A516-4C16-2FE3-C59C2E204A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CCD2-1E23-E55A-B89A-7D7833BFF109}"/>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5" name="Footer Placeholder 4">
            <a:extLst>
              <a:ext uri="{FF2B5EF4-FFF2-40B4-BE49-F238E27FC236}">
                <a16:creationId xmlns:a16="http://schemas.microsoft.com/office/drawing/2014/main" id="{6AC7E9A3-A1B3-0923-7C0E-34B97C3AB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BAA860-31BD-7AD2-ECFE-5981FB04449F}"/>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681541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850D-E3DD-1CAB-528F-A062E1DE3E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79BF02-0DF3-A5BE-C06A-3169FE07B9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EA13C-FF74-7943-67C8-7FD6D77B1E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0EA38-E059-EA61-EBAD-C5042B51BD4D}"/>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6" name="Footer Placeholder 5">
            <a:extLst>
              <a:ext uri="{FF2B5EF4-FFF2-40B4-BE49-F238E27FC236}">
                <a16:creationId xmlns:a16="http://schemas.microsoft.com/office/drawing/2014/main" id="{1781638B-4F7E-62DB-8EE8-307C3300B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4BB46-CDE1-8726-D8D8-A6337921C1B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22177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6557-1817-7183-B85A-B2A62B72AC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85F1B-8C1C-DA6F-3582-4209F11521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66BAF-15CF-203C-76B0-538D2C3005B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5" name="Footer Placeholder 4">
            <a:extLst>
              <a:ext uri="{FF2B5EF4-FFF2-40B4-BE49-F238E27FC236}">
                <a16:creationId xmlns:a16="http://schemas.microsoft.com/office/drawing/2014/main" id="{18AB32B5-B542-BAFE-B4EC-3C5A3BE6D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07229D-5F66-E555-41D2-7142A95EE881}"/>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06244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1B8C2-0EC5-2D21-F841-3D21D5024A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63E2E-EDAC-938D-3205-E2CCCAA2D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AED18-45A1-9A1A-F0E9-45AAE05008EC}"/>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2/21/2025</a:t>
            </a:fld>
            <a:endParaRPr lang="en-US"/>
          </a:p>
        </p:txBody>
      </p:sp>
      <p:sp>
        <p:nvSpPr>
          <p:cNvPr id="5" name="Footer Placeholder 4">
            <a:extLst>
              <a:ext uri="{FF2B5EF4-FFF2-40B4-BE49-F238E27FC236}">
                <a16:creationId xmlns:a16="http://schemas.microsoft.com/office/drawing/2014/main" id="{073504AC-2FE4-F82F-E9E2-9A687A79C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48DE3D-ED85-21A3-AEB9-BDFF5C4B81AB}"/>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80430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59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24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23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24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38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7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04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6796-133E-533A-9D65-E54501CCDF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2CFCFF-1B3F-A525-7D37-BB63BEE884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C6A7F-DCFA-08D3-9487-5F19A17E0730}"/>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5" name="Footer Placeholder 4">
            <a:extLst>
              <a:ext uri="{FF2B5EF4-FFF2-40B4-BE49-F238E27FC236}">
                <a16:creationId xmlns:a16="http://schemas.microsoft.com/office/drawing/2014/main" id="{2B00C9EF-191B-A9BB-99DE-587B8C9D7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6E5500-3373-A6D9-FB5C-B5FB926468E6}"/>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500924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22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6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31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27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15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4772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607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7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578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809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B739-A034-8DBD-820F-FE1EF9DA0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7E1179-D9DD-8907-C4CF-3EBCCE97C5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AA44C-0046-24F0-9FB9-C5074A292A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B75B89-6AE7-CDF2-93D6-ED01624A9072}"/>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6" name="Footer Placeholder 5">
            <a:extLst>
              <a:ext uri="{FF2B5EF4-FFF2-40B4-BE49-F238E27FC236}">
                <a16:creationId xmlns:a16="http://schemas.microsoft.com/office/drawing/2014/main" id="{ACD311A2-EA3C-E4CF-C6F2-FC42614EB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B7C3F-0351-9218-90FB-6B2691D3C620}"/>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5494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1198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33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64408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987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7101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72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799946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095410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896141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97140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CB34-16FA-EF2D-6352-2DC62D1E72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650B99-2222-28AE-096C-9B1137426B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D9108-E471-DB95-59CD-C3DAE16A73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CE52B-7C58-204C-543B-1E6A90AF93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AF451-2E56-FF22-390B-1FDE7EE5D16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E63C9A-A52C-A68C-CB3C-683F74F9B0E1}"/>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8" name="Footer Placeholder 7">
            <a:extLst>
              <a:ext uri="{FF2B5EF4-FFF2-40B4-BE49-F238E27FC236}">
                <a16:creationId xmlns:a16="http://schemas.microsoft.com/office/drawing/2014/main" id="{838A00E6-AA63-4CA0-FFC6-A037B11EF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2131C3-6D06-5FB8-5005-DBC2726CDA68}"/>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59825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43127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374006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95421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67660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9677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269733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21/02/2025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294118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15359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926089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971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C3EB-9F2F-09E7-F5A7-FF40E4E96B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757AB8-E879-A6CE-3607-3EFBFA8AC12C}"/>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4" name="Footer Placeholder 3">
            <a:extLst>
              <a:ext uri="{FF2B5EF4-FFF2-40B4-BE49-F238E27FC236}">
                <a16:creationId xmlns:a16="http://schemas.microsoft.com/office/drawing/2014/main" id="{9C1D41AB-8DCF-046C-7FDC-0B60F0A01E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7ADE82-32F3-B7CE-451E-6D1F6AB9183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31053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588327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869512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20012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84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141569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733959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70638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093723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761183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620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28A46-7546-516C-6B61-E1EB7E21D76B}"/>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3" name="Footer Placeholder 2">
            <a:extLst>
              <a:ext uri="{FF2B5EF4-FFF2-40B4-BE49-F238E27FC236}">
                <a16:creationId xmlns:a16="http://schemas.microsoft.com/office/drawing/2014/main" id="{11127F71-3494-72D8-188F-8EF84D496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A4F40FF-A5ED-DD90-B1AE-F9A7F98CA7F1}"/>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347808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67210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492080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5148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61201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2E42C-76A4-1D10-73DE-D947DE709F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3" name="Footer Placeholder 2">
            <a:extLst>
              <a:ext uri="{FF2B5EF4-FFF2-40B4-BE49-F238E27FC236}">
                <a16:creationId xmlns:a16="http://schemas.microsoft.com/office/drawing/2014/main" id="{E9EE9D8D-2181-B9DB-8AFB-DFC7F6B67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BF18B2C-1AAF-AE4C-C8DE-C28CA37F518D}"/>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pic>
        <p:nvPicPr>
          <p:cNvPr id="5" name="Picture 4">
            <a:extLst>
              <a:ext uri="{FF2B5EF4-FFF2-40B4-BE49-F238E27FC236}">
                <a16:creationId xmlns:a16="http://schemas.microsoft.com/office/drawing/2014/main" id="{EC9AEEE3-2F49-8472-EF35-B7CF976EDD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6" name="Picture 5">
            <a:extLst>
              <a:ext uri="{FF2B5EF4-FFF2-40B4-BE49-F238E27FC236}">
                <a16:creationId xmlns:a16="http://schemas.microsoft.com/office/drawing/2014/main" id="{DD58B4E5-CC14-0635-00C9-949B10635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2394833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215855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07568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35162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2/21/2025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58842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AB21-68DD-C93D-EA01-05CEB472AA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E6894-093B-588C-A6BC-B96112F108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77B54-8316-03D6-463B-8D881888FB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D0258-4C57-2D5E-75D5-F40143E152CE}"/>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6" name="Footer Placeholder 5">
            <a:extLst>
              <a:ext uri="{FF2B5EF4-FFF2-40B4-BE49-F238E27FC236}">
                <a16:creationId xmlns:a16="http://schemas.microsoft.com/office/drawing/2014/main" id="{F351A485-B0B8-6641-EE16-E1195119E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73E3C-08A0-E895-66AF-D7971E45EB8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190743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F1B0-78C8-1FFB-14A4-07FFC2A571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56414-EE69-7FD3-E1EA-A73D6DDE18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86524-647E-7F2C-6794-F4C52CD5F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C95FF-0C7F-9B60-4AC9-FD2AFAE74C76}"/>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2/21/2025</a:t>
            </a:fld>
            <a:endParaRPr lang="en-US"/>
          </a:p>
        </p:txBody>
      </p:sp>
      <p:sp>
        <p:nvSpPr>
          <p:cNvPr id="6" name="Footer Placeholder 5">
            <a:extLst>
              <a:ext uri="{FF2B5EF4-FFF2-40B4-BE49-F238E27FC236}">
                <a16:creationId xmlns:a16="http://schemas.microsoft.com/office/drawing/2014/main" id="{19F42918-7F2D-701D-4F96-1F9C0B0F0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0AEA5-AAF3-8D97-1AE2-AA549A69097A}"/>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68507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E84AA7E-F383-E521-8FA1-0C047A96AA3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9180D20-503D-5466-47B2-FE613179E3D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37414" y="101749"/>
            <a:ext cx="1480729" cy="1480729"/>
          </a:xfrm>
          <a:prstGeom prst="rect">
            <a:avLst/>
          </a:prstGeom>
        </p:spPr>
      </p:pic>
    </p:spTree>
    <p:extLst>
      <p:ext uri="{BB962C8B-B14F-4D97-AF65-F5344CB8AC3E}">
        <p14:creationId xmlns:p14="http://schemas.microsoft.com/office/powerpoint/2010/main" val="133402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E4B092F-B69C-0E2C-D056-7E501948E903}"/>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391258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8E30227-7502-631B-4DAB-DB2219DF76F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541215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42679DB-ED73-E7DF-3332-E01ED37D5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2/21/2025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41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21/02/2025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22032852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6555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0560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sv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sv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41.jpeg"/><Relationship Id="rId5" Type="http://schemas.openxmlformats.org/officeDocument/2006/relationships/image" Target="../media/image2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2.jpeg"/><Relationship Id="rId5" Type="http://schemas.openxmlformats.org/officeDocument/2006/relationships/image" Target="../media/image2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8.png"/><Relationship Id="rId10" Type="http://schemas.openxmlformats.org/officeDocument/2006/relationships/audio" Target="../media/audio4.wav"/><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AE52A0CA-03B7-A8E2-98A4-2F704907B08C}"/>
              </a:ext>
            </a:extLst>
          </p:cNvPr>
          <p:cNvPicPr>
            <a:picLocks noChangeAspect="1"/>
          </p:cNvPicPr>
          <p:nvPr/>
        </p:nvPicPr>
        <p:blipFill>
          <a:blip r:embed="rId5"/>
          <a:stretch>
            <a:fillRect/>
          </a:stretch>
        </p:blipFill>
        <p:spPr>
          <a:xfrm>
            <a:off x="4328542" y="1603751"/>
            <a:ext cx="5895343" cy="1481456"/>
          </a:xfrm>
          <a:prstGeom prst="rect">
            <a:avLst/>
          </a:prstGeom>
        </p:spPr>
      </p:pic>
    </p:spTree>
    <p:extLst>
      <p:ext uri="{BB962C8B-B14F-4D97-AF65-F5344CB8AC3E}">
        <p14:creationId xmlns:p14="http://schemas.microsoft.com/office/powerpoint/2010/main" val="401071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28683" y="1075354"/>
            <a:ext cx="11130455" cy="3539430"/>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Mát-xđa là một ốc đảo nằm giữa sa mạc, thuộc Các Tiểu vương quốc Ả Rập Thống nhất (viết tắt là UAE). Năm 2008, UAE khởi công xây dựng dự án “Thành phố thông minh Mát-xđa" nhằm biến Mát-xđa trở thành thành phố không các-bô-níc đầu tiên trên thế giới.</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Điểm nhấn trong thiết kế của thành phố là những chiếc ô hình hoa hướng dương. Ban ngày, những chiếc ô này vừa giúp lưu trữ năng lượng mặt trời vừa là những tấm che nắng khổng lồ. Ban đêm, chúng sẽ khép lại, toả nhiệt, cung cấp điện năng lượng mặt trời cho toàn thành phố.</a:t>
            </a:r>
            <a:r>
              <a:rPr lang="en-US" sz="2800" b="0" i="0" dirty="0">
                <a:solidFill>
                  <a:srgbClr val="000000"/>
                </a:solidFill>
                <a:effectLst/>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BC8C424-B588-E6BE-C447-CF3921E19205}"/>
              </a:ext>
            </a:extLst>
          </p:cNvPr>
          <p:cNvGrpSpPr/>
          <p:nvPr/>
        </p:nvGrpSpPr>
        <p:grpSpPr>
          <a:xfrm>
            <a:off x="606056" y="0"/>
            <a:ext cx="11206715" cy="1319886"/>
            <a:chOff x="3720737" y="-364541"/>
            <a:chExt cx="4750526" cy="1319886"/>
          </a:xfrm>
        </p:grpSpPr>
        <p:pic>
          <p:nvPicPr>
            <p:cNvPr id="19" name="Picture 18">
              <a:extLst>
                <a:ext uri="{FF2B5EF4-FFF2-40B4-BE49-F238E27FC236}">
                  <a16:creationId xmlns:a16="http://schemas.microsoft.com/office/drawing/2014/main" id="{60860D24-7FE2-DA1A-5A89-8FF18F886DF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E8C51C76-FFE5-2D11-80BA-36E026336354}"/>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algn="ctr"/>
              <a:r>
                <a:rPr lang="en-US" sz="3200" b="1" dirty="0">
                  <a:solidFill>
                    <a:srgbClr val="C00000"/>
                  </a:solidFill>
                </a:rPr>
                <a:t>Thành </a:t>
              </a:r>
              <a:r>
                <a:rPr lang="en-US" sz="3200" b="1" dirty="0" err="1">
                  <a:solidFill>
                    <a:srgbClr val="C00000"/>
                  </a:solidFill>
                </a:rPr>
                <a:t>phố</a:t>
              </a:r>
              <a:r>
                <a:rPr lang="en-US" sz="3200" b="1" dirty="0">
                  <a:solidFill>
                    <a:srgbClr val="C00000"/>
                  </a:solidFill>
                </a:rPr>
                <a:t> </a:t>
              </a:r>
              <a:r>
                <a:rPr lang="en-US" sz="3200" b="1" dirty="0" err="1">
                  <a:solidFill>
                    <a:srgbClr val="C00000"/>
                  </a:solidFill>
                </a:rPr>
                <a:t>thông</a:t>
              </a:r>
              <a:r>
                <a:rPr lang="en-US" sz="3200" b="1" dirty="0">
                  <a:solidFill>
                    <a:srgbClr val="C00000"/>
                  </a:solidFill>
                </a:rPr>
                <a:t> </a:t>
              </a:r>
              <a:r>
                <a:rPr lang="en-US" sz="3200" b="1" dirty="0" err="1">
                  <a:solidFill>
                    <a:srgbClr val="C00000"/>
                  </a:solidFill>
                </a:rPr>
                <a:t>minh</a:t>
              </a:r>
              <a:r>
                <a:rPr lang="en-US" sz="3200" b="1" dirty="0">
                  <a:solidFill>
                    <a:srgbClr val="C00000"/>
                  </a:solidFill>
                </a:rPr>
                <a:t> </a:t>
              </a:r>
              <a:r>
                <a:rPr lang="en-US" sz="3200" b="1" dirty="0" err="1">
                  <a:solidFill>
                    <a:srgbClr val="C00000"/>
                  </a:solidFill>
                </a:rPr>
                <a:t>Mát-xđa</a:t>
              </a:r>
              <a:endParaRPr lang="en-US" sz="3200" b="1" dirty="0">
                <a:solidFill>
                  <a:srgbClr val="C00000"/>
                </a:solidFill>
              </a:endParaRPr>
            </a:p>
          </p:txBody>
        </p:sp>
      </p:grpSp>
      <p:pic>
        <p:nvPicPr>
          <p:cNvPr id="4" name="Picture 3">
            <a:extLst>
              <a:ext uri="{FF2B5EF4-FFF2-40B4-BE49-F238E27FC236}">
                <a16:creationId xmlns:a16="http://schemas.microsoft.com/office/drawing/2014/main" id="{02CBE277-B0C8-964F-4F71-483B3BB1521B}"/>
              </a:ext>
            </a:extLst>
          </p:cNvPr>
          <p:cNvPicPr>
            <a:picLocks noChangeAspect="1"/>
          </p:cNvPicPr>
          <p:nvPr/>
        </p:nvPicPr>
        <p:blipFill>
          <a:blip r:embed="rId6"/>
          <a:stretch>
            <a:fillRect/>
          </a:stretch>
        </p:blipFill>
        <p:spPr>
          <a:xfrm>
            <a:off x="7581014" y="4699813"/>
            <a:ext cx="4062412" cy="2073126"/>
          </a:xfrm>
          <a:prstGeom prst="rect">
            <a:avLst/>
          </a:prstGeom>
        </p:spPr>
      </p:pic>
    </p:spTree>
    <p:extLst>
      <p:ext uri="{BB962C8B-B14F-4D97-AF65-F5344CB8AC3E}">
        <p14:creationId xmlns:p14="http://schemas.microsoft.com/office/powerpoint/2010/main" val="194340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393405"/>
            <a:ext cx="11561523" cy="5982343"/>
          </a:xfrm>
          <a:custGeom>
            <a:avLst/>
            <a:gdLst>
              <a:gd name="connsiteX0" fmla="*/ 0 w 11561523"/>
              <a:gd name="connsiteY0" fmla="*/ 594824 h 5982343"/>
              <a:gd name="connsiteX1" fmla="*/ 594824 w 11561523"/>
              <a:gd name="connsiteY1" fmla="*/ 0 h 5982343"/>
              <a:gd name="connsiteX2" fmla="*/ 10966699 w 11561523"/>
              <a:gd name="connsiteY2" fmla="*/ 0 h 5982343"/>
              <a:gd name="connsiteX3" fmla="*/ 11561523 w 11561523"/>
              <a:gd name="connsiteY3" fmla="*/ 594824 h 5982343"/>
              <a:gd name="connsiteX4" fmla="*/ 11561523 w 11561523"/>
              <a:gd name="connsiteY4" fmla="*/ 5387519 h 5982343"/>
              <a:gd name="connsiteX5" fmla="*/ 10966699 w 11561523"/>
              <a:gd name="connsiteY5" fmla="*/ 5982343 h 5982343"/>
              <a:gd name="connsiteX6" fmla="*/ 594824 w 11561523"/>
              <a:gd name="connsiteY6" fmla="*/ 5982343 h 5982343"/>
              <a:gd name="connsiteX7" fmla="*/ 0 w 11561523"/>
              <a:gd name="connsiteY7" fmla="*/ 5387519 h 5982343"/>
              <a:gd name="connsiteX8" fmla="*/ 0 w 11561523"/>
              <a:gd name="connsiteY8" fmla="*/ 594824 h 598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982343" fill="none" extrusionOk="0">
                <a:moveTo>
                  <a:pt x="0" y="594824"/>
                </a:moveTo>
                <a:cubicBezTo>
                  <a:pt x="-13502" y="264128"/>
                  <a:pt x="311698" y="37117"/>
                  <a:pt x="594824" y="0"/>
                </a:cubicBezTo>
                <a:cubicBezTo>
                  <a:pt x="4656480" y="130954"/>
                  <a:pt x="9416257" y="43574"/>
                  <a:pt x="10966699" y="0"/>
                </a:cubicBezTo>
                <a:cubicBezTo>
                  <a:pt x="11302384" y="11049"/>
                  <a:pt x="11564496" y="269953"/>
                  <a:pt x="11561523" y="594824"/>
                </a:cubicBezTo>
                <a:cubicBezTo>
                  <a:pt x="11411084" y="2176693"/>
                  <a:pt x="11647402" y="4354596"/>
                  <a:pt x="11561523" y="5387519"/>
                </a:cubicBezTo>
                <a:cubicBezTo>
                  <a:pt x="11508579" y="5724725"/>
                  <a:pt x="11256286" y="5955485"/>
                  <a:pt x="10966699" y="5982343"/>
                </a:cubicBezTo>
                <a:cubicBezTo>
                  <a:pt x="9763995" y="6137540"/>
                  <a:pt x="3823029" y="6145363"/>
                  <a:pt x="594824" y="5982343"/>
                </a:cubicBezTo>
                <a:cubicBezTo>
                  <a:pt x="267740" y="5963025"/>
                  <a:pt x="-9667" y="5721676"/>
                  <a:pt x="0" y="5387519"/>
                </a:cubicBezTo>
                <a:cubicBezTo>
                  <a:pt x="64656" y="4432810"/>
                  <a:pt x="-17807" y="1620294"/>
                  <a:pt x="0" y="594824"/>
                </a:cubicBezTo>
                <a:close/>
              </a:path>
              <a:path w="11561523" h="5982343" stroke="0" extrusionOk="0">
                <a:moveTo>
                  <a:pt x="0" y="594824"/>
                </a:moveTo>
                <a:cubicBezTo>
                  <a:pt x="-32359" y="246352"/>
                  <a:pt x="207281" y="22155"/>
                  <a:pt x="594824" y="0"/>
                </a:cubicBezTo>
                <a:cubicBezTo>
                  <a:pt x="5007377" y="132882"/>
                  <a:pt x="7957284" y="-84951"/>
                  <a:pt x="10966699" y="0"/>
                </a:cubicBezTo>
                <a:cubicBezTo>
                  <a:pt x="11281801" y="13095"/>
                  <a:pt x="11559177" y="279282"/>
                  <a:pt x="11561523" y="594824"/>
                </a:cubicBezTo>
                <a:cubicBezTo>
                  <a:pt x="11581710" y="2782003"/>
                  <a:pt x="11714003" y="4380633"/>
                  <a:pt x="11561523" y="5387519"/>
                </a:cubicBezTo>
                <a:cubicBezTo>
                  <a:pt x="11609204" y="5721687"/>
                  <a:pt x="11300279" y="5971913"/>
                  <a:pt x="10966699" y="5982343"/>
                </a:cubicBezTo>
                <a:cubicBezTo>
                  <a:pt x="8741184" y="6069982"/>
                  <a:pt x="2800721" y="5909664"/>
                  <a:pt x="594824" y="5982343"/>
                </a:cubicBezTo>
                <a:cubicBezTo>
                  <a:pt x="262693" y="5947828"/>
                  <a:pt x="-19912" y="5743703"/>
                  <a:pt x="0" y="5387519"/>
                </a:cubicBezTo>
                <a:cubicBezTo>
                  <a:pt x="-38581" y="4016928"/>
                  <a:pt x="63341" y="1945125"/>
                  <a:pt x="0" y="594824"/>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71213" y="735112"/>
            <a:ext cx="11130455" cy="5262979"/>
          </a:xfrm>
          <a:prstGeom prst="rect">
            <a:avLst/>
          </a:prstGeom>
          <a:noFill/>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Để đối phó với tình trạng nóng lên do biến đổi khí hậu, ở Mát-xđa, các toà nhà được thiết kế chụm lại với nhau, có lối đi ở giữa, giúp không khí lưu thông được dễ dàng và giúp giảm nhiệt độ mùa hè. Ngoài ra, một tháp gió được xây dựng nhằm lấy dòng không khí trên cao, mang làn gió mát mẻ vào thành phố, cũng góp phần làm giảm đáng kể nhiệt độ nơi đây so với vùng sa mạc ở xung quanh.</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Các công viên và khu thương mại ở Mát-xđa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xây dựng thành công thành phố thông minh Mát-xđa đã truyền cảm hứng cho một số dự án phát triển nhà ở Anh, Bồ Đào Nha,... Đây sẽ là những đô thị sinh thái tiếp theo giúp ngăn chặn ô nhiễm môi trường và biến đổi khí hậu.</a:t>
            </a:r>
          </a:p>
          <a:p>
            <a:pPr algn="r"/>
            <a:r>
              <a:rPr lang="vi-VN" sz="2400" dirty="0">
                <a:latin typeface="Cambria" panose="02040503050406030204" pitchFamily="18" charset="0"/>
                <a:ea typeface="Cambria" panose="02040503050406030204" pitchFamily="18" charset="0"/>
              </a:rPr>
              <a:t>(Lâm Anh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2016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D0795C-DF14-A186-95DD-817BA053D46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E6D09E39-3FAD-8C8D-49D7-726E6021A428}"/>
              </a:ext>
            </a:extLst>
          </p:cNvPr>
          <p:cNvGrpSpPr/>
          <p:nvPr/>
        </p:nvGrpSpPr>
        <p:grpSpPr>
          <a:xfrm>
            <a:off x="0" y="1120111"/>
            <a:ext cx="5151662" cy="4986871"/>
            <a:chOff x="1702" y="549000"/>
            <a:chExt cx="5760000" cy="5760000"/>
          </a:xfrm>
        </p:grpSpPr>
        <p:pic>
          <p:nvPicPr>
            <p:cNvPr id="5" name="Picture 4" descr="A hot air balloon with leaves around it&#10;&#10;Description automatically generated">
              <a:extLst>
                <a:ext uri="{FF2B5EF4-FFF2-40B4-BE49-F238E27FC236}">
                  <a16:creationId xmlns:a16="http://schemas.microsoft.com/office/drawing/2014/main" id="{BA007699-9FD5-9C5A-1791-DFEB3ACA6CAC}"/>
                </a:ext>
              </a:extLst>
            </p:cNvPr>
            <p:cNvPicPr>
              <a:picLocks noChangeAspect="1"/>
            </p:cNvPicPr>
            <p:nvPr/>
          </p:nvPicPr>
          <p:blipFill rotWithShape="1">
            <a:blip r:embed="rId6">
              <a:extLst>
                <a:ext uri="{28A0092B-C50C-407E-A947-70E740481C1C}">
                  <a14:useLocalDpi xmlns:a14="http://schemas.microsoft.com/office/drawing/2010/main" val="0"/>
                </a:ext>
              </a:extLst>
            </a:blip>
            <a:srcRect l="18100" t="4869" r="18100" b="4869"/>
            <a:stretch/>
          </p:blipFill>
          <p:spPr>
            <a:xfrm>
              <a:off x="1702" y="549000"/>
              <a:ext cx="5760000" cy="5760000"/>
            </a:xfrm>
            <a:prstGeom prst="rect">
              <a:avLst/>
            </a:prstGeom>
            <a:effectLst>
              <a:innerShdw blurRad="63500" dist="50800" dir="8100000">
                <a:srgbClr val="006600">
                  <a:alpha val="49804"/>
                </a:srgbClr>
              </a:innerShdw>
            </a:effectLst>
          </p:spPr>
        </p:pic>
        <p:sp>
          <p:nvSpPr>
            <p:cNvPr id="10" name="TextBox 9">
              <a:extLst>
                <a:ext uri="{FF2B5EF4-FFF2-40B4-BE49-F238E27FC236}">
                  <a16:creationId xmlns:a16="http://schemas.microsoft.com/office/drawing/2014/main" id="{F4A6FBB9-AF85-63F4-36E3-5F5D5E0EC711}"/>
                </a:ext>
              </a:extLst>
            </p:cNvPr>
            <p:cNvSpPr txBox="1"/>
            <p:nvPr/>
          </p:nvSpPr>
          <p:spPr>
            <a:xfrm>
              <a:off x="967105" y="1729394"/>
              <a:ext cx="3827246" cy="2506219"/>
            </a:xfrm>
            <a:prstGeom prst="rect">
              <a:avLst/>
            </a:prstGeom>
            <a:noFill/>
          </p:spPr>
          <p:txBody>
            <a:bodyPr wrap="square" rtlCol="0">
              <a:spAutoFit/>
            </a:bodyPr>
            <a:lstStyle/>
            <a:p>
              <a:pPr algn="ctr"/>
              <a:r>
                <a:rPr lang="en-US" sz="4500" b="1" dirty="0">
                  <a:solidFill>
                    <a:srgbClr val="0033CC"/>
                  </a:solidFill>
                </a:rPr>
                <a:t>BÀI ĐỌC </a:t>
              </a:r>
            </a:p>
            <a:p>
              <a:pPr algn="ctr"/>
              <a:r>
                <a:rPr lang="en-US" sz="4500" b="1" dirty="0">
                  <a:solidFill>
                    <a:srgbClr val="0033CC"/>
                  </a:solidFill>
                </a:rPr>
                <a:t>GỒM CÓ </a:t>
              </a:r>
            </a:p>
            <a:p>
              <a:pPr algn="ctr"/>
              <a:r>
                <a:rPr lang="en-US" sz="4500" b="1" dirty="0">
                  <a:solidFill>
                    <a:srgbClr val="0033CC"/>
                  </a:solidFill>
                </a:rPr>
                <a:t>MẤY ĐOẠN?</a:t>
              </a:r>
            </a:p>
          </p:txBody>
        </p:sp>
      </p:grpSp>
      <p:grpSp>
        <p:nvGrpSpPr>
          <p:cNvPr id="13" name="Group 12">
            <a:extLst>
              <a:ext uri="{FF2B5EF4-FFF2-40B4-BE49-F238E27FC236}">
                <a16:creationId xmlns:a16="http://schemas.microsoft.com/office/drawing/2014/main" id="{5567D538-C54E-8D88-27FF-26FBD2ADD0DB}"/>
              </a:ext>
            </a:extLst>
          </p:cNvPr>
          <p:cNvGrpSpPr/>
          <p:nvPr/>
        </p:nvGrpSpPr>
        <p:grpSpPr>
          <a:xfrm>
            <a:off x="4614531" y="198828"/>
            <a:ext cx="7474688" cy="885693"/>
            <a:chOff x="6342927" y="780869"/>
            <a:chExt cx="5940000" cy="1551607"/>
          </a:xfrm>
        </p:grpSpPr>
        <p:sp>
          <p:nvSpPr>
            <p:cNvPr id="6" name="AutoShape 8">
              <a:extLst>
                <a:ext uri="{FF2B5EF4-FFF2-40B4-BE49-F238E27FC236}">
                  <a16:creationId xmlns:a16="http://schemas.microsoft.com/office/drawing/2014/main" id="{9FA62F13-0B48-5B5E-C988-2CBB239BCB9D}"/>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000" b="1" dirty="0">
                <a:solidFill>
                  <a:srgbClr val="FF7C80"/>
                </a:solidFill>
                <a:latin typeface="UVN Bach Dang Nang" panose="02070803090706020303" pitchFamily="18" charset="0"/>
                <a:cs typeface="Times New Roman" pitchFamily="18" charset="0"/>
              </a:endParaRPr>
            </a:p>
          </p:txBody>
        </p:sp>
        <p:sp>
          <p:nvSpPr>
            <p:cNvPr id="12" name="TextBox 11">
              <a:extLst>
                <a:ext uri="{FF2B5EF4-FFF2-40B4-BE49-F238E27FC236}">
                  <a16:creationId xmlns:a16="http://schemas.microsoft.com/office/drawing/2014/main" id="{8E54CA19-5D22-BE28-86B6-1CC63946E680}"/>
                </a:ext>
              </a:extLst>
            </p:cNvPr>
            <p:cNvSpPr txBox="1"/>
            <p:nvPr/>
          </p:nvSpPr>
          <p:spPr>
            <a:xfrm>
              <a:off x="6536914" y="983706"/>
              <a:ext cx="5708025" cy="916606"/>
            </a:xfrm>
            <a:prstGeom prst="rect">
              <a:avLst/>
            </a:prstGeom>
            <a:noFill/>
          </p:spPr>
          <p:txBody>
            <a:bodyPr wrap="square">
              <a:spAutoFit/>
            </a:bodyPr>
            <a:lstStyle/>
            <a:p>
              <a:pPr algn="ct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giới</a:t>
              </a:r>
              <a:r>
                <a:rPr lang="en-US" sz="2800" dirty="0">
                  <a:effectLst/>
                  <a:latin typeface="Cambria" panose="02040503050406030204" pitchFamily="18" charset="0"/>
                  <a:ea typeface="Cambria" panose="02040503050406030204" pitchFamily="18" charset="0"/>
                </a:rPr>
                <a:t>.</a:t>
              </a:r>
              <a:endParaRPr lang="en-US" sz="5400" b="1" dirty="0">
                <a:latin typeface="Cambria" panose="02040503050406030204" pitchFamily="18" charset="0"/>
                <a:ea typeface="Cambria" panose="02040503050406030204" pitchFamily="18" charset="0"/>
                <a:cs typeface="Times New Roman" pitchFamily="18" charset="0"/>
              </a:endParaRPr>
            </a:p>
          </p:txBody>
        </p:sp>
      </p:grpSp>
      <p:grpSp>
        <p:nvGrpSpPr>
          <p:cNvPr id="4" name="Group 3">
            <a:extLst>
              <a:ext uri="{FF2B5EF4-FFF2-40B4-BE49-F238E27FC236}">
                <a16:creationId xmlns:a16="http://schemas.microsoft.com/office/drawing/2014/main" id="{7929BCD0-A5BB-46B6-6FA8-9B38FC1F35EC}"/>
              </a:ext>
            </a:extLst>
          </p:cNvPr>
          <p:cNvGrpSpPr/>
          <p:nvPr/>
        </p:nvGrpSpPr>
        <p:grpSpPr>
          <a:xfrm>
            <a:off x="4717312" y="1538530"/>
            <a:ext cx="7474688" cy="885693"/>
            <a:chOff x="6342927" y="780869"/>
            <a:chExt cx="5940000" cy="1551607"/>
          </a:xfrm>
        </p:grpSpPr>
        <p:sp>
          <p:nvSpPr>
            <p:cNvPr id="7" name="AutoShape 8">
              <a:extLst>
                <a:ext uri="{FF2B5EF4-FFF2-40B4-BE49-F238E27FC236}">
                  <a16:creationId xmlns:a16="http://schemas.microsoft.com/office/drawing/2014/main" id="{4C74EF39-9C5D-89AE-58E1-CEB84DE1F68C}"/>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9" name="TextBox 8">
              <a:extLst>
                <a:ext uri="{FF2B5EF4-FFF2-40B4-BE49-F238E27FC236}">
                  <a16:creationId xmlns:a16="http://schemas.microsoft.com/office/drawing/2014/main" id="{2257EF6E-3E21-D519-92B0-A86FBEEA67C3}"/>
                </a:ext>
              </a:extLst>
            </p:cNvPr>
            <p:cNvSpPr txBox="1"/>
            <p:nvPr/>
          </p:nvSpPr>
          <p:spPr>
            <a:xfrm>
              <a:off x="6536914" y="983706"/>
              <a:ext cx="5708025" cy="916606"/>
            </a:xfrm>
            <a:prstGeom prst="rect">
              <a:avLst/>
            </a:prstGeom>
            <a:noFill/>
          </p:spPr>
          <p:txBody>
            <a:bodyPr wrap="square">
              <a:spAutoFit/>
            </a:bodyPr>
            <a:lstStyle/>
            <a:p>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Tiếp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theo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phố</a:t>
              </a:r>
              <a:endParaRPr lang="en-US" sz="7200" b="1" dirty="0">
                <a:latin typeface="Cambria" panose="02040503050406030204" pitchFamily="18" charset="0"/>
                <a:ea typeface="Cambria" panose="02040503050406030204" pitchFamily="18" charset="0"/>
                <a:cs typeface="Times New Roman" pitchFamily="18" charset="0"/>
              </a:endParaRPr>
            </a:p>
          </p:txBody>
        </p:sp>
      </p:grpSp>
      <p:grpSp>
        <p:nvGrpSpPr>
          <p:cNvPr id="11" name="Group 10">
            <a:extLst>
              <a:ext uri="{FF2B5EF4-FFF2-40B4-BE49-F238E27FC236}">
                <a16:creationId xmlns:a16="http://schemas.microsoft.com/office/drawing/2014/main" id="{A1CA0212-23A4-E6C4-70BF-BA86A9B33A0C}"/>
              </a:ext>
            </a:extLst>
          </p:cNvPr>
          <p:cNvGrpSpPr/>
          <p:nvPr/>
        </p:nvGrpSpPr>
        <p:grpSpPr>
          <a:xfrm>
            <a:off x="4717312" y="2825070"/>
            <a:ext cx="7474688" cy="885693"/>
            <a:chOff x="6342927" y="780869"/>
            <a:chExt cx="5940000" cy="1551607"/>
          </a:xfrm>
        </p:grpSpPr>
        <p:sp>
          <p:nvSpPr>
            <p:cNvPr id="14" name="AutoShape 8">
              <a:extLst>
                <a:ext uri="{FF2B5EF4-FFF2-40B4-BE49-F238E27FC236}">
                  <a16:creationId xmlns:a16="http://schemas.microsoft.com/office/drawing/2014/main" id="{A014BD0A-8A18-9916-EE6F-063C4EE36850}"/>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15" name="TextBox 14">
              <a:extLst>
                <a:ext uri="{FF2B5EF4-FFF2-40B4-BE49-F238E27FC236}">
                  <a16:creationId xmlns:a16="http://schemas.microsoft.com/office/drawing/2014/main" id="{23CB5396-D1FA-5156-349B-447286A37679}"/>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mạc</a:t>
              </a:r>
              <a:r>
                <a:rPr lang="en-US" sz="24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xung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quanh</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BF37828A-5053-6F93-F80D-AA187CB6ECDD}"/>
              </a:ext>
            </a:extLst>
          </p:cNvPr>
          <p:cNvGrpSpPr/>
          <p:nvPr/>
        </p:nvGrpSpPr>
        <p:grpSpPr>
          <a:xfrm>
            <a:off x="4717312" y="4090344"/>
            <a:ext cx="7474688" cy="885693"/>
            <a:chOff x="6342927" y="780869"/>
            <a:chExt cx="5940000" cy="1551607"/>
          </a:xfrm>
        </p:grpSpPr>
        <p:sp>
          <p:nvSpPr>
            <p:cNvPr id="23" name="AutoShape 8">
              <a:extLst>
                <a:ext uri="{FF2B5EF4-FFF2-40B4-BE49-F238E27FC236}">
                  <a16:creationId xmlns:a16="http://schemas.microsoft.com/office/drawing/2014/main" id="{4408A6CB-2911-2812-5440-59BF6E1E24B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4" name="TextBox 23">
              <a:extLst>
                <a:ext uri="{FF2B5EF4-FFF2-40B4-BE49-F238E27FC236}">
                  <a16:creationId xmlns:a16="http://schemas.microsoft.com/office/drawing/2014/main" id="{7C2198C4-CFE6-6FA3-60DA-7CD0E727B9BF}"/>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4: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trường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34D6A98-116A-7B0E-1D25-17E3BA92D0C9}"/>
              </a:ext>
            </a:extLst>
          </p:cNvPr>
          <p:cNvGrpSpPr/>
          <p:nvPr/>
        </p:nvGrpSpPr>
        <p:grpSpPr>
          <a:xfrm>
            <a:off x="4717312" y="5504475"/>
            <a:ext cx="7474688" cy="885693"/>
            <a:chOff x="6342927" y="780869"/>
            <a:chExt cx="5940000" cy="1551607"/>
          </a:xfrm>
        </p:grpSpPr>
        <p:sp>
          <p:nvSpPr>
            <p:cNvPr id="26" name="AutoShape 8">
              <a:extLst>
                <a:ext uri="{FF2B5EF4-FFF2-40B4-BE49-F238E27FC236}">
                  <a16:creationId xmlns:a16="http://schemas.microsoft.com/office/drawing/2014/main" id="{7D952A47-188C-65C4-FD5C-659FEE2CBC2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7" name="TextBox 26">
              <a:extLst>
                <a:ext uri="{FF2B5EF4-FFF2-40B4-BE49-F238E27FC236}">
                  <a16:creationId xmlns:a16="http://schemas.microsoft.com/office/drawing/2014/main" id="{654DBA42-B53A-E042-4094-E517426769B4}"/>
                </a:ext>
              </a:extLst>
            </p:cNvPr>
            <p:cNvSpPr txBox="1"/>
            <p:nvPr/>
          </p:nvSpPr>
          <p:spPr>
            <a:xfrm>
              <a:off x="6536914" y="983706"/>
              <a:ext cx="5708025" cy="984118"/>
            </a:xfrm>
            <a:prstGeom prst="rect">
              <a:avLst/>
            </a:prstGeom>
            <a:noFill/>
          </p:spPr>
          <p:txBody>
            <a:bodyPr wrap="square">
              <a:spAutoFit/>
            </a:bodyPr>
            <a:lstStyle/>
            <a:p>
              <a:pPr marL="0" marR="0" algn="just">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5: </a:t>
              </a:r>
              <a:r>
                <a:rPr lang="en-US" sz="2800" dirty="0" err="1">
                  <a:effectLst/>
                  <a:latin typeface="Cambria" panose="02040503050406030204" pitchFamily="18" charset="0"/>
                  <a:ea typeface="Cambria" panose="02040503050406030204" pitchFamily="18" charset="0"/>
                </a:rPr>
                <a:t>Phần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1866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trả-lời-đúng.wav"/>
                                        </p:tgtEl>
                                      </p:cMediaNode>
                                    </p:audio>
                                  </p:sub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3" name="trả-lời-đúng.wav"/>
                                        </p:tgtEl>
                                      </p:cMediaNode>
                                    </p:audio>
                                  </p:sub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trả-lời-đúng.wav"/>
                                        </p:tgtEl>
                                      </p:cMediaNode>
                                    </p:audio>
                                  </p:sub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3" name="trả-lời-đúng.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3" name="trả-lời-đú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2926-CCCA-60C7-15C5-32757627772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31BE9D7-C242-4614-7813-5EAB56AA6DB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306BBF5-254D-2B4C-8E5B-64245DDDC017}"/>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645EA33E-9D4A-FBBE-9FFE-DCDF7AB6A457}"/>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76675FCE-E97D-0127-E5F3-56FC4D8358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C198D1A7-B311-2CA2-74DF-4BAD7C7E8637}"/>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từ khó</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Freeform 7">
            <a:extLst>
              <a:ext uri="{FF2B5EF4-FFF2-40B4-BE49-F238E27FC236}">
                <a16:creationId xmlns:a16="http://schemas.microsoft.com/office/drawing/2014/main" id="{DED09B06-E40C-2AD1-27BB-CDBAF36C9947}"/>
              </a:ext>
            </a:extLst>
          </p:cNvPr>
          <p:cNvSpPr/>
          <p:nvPr/>
        </p:nvSpPr>
        <p:spPr>
          <a:xfrm flipH="1">
            <a:off x="698676" y="1376087"/>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4" name="Freeform 8">
            <a:extLst>
              <a:ext uri="{FF2B5EF4-FFF2-40B4-BE49-F238E27FC236}">
                <a16:creationId xmlns:a16="http://schemas.microsoft.com/office/drawing/2014/main" id="{80B88705-FA9C-6B1F-4C20-8136178CDB4E}"/>
              </a:ext>
            </a:extLst>
          </p:cNvPr>
          <p:cNvSpPr/>
          <p:nvPr/>
        </p:nvSpPr>
        <p:spPr>
          <a:xfrm flipH="1">
            <a:off x="5551378" y="1407979"/>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14C1BCB0-FCAA-BE59-4391-144DD0C2FE67}"/>
              </a:ext>
            </a:extLst>
          </p:cNvPr>
          <p:cNvSpPr txBox="1"/>
          <p:nvPr/>
        </p:nvSpPr>
        <p:spPr>
          <a:xfrm>
            <a:off x="6259277" y="1407979"/>
            <a:ext cx="3310758" cy="830997"/>
          </a:xfrm>
          <a:prstGeom prst="rect">
            <a:avLst/>
          </a:prstGeom>
          <a:noFill/>
        </p:spPr>
        <p:txBody>
          <a:bodyPr wrap="square" rtlCol="0">
            <a:spAutoFit/>
          </a:bodyPr>
          <a:lstStyle/>
          <a:p>
            <a:pPr algn="ctr"/>
            <a:r>
              <a:rPr lang="en-US" sz="4800" b="1"/>
              <a:t>Mát-xđa</a:t>
            </a:r>
            <a:endParaRPr lang="en-US" sz="4800" b="1" dirty="0"/>
          </a:p>
        </p:txBody>
      </p:sp>
      <p:sp>
        <p:nvSpPr>
          <p:cNvPr id="6" name="Freeform 8">
            <a:extLst>
              <a:ext uri="{FF2B5EF4-FFF2-40B4-BE49-F238E27FC236}">
                <a16:creationId xmlns:a16="http://schemas.microsoft.com/office/drawing/2014/main" id="{89C33961-9BB3-1C73-0362-30088F67B392}"/>
              </a:ext>
            </a:extLst>
          </p:cNvPr>
          <p:cNvSpPr/>
          <p:nvPr/>
        </p:nvSpPr>
        <p:spPr>
          <a:xfrm flipH="1">
            <a:off x="5508848" y="2840767"/>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188D43B6-C77D-DBC0-F152-550552005104}"/>
              </a:ext>
            </a:extLst>
          </p:cNvPr>
          <p:cNvSpPr txBox="1"/>
          <p:nvPr/>
        </p:nvSpPr>
        <p:spPr>
          <a:xfrm>
            <a:off x="6216747" y="2840767"/>
            <a:ext cx="3310758" cy="830997"/>
          </a:xfrm>
          <a:prstGeom prst="rect">
            <a:avLst/>
          </a:prstGeom>
          <a:noFill/>
        </p:spPr>
        <p:txBody>
          <a:bodyPr wrap="square" rtlCol="0">
            <a:spAutoFit/>
          </a:bodyPr>
          <a:lstStyle/>
          <a:p>
            <a:pPr algn="ctr"/>
            <a:r>
              <a:rPr lang="en-US" sz="4800" b="1" dirty="0"/>
              <a:t>Ả </a:t>
            </a:r>
            <a:r>
              <a:rPr lang="en-US" sz="4800" b="1" dirty="0" err="1"/>
              <a:t>Rập</a:t>
            </a:r>
            <a:endParaRPr lang="en-US" sz="4800" b="1" dirty="0"/>
          </a:p>
        </p:txBody>
      </p:sp>
      <p:sp>
        <p:nvSpPr>
          <p:cNvPr id="10" name="Freeform 8">
            <a:extLst>
              <a:ext uri="{FF2B5EF4-FFF2-40B4-BE49-F238E27FC236}">
                <a16:creationId xmlns:a16="http://schemas.microsoft.com/office/drawing/2014/main" id="{1E0591D7-C708-901D-A659-65CC4331F76B}"/>
              </a:ext>
            </a:extLst>
          </p:cNvPr>
          <p:cNvSpPr/>
          <p:nvPr/>
        </p:nvSpPr>
        <p:spPr>
          <a:xfrm flipH="1">
            <a:off x="5476951" y="415920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D53F70C8-849C-F274-33C6-F11D5F1C558A}"/>
              </a:ext>
            </a:extLst>
          </p:cNvPr>
          <p:cNvSpPr txBox="1"/>
          <p:nvPr/>
        </p:nvSpPr>
        <p:spPr>
          <a:xfrm>
            <a:off x="6184850" y="4159204"/>
            <a:ext cx="3310758" cy="830997"/>
          </a:xfrm>
          <a:prstGeom prst="rect">
            <a:avLst/>
          </a:prstGeom>
          <a:noFill/>
        </p:spPr>
        <p:txBody>
          <a:bodyPr wrap="square" rtlCol="0">
            <a:spAutoFit/>
          </a:bodyPr>
          <a:lstStyle/>
          <a:p>
            <a:pPr algn="ctr"/>
            <a:r>
              <a:rPr lang="en-US" sz="4800" b="1" dirty="0" err="1"/>
              <a:t>toả</a:t>
            </a:r>
            <a:r>
              <a:rPr lang="en-US" sz="4800" b="1" dirty="0"/>
              <a:t> </a:t>
            </a:r>
            <a:r>
              <a:rPr lang="en-US" sz="4800" b="1" dirty="0" err="1"/>
              <a:t>nhiệt</a:t>
            </a:r>
            <a:endParaRPr lang="en-US" sz="4800" b="1" dirty="0"/>
          </a:p>
        </p:txBody>
      </p:sp>
      <p:sp>
        <p:nvSpPr>
          <p:cNvPr id="13" name="Freeform 8">
            <a:extLst>
              <a:ext uri="{FF2B5EF4-FFF2-40B4-BE49-F238E27FC236}">
                <a16:creationId xmlns:a16="http://schemas.microsoft.com/office/drawing/2014/main" id="{321C2952-1AF0-3D1B-93EC-75C2B7EA7A15}"/>
              </a:ext>
            </a:extLst>
          </p:cNvPr>
          <p:cNvSpPr/>
          <p:nvPr/>
        </p:nvSpPr>
        <p:spPr>
          <a:xfrm flipH="1">
            <a:off x="5476951" y="544574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1AF2C774-4BE7-6122-C8ED-0879110A98A8}"/>
              </a:ext>
            </a:extLst>
          </p:cNvPr>
          <p:cNvSpPr txBox="1"/>
          <p:nvPr/>
        </p:nvSpPr>
        <p:spPr>
          <a:xfrm>
            <a:off x="6184850" y="5445744"/>
            <a:ext cx="3724694" cy="830997"/>
          </a:xfrm>
          <a:prstGeom prst="rect">
            <a:avLst/>
          </a:prstGeom>
          <a:noFill/>
        </p:spPr>
        <p:txBody>
          <a:bodyPr wrap="square" rtlCol="0">
            <a:spAutoFit/>
          </a:bodyPr>
          <a:lstStyle/>
          <a:p>
            <a:pPr algn="ctr"/>
            <a:r>
              <a:rPr lang="en-US" sz="4800" b="1" dirty="0" err="1"/>
              <a:t>khuyến</a:t>
            </a:r>
            <a:r>
              <a:rPr lang="en-US" sz="4800" b="1" dirty="0"/>
              <a:t> </a:t>
            </a:r>
            <a:r>
              <a:rPr lang="en-US" sz="4800" b="1" dirty="0" err="1"/>
              <a:t>khích</a:t>
            </a:r>
            <a:endParaRPr lang="en-US" sz="4800" b="1" dirty="0"/>
          </a:p>
        </p:txBody>
      </p:sp>
    </p:spTree>
    <p:extLst>
      <p:ext uri="{BB962C8B-B14F-4D97-AF65-F5344CB8AC3E}">
        <p14:creationId xmlns:p14="http://schemas.microsoft.com/office/powerpoint/2010/main" val="42845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C593-EC12-3102-AC9B-0EE1B5E597D9}"/>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2FE50DB-3700-1C68-D154-0C0E7FB6DA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E8B1F7C9-371E-32EF-5A00-68E4B1C0DFE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15A0EB35-2233-80B5-C67C-9C482E2951AB}"/>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DDCB78B9-7AFD-1F1A-3842-A31D2356879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0F3E294A-0B2E-8090-1FF4-4AF2D9A96E8B}"/>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câu</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3EF42EA-ACD8-D4BC-FCBD-76AEE7342C63}"/>
              </a:ext>
            </a:extLst>
          </p:cNvPr>
          <p:cNvSpPr txBox="1"/>
          <p:nvPr/>
        </p:nvSpPr>
        <p:spPr>
          <a:xfrm>
            <a:off x="956931" y="1737770"/>
            <a:ext cx="10473070" cy="3539430"/>
          </a:xfrm>
          <a:prstGeom prst="rect">
            <a:avLst/>
          </a:prstGeom>
          <a:solidFill>
            <a:schemeClr val="accent2">
              <a:lumMod val="20000"/>
              <a:lumOff val="80000"/>
            </a:schemeClr>
          </a:solidFill>
        </p:spPr>
        <p:txBody>
          <a:bodyPr wrap="square" rtlCol="0">
            <a:spAutoFit/>
          </a:bodyPr>
          <a:lstStyle/>
          <a:p>
            <a:pPr algn="just"/>
            <a:r>
              <a:rPr lang="en-US" sz="3200" dirty="0"/>
              <a:t>   </a:t>
            </a:r>
            <a:r>
              <a:rPr lang="vi-VN" sz="3200" dirty="0"/>
              <a:t>Năm 2008,/ UAE khởi công xây dựng dự án “Thành phố thông minh Mát-xđa”/ nhằm biến Mát-xđa trở thành thành phố không các-bô níc đầu tiên trên thế giới.;</a:t>
            </a:r>
            <a:endParaRPr lang="en-US" sz="3200" dirty="0"/>
          </a:p>
          <a:p>
            <a:pPr algn="just"/>
            <a:r>
              <a:rPr lang="en-US" sz="3200" dirty="0"/>
              <a:t>   </a:t>
            </a:r>
            <a:r>
              <a:rPr lang="vi-VN" sz="3200" dirty="0"/>
              <a:t>Để đối phó với tình trạng nóng lên/ do biến đổi khí hậu,/ ở Mát-xđa, các toà nhà được thiết kế chụm lại với nhau,/ có lối đi ở giữa,/ giúp không khí lưu thông được dễ dàng/ và giúp giảm nhiệt mùa hè.;...</a:t>
            </a:r>
          </a:p>
        </p:txBody>
      </p:sp>
    </p:spTree>
    <p:extLst>
      <p:ext uri="{BB962C8B-B14F-4D97-AF65-F5344CB8AC3E}">
        <p14:creationId xmlns:p14="http://schemas.microsoft.com/office/powerpoint/2010/main" val="322889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72983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22325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1873343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5025690" y="1012241"/>
            <a:ext cx="4410183"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hiểu</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230796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14075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Ốc đảo: </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khoảng đất có nước và cây cối giữa sa mạc.</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1026" name="Picture 2" descr="Ốc đảo Huacachina huyền bí">
            <a:extLst>
              <a:ext uri="{FF2B5EF4-FFF2-40B4-BE49-F238E27FC236}">
                <a16:creationId xmlns:a16="http://schemas.microsoft.com/office/drawing/2014/main" id="{194ED732-6656-22D8-9375-963A465758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782" y="2434856"/>
            <a:ext cx="5127036" cy="28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96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404037"/>
            <a:ext cx="6821714" cy="5248276"/>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2448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 Tiểu vương quốc Ả Rập Thống nhất: </a:t>
              </a:r>
              <a:r>
                <a:rPr kumimoji="0" lang="vi-VN" sz="3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quốc gia Tây Á nằm ở phía đông nam bán đảo Ả Rập, bên vịnh Ba Tư.</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NHỮNG THÚ VỊ VỀ UAE – CÁC TIỂU VƯƠNG QUỐC Ả RẬP THỐNG NHẤT｜Tin tức và sự  kiện du lịch mới nhất trong ngày">
            <a:extLst>
              <a:ext uri="{FF2B5EF4-FFF2-40B4-BE49-F238E27FC236}">
                <a16:creationId xmlns:a16="http://schemas.microsoft.com/office/drawing/2014/main" id="{54322611-6182-94E4-2144-149243CD6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474" y="3002440"/>
            <a:ext cx="4383494" cy="236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17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B4F576-243D-B083-E254-450AB252141F}"/>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61671C9F-5C91-7681-DA3B-4037C3B228D2}"/>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F3AE0E42-1E0F-9445-55D7-436518A2DED6}"/>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B9761B95-8774-B071-8043-9AD2C59A603A}"/>
                </a:ext>
              </a:extLst>
            </p:cNvPr>
            <p:cNvSpPr txBox="1"/>
            <p:nvPr/>
          </p:nvSpPr>
          <p:spPr>
            <a:xfrm>
              <a:off x="2168889" y="521013"/>
              <a:ext cx="7293254" cy="1862356"/>
            </a:xfrm>
            <a:prstGeom prst="rect">
              <a:avLst/>
            </a:prstGeom>
            <a:noFill/>
          </p:spPr>
          <p:txBody>
            <a:bodyPr wrap="square" rtlCol="0">
              <a:spAutoFit/>
            </a:bodyPr>
            <a:lstStyle/>
            <a:p>
              <a:pPr algn="ct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AE0001"/>
                  </a:solidFill>
                  <a:latin typeface="Calibri" panose="020F0502020204030204" pitchFamily="34" charset="0"/>
                  <a:ea typeface="Calibri" panose="020F0502020204030204" pitchFamily="34" charset="0"/>
                  <a:cs typeface="Calibri" panose="020F0502020204030204" pitchFamily="34" charset="0"/>
                </a:rPr>
                <a:t>Tìm trong bài đọc một số thông tin về dự án “Thành phố thông minh Mát-xđa".</a:t>
              </a:r>
            </a:p>
          </p:txBody>
        </p:sp>
      </p:grpSp>
      <p:pic>
        <p:nvPicPr>
          <p:cNvPr id="4" name="Picture 3">
            <a:extLst>
              <a:ext uri="{FF2B5EF4-FFF2-40B4-BE49-F238E27FC236}">
                <a16:creationId xmlns:a16="http://schemas.microsoft.com/office/drawing/2014/main" id="{CDD95B89-1BD9-B4C8-A884-25EF21AAD473}"/>
              </a:ext>
            </a:extLst>
          </p:cNvPr>
          <p:cNvPicPr>
            <a:picLocks noChangeAspect="1"/>
          </p:cNvPicPr>
          <p:nvPr/>
        </p:nvPicPr>
        <p:blipFill>
          <a:blip r:embed="rId3"/>
          <a:stretch>
            <a:fillRect/>
          </a:stretch>
        </p:blipFill>
        <p:spPr>
          <a:xfrm>
            <a:off x="478466" y="2550900"/>
            <a:ext cx="11238836" cy="2894852"/>
          </a:xfrm>
          <a:prstGeom prst="rect">
            <a:avLst/>
          </a:prstGeom>
        </p:spPr>
      </p:pic>
      <p:sp>
        <p:nvSpPr>
          <p:cNvPr id="5" name="Rectangle: Rounded Corners 4">
            <a:extLst>
              <a:ext uri="{FF2B5EF4-FFF2-40B4-BE49-F238E27FC236}">
                <a16:creationId xmlns:a16="http://schemas.microsoft.com/office/drawing/2014/main" id="{D54C262E-DEEE-CBFE-2949-388B1F817BC9}"/>
              </a:ext>
            </a:extLst>
          </p:cNvPr>
          <p:cNvSpPr/>
          <p:nvPr/>
        </p:nvSpPr>
        <p:spPr>
          <a:xfrm>
            <a:off x="754912" y="2456121"/>
            <a:ext cx="10930269" cy="3753293"/>
          </a:xfrm>
          <a:prstGeom prst="roundRect">
            <a:avLst/>
          </a:prstGeom>
          <a:ln w="571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Địa đi</a:t>
            </a:r>
            <a:r>
              <a:rPr lang="en-US" sz="3200" b="1" dirty="0">
                <a:latin typeface="Cambria" panose="02040503050406030204" pitchFamily="18" charset="0"/>
                <a:ea typeface="Cambria" panose="02040503050406030204" pitchFamily="18" charset="0"/>
              </a:rPr>
              <a:t>ể</a:t>
            </a:r>
            <a:r>
              <a:rPr lang="vi-VN" sz="3200" b="1" dirty="0">
                <a:latin typeface="Cambria" panose="02040503050406030204" pitchFamily="18" charset="0"/>
                <a:ea typeface="Cambria" panose="02040503050406030204" pitchFamily="18" charset="0"/>
              </a:rPr>
              <a:t>m đặt dự án: </a:t>
            </a:r>
            <a:r>
              <a:rPr lang="vi-VN" sz="3200" dirty="0">
                <a:latin typeface="Cambria" panose="02040503050406030204" pitchFamily="18" charset="0"/>
                <a:ea typeface="Cambria" panose="02040503050406030204" pitchFamily="18" charset="0"/>
              </a:rPr>
              <a:t>Ốc đảo Mát-xđa của Các Tiểu vương quốc Ả Rập Thống nhất (UAE);</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Thời gian khởi công dự án: </a:t>
            </a:r>
            <a:r>
              <a:rPr lang="vi-VN" sz="3200" dirty="0">
                <a:latin typeface="Cambria" panose="02040503050406030204" pitchFamily="18" charset="0"/>
                <a:ea typeface="Cambria" panose="02040503050406030204" pitchFamily="18" charset="0"/>
              </a:rPr>
              <a:t>2008;</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Mục đích của dự án: </a:t>
            </a:r>
            <a:r>
              <a:rPr lang="vi-VN" sz="3200" dirty="0">
                <a:latin typeface="Cambria" panose="02040503050406030204" pitchFamily="18" charset="0"/>
                <a:ea typeface="Cambria" panose="02040503050406030204" pitchFamily="18" charset="0"/>
              </a:rPr>
              <a:t>biến Mát-xđa trở thành thành phố không các-bô-níc đầu tiên trên thế giới.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75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4353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 phố Mát-xđa được thiết kế như thế nào để có thể tự vận hành bằng việc sử dụng điện năng lượng mặt trời?</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416320"/>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Người ta đã thiết kế ở Mát-xđa nhiều ô thu năng lượng mặt trời lớn có hình dạng như những bông hoa. Ban ngày, các ô sẽ mở ra, lưu trữ năng lượng, đồng thời các ô này sẽ là những tấm che nắng khổng lồ. Ban đêm, các ô này sẽ khép lại, toả nhiệt, cung cấp điện năng lượng mặt trời cho toàn thành phố.</a:t>
            </a:r>
          </a:p>
        </p:txBody>
      </p:sp>
    </p:spTree>
    <p:extLst>
      <p:ext uri="{BB962C8B-B14F-4D97-AF65-F5344CB8AC3E}">
        <p14:creationId xmlns:p14="http://schemas.microsoft.com/office/powerpoint/2010/main" val="208925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1862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nóng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biến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đổi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khí</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539430"/>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Để đối phó với tình trạng nóng lên do biến đổi khí hậu, các toà nhà được thiết kế chụm lại với nhau, có lối đi ở giữa, giúp không khí lưu thông được dễ dàng và giúp giảm nhiệt độ mùa hè. Ngoài ra, ở đây, người ta cũng xây dựng các tháp gió để lấy dòng không khí mát mẻ ở trên cao vào thành phố. Các tháp này cũng góp phần làm giảm nhiệt độ thành phố so với các vùng sa mạc xung quanh.</a:t>
            </a:r>
          </a:p>
        </p:txBody>
      </p:sp>
    </p:spTree>
    <p:extLst>
      <p:ext uri="{BB962C8B-B14F-4D97-AF65-F5344CB8AC3E}">
        <p14:creationId xmlns:p14="http://schemas.microsoft.com/office/powerpoint/2010/main" val="1269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7219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4. </a:t>
              </a:r>
              <a:r>
                <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Những chi tiết nào trong bài cho thấy thành phố Mát-xđa là thành phố giúp ngăn chặn ô nhiễm môi trường?</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046988"/>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Các công viên và khu thương mại ở Mát 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p:txBody>
      </p:sp>
    </p:spTree>
    <p:extLst>
      <p:ext uri="{BB962C8B-B14F-4D97-AF65-F5344CB8AC3E}">
        <p14:creationId xmlns:p14="http://schemas.microsoft.com/office/powerpoint/2010/main" val="37491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68889" y="380288"/>
              <a:ext cx="7118431" cy="19860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minh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hứng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án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nhà</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ở Anh,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Bồ</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Đào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2554545"/>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VD: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Câu văn đó cho thấy thành phố thông minh Mát-xđa là một dự án tốt vì nó giúp con người chống lại biến đổi khí hậu và ô nhiễm môi trường; Câu văn đó cho thấy con người rất quan tâm đến việc xây dựng các thành phố hiện đại có khả năng chống lại biến đổi khí hậu và ô nhiễm môi trường.</a:t>
            </a:r>
          </a:p>
        </p:txBody>
      </p:sp>
    </p:spTree>
    <p:extLst>
      <p:ext uri="{BB962C8B-B14F-4D97-AF65-F5344CB8AC3E}">
        <p14:creationId xmlns:p14="http://schemas.microsoft.com/office/powerpoint/2010/main" val="200245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607AB0-526E-F4FA-C805-A34B64D46F33}"/>
              </a:ext>
            </a:extLst>
          </p:cNvPr>
          <p:cNvSpPr txBox="1"/>
          <p:nvPr/>
        </p:nvSpPr>
        <p:spPr>
          <a:xfrm>
            <a:off x="509710" y="1781925"/>
            <a:ext cx="11443751" cy="5294174"/>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b="1" dirty="0">
                <a:solidFill>
                  <a:srgbClr val="003399"/>
                </a:solidFill>
                <a:latin typeface="Calibri" panose="020F0502020204030204" pitchFamily="34" charset="0"/>
                <a:ea typeface="Calibri" panose="020F0502020204030204" pitchFamily="34" charset="0"/>
                <a:cs typeface="Calibri" panose="020F0502020204030204" pitchFamily="34" charset="0"/>
              </a:rPr>
              <a:t>Thành phố thông minh Mát-xđa là giải pháp đối phó với tình trạng nóng lên do biến đổi khí hậu và giúp ngăn chặn ô nhiễm môi trường.</a:t>
            </a:r>
            <a:endParaRPr lang="en-US" sz="4400" dirty="0">
              <a:solidFill>
                <a:srgbClr val="FF0000"/>
              </a:solidFill>
            </a:endParaRPr>
          </a:p>
        </p:txBody>
      </p:sp>
      <p:grpSp>
        <p:nvGrpSpPr>
          <p:cNvPr id="5" name="Group 4">
            <a:extLst>
              <a:ext uri="{FF2B5EF4-FFF2-40B4-BE49-F238E27FC236}">
                <a16:creationId xmlns:a16="http://schemas.microsoft.com/office/drawing/2014/main" id="{504A1741-1182-4FE1-364E-268052BE88BF}"/>
              </a:ext>
            </a:extLst>
          </p:cNvPr>
          <p:cNvGrpSpPr/>
          <p:nvPr/>
        </p:nvGrpSpPr>
        <p:grpSpPr>
          <a:xfrm>
            <a:off x="509710" y="291548"/>
            <a:ext cx="10910170" cy="2184292"/>
            <a:chOff x="3084659" y="-472059"/>
            <a:chExt cx="6993045" cy="1515649"/>
          </a:xfrm>
        </p:grpSpPr>
        <p:pic>
          <p:nvPicPr>
            <p:cNvPr id="6" name="Picture 5">
              <a:extLst>
                <a:ext uri="{FF2B5EF4-FFF2-40B4-BE49-F238E27FC236}">
                  <a16:creationId xmlns:a16="http://schemas.microsoft.com/office/drawing/2014/main" id="{2BD1BAAC-5DED-E1B1-D4D6-A49F691A1D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35906C9B-F885-FE74-F011-DAA562D9C677}"/>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err="1">
                  <a:solidFill>
                    <a:srgbClr val="C00000"/>
                  </a:solidFill>
                </a:rPr>
                <a:t>Nội</a:t>
              </a:r>
              <a:r>
                <a:rPr lang="en-US" sz="8500" b="1" dirty="0">
                  <a:solidFill>
                    <a:srgbClr val="C00000"/>
                  </a:solidFill>
                </a:rPr>
                <a:t> dung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extLst>
      <p:ext uri="{BB962C8B-B14F-4D97-AF65-F5344CB8AC3E}">
        <p14:creationId xmlns:p14="http://schemas.microsoft.com/office/powerpoint/2010/main" val="22197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56C14968-C9F8-69A2-26CC-2986E6775652}"/>
              </a:ext>
            </a:extLst>
          </p:cNvPr>
          <p:cNvPicPr>
            <a:picLocks noChangeAspect="1"/>
          </p:cNvPicPr>
          <p:nvPr/>
        </p:nvPicPr>
        <p:blipFill>
          <a:blip r:embed="rId5"/>
          <a:stretch>
            <a:fillRect/>
          </a:stretch>
        </p:blipFill>
        <p:spPr>
          <a:xfrm>
            <a:off x="5457743" y="788450"/>
            <a:ext cx="3743268" cy="3048264"/>
          </a:xfrm>
          <a:prstGeom prst="rect">
            <a:avLst/>
          </a:prstGeom>
        </p:spPr>
      </p:pic>
    </p:spTree>
    <p:extLst>
      <p:ext uri="{BB962C8B-B14F-4D97-AF65-F5344CB8AC3E}">
        <p14:creationId xmlns:p14="http://schemas.microsoft.com/office/powerpoint/2010/main" val="239991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558D-E069-9DE3-5B69-FB13AFC4E84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D39E00F-1284-96F7-4AD2-A81D23E55D7F}"/>
              </a:ext>
            </a:extLst>
          </p:cNvPr>
          <p:cNvGrpSpPr/>
          <p:nvPr/>
        </p:nvGrpSpPr>
        <p:grpSpPr>
          <a:xfrm>
            <a:off x="914816" y="1371434"/>
            <a:ext cx="9899737" cy="5180505"/>
            <a:chOff x="1779674" y="142735"/>
            <a:chExt cx="10412322" cy="5180505"/>
          </a:xfrm>
        </p:grpSpPr>
        <p:pic>
          <p:nvPicPr>
            <p:cNvPr id="11" name="Picture 10">
              <a:extLst>
                <a:ext uri="{FF2B5EF4-FFF2-40B4-BE49-F238E27FC236}">
                  <a16:creationId xmlns:a16="http://schemas.microsoft.com/office/drawing/2014/main" id="{94E1275E-CC19-9D86-F1FB-479B13D9F48E}"/>
                </a:ext>
              </a:extLst>
            </p:cNvPr>
            <p:cNvPicPr>
              <a:picLocks noChangeAspect="1"/>
            </p:cNvPicPr>
            <p:nvPr/>
          </p:nvPicPr>
          <p:blipFill>
            <a:blip r:embed="rId2"/>
            <a:stretch>
              <a:fillRect/>
            </a:stretch>
          </p:blipFill>
          <p:spPr>
            <a:xfrm>
              <a:off x="1779674" y="142735"/>
              <a:ext cx="10412322" cy="5180505"/>
            </a:xfrm>
            <a:prstGeom prst="rect">
              <a:avLst/>
            </a:prstGeom>
          </p:spPr>
        </p:pic>
        <p:sp>
          <p:nvSpPr>
            <p:cNvPr id="12" name="TextBox 11">
              <a:extLst>
                <a:ext uri="{FF2B5EF4-FFF2-40B4-BE49-F238E27FC236}">
                  <a16:creationId xmlns:a16="http://schemas.microsoft.com/office/drawing/2014/main" id="{BC94FCCE-F5E7-605D-9CC2-D6079E8EDCA7}"/>
                </a:ext>
              </a:extLst>
            </p:cNvPr>
            <p:cNvSpPr txBox="1"/>
            <p:nvPr/>
          </p:nvSpPr>
          <p:spPr>
            <a:xfrm>
              <a:off x="2811067" y="472215"/>
              <a:ext cx="7922350" cy="347787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Đọc cả bài, với ngữ điệu chung: chậm rãi, tình cảm; nhấn giọng ở những từ ngữ thể hiện những thông tin quan trọng trong bài đọc. </a:t>
              </a:r>
            </a:p>
          </p:txBody>
        </p:sp>
      </p:grpSp>
      <p:pic>
        <p:nvPicPr>
          <p:cNvPr id="2" name="Picture 1">
            <a:extLst>
              <a:ext uri="{FF2B5EF4-FFF2-40B4-BE49-F238E27FC236}">
                <a16:creationId xmlns:a16="http://schemas.microsoft.com/office/drawing/2014/main" id="{EA7C93AE-701F-216E-929A-E11E63432B51}"/>
              </a:ext>
            </a:extLst>
          </p:cNvPr>
          <p:cNvPicPr>
            <a:picLocks noChangeAspect="1"/>
          </p:cNvPicPr>
          <p:nvPr/>
        </p:nvPicPr>
        <p:blipFill>
          <a:blip r:embed="rId3"/>
          <a:stretch>
            <a:fillRect/>
          </a:stretch>
        </p:blipFill>
        <p:spPr>
          <a:xfrm>
            <a:off x="3775365" y="504570"/>
            <a:ext cx="4279763" cy="1170533"/>
          </a:xfrm>
          <a:prstGeom prst="rect">
            <a:avLst/>
          </a:prstGeom>
        </p:spPr>
      </p:pic>
    </p:spTree>
    <p:extLst>
      <p:ext uri="{BB962C8B-B14F-4D97-AF65-F5344CB8AC3E}">
        <p14:creationId xmlns:p14="http://schemas.microsoft.com/office/powerpoint/2010/main" val="95514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16520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Giới thiệu cuộc gọi đầu tiên bằng điện thoại di động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(người gọi, thời điểm thực hiện cuộc gọi)</a:t>
            </a:r>
          </a:p>
        </p:txBody>
      </p:sp>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6" name="Rectangle: Rounded Corners 5">
            <a:extLst>
              <a:ext uri="{FF2B5EF4-FFF2-40B4-BE49-F238E27FC236}">
                <a16:creationId xmlns:a16="http://schemas.microsoft.com/office/drawing/2014/main" id="{967314AF-176B-1A00-F029-F1D9B5BAABEC}"/>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Cuộc gọi đầu tiên bằng điện thoại di động do Mác – tin Cúp- pơ thực hiện.</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Thời điểm thực hiện cuộc gọi là ngày 3 tháng tư năm 1973.</a:t>
            </a:r>
          </a:p>
        </p:txBody>
      </p:sp>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388582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5"/>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32605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667">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5" name="Picture 4" descr="A blue and red text&#10;&#10;AI-generated content may be incorrect.">
            <a:extLst>
              <a:ext uri="{FF2B5EF4-FFF2-40B4-BE49-F238E27FC236}">
                <a16:creationId xmlns:a16="http://schemas.microsoft.com/office/drawing/2014/main" id="{43A282C6-51B4-836E-1807-30B28AF47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689" y="552892"/>
            <a:ext cx="7175385" cy="3498741"/>
          </a:xfrm>
          <a:prstGeom prst="rect">
            <a:avLst/>
          </a:prstGeom>
        </p:spPr>
      </p:pic>
    </p:spTree>
    <p:extLst>
      <p:ext uri="{BB962C8B-B14F-4D97-AF65-F5344CB8AC3E}">
        <p14:creationId xmlns:p14="http://schemas.microsoft.com/office/powerpoint/2010/main" val="1141315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lại đoạn văn từ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Để đối phó với tình trạng nóng lên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đến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với vùng sa mạc ở xung quanh</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chỉ ra những biện pháp liên kết câu được sử dụng trong đoạn.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c">
            <a:extLst>
              <a:ext uri="{FF2B5EF4-FFF2-40B4-BE49-F238E27FC236}">
                <a16:creationId xmlns:a16="http://schemas.microsoft.com/office/drawing/2014/main" id="{033E36F9-04AE-01E6-7186-23E3CDD52FBF}"/>
              </a:ext>
            </a:extLst>
          </p:cNvPr>
          <p:cNvSpPr/>
          <p:nvPr/>
        </p:nvSpPr>
        <p:spPr>
          <a:xfrm>
            <a:off x="1254642" y="2583712"/>
            <a:ext cx="10058400"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mbria" panose="02040503050406030204" pitchFamily="18" charset="0"/>
                <a:ea typeface="Cambria" panose="02040503050406030204" pitchFamily="18" charset="0"/>
              </a:rPr>
              <a:t>Những biện pháp liên kết câu được sử dụng trong đoạn văn là: </a:t>
            </a:r>
            <a:r>
              <a:rPr lang="vi-VN" sz="4000" dirty="0">
                <a:solidFill>
                  <a:srgbClr val="002060"/>
                </a:solidFill>
                <a:latin typeface="Cambria" panose="02040503050406030204" pitchFamily="18" charset="0"/>
                <a:ea typeface="Cambria" panose="02040503050406030204" pitchFamily="18" charset="0"/>
              </a:rPr>
              <a:t>biện pháp thế (Mát-xđa – thành phố, nơi đây); biện pháp nối (ngoài ra).</a:t>
            </a:r>
          </a:p>
        </p:txBody>
      </p:sp>
    </p:spTree>
    <p:extLst>
      <p:ext uri="{BB962C8B-B14F-4D97-AF65-F5344CB8AC3E}">
        <p14:creationId xmlns:p14="http://schemas.microsoft.com/office/powerpoint/2010/main" val="3083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255181" y="205932"/>
            <a:ext cx="11592286" cy="5429324"/>
          </a:xfrm>
          <a:custGeom>
            <a:avLst/>
            <a:gdLst>
              <a:gd name="connsiteX0" fmla="*/ 0 w 11592286"/>
              <a:gd name="connsiteY0" fmla="*/ 904905 h 5429324"/>
              <a:gd name="connsiteX1" fmla="*/ 904905 w 11592286"/>
              <a:gd name="connsiteY1" fmla="*/ 0 h 5429324"/>
              <a:gd name="connsiteX2" fmla="*/ 10687381 w 11592286"/>
              <a:gd name="connsiteY2" fmla="*/ 0 h 5429324"/>
              <a:gd name="connsiteX3" fmla="*/ 11592286 w 11592286"/>
              <a:gd name="connsiteY3" fmla="*/ 904905 h 5429324"/>
              <a:gd name="connsiteX4" fmla="*/ 11592286 w 11592286"/>
              <a:gd name="connsiteY4" fmla="*/ 4524419 h 5429324"/>
              <a:gd name="connsiteX5" fmla="*/ 10687381 w 11592286"/>
              <a:gd name="connsiteY5" fmla="*/ 5429324 h 5429324"/>
              <a:gd name="connsiteX6" fmla="*/ 904905 w 11592286"/>
              <a:gd name="connsiteY6" fmla="*/ 5429324 h 5429324"/>
              <a:gd name="connsiteX7" fmla="*/ 0 w 11592286"/>
              <a:gd name="connsiteY7" fmla="*/ 4524419 h 5429324"/>
              <a:gd name="connsiteX8" fmla="*/ 0 w 11592286"/>
              <a:gd name="connsiteY8" fmla="*/ 904905 h 54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2286" h="5429324" fill="none" extrusionOk="0">
                <a:moveTo>
                  <a:pt x="0" y="904905"/>
                </a:moveTo>
                <a:cubicBezTo>
                  <a:pt x="-96477" y="406997"/>
                  <a:pt x="455650" y="-58956"/>
                  <a:pt x="904905" y="0"/>
                </a:cubicBezTo>
                <a:cubicBezTo>
                  <a:pt x="5043614" y="111930"/>
                  <a:pt x="9417676" y="-66876"/>
                  <a:pt x="10687381" y="0"/>
                </a:cubicBezTo>
                <a:cubicBezTo>
                  <a:pt x="11156923" y="29778"/>
                  <a:pt x="11546875" y="337727"/>
                  <a:pt x="11592286" y="904905"/>
                </a:cubicBezTo>
                <a:cubicBezTo>
                  <a:pt x="11570345" y="1814002"/>
                  <a:pt x="11574636" y="2770290"/>
                  <a:pt x="11592286" y="4524419"/>
                </a:cubicBezTo>
                <a:cubicBezTo>
                  <a:pt x="11634031" y="4934127"/>
                  <a:pt x="11202036" y="5455744"/>
                  <a:pt x="10687381" y="5429324"/>
                </a:cubicBezTo>
                <a:cubicBezTo>
                  <a:pt x="7877333" y="5295132"/>
                  <a:pt x="2901044" y="5273980"/>
                  <a:pt x="904905" y="5429324"/>
                </a:cubicBezTo>
                <a:cubicBezTo>
                  <a:pt x="400689" y="5410806"/>
                  <a:pt x="42135" y="5052755"/>
                  <a:pt x="0" y="4524419"/>
                </a:cubicBezTo>
                <a:cubicBezTo>
                  <a:pt x="-9626" y="2977180"/>
                  <a:pt x="-156389" y="2638375"/>
                  <a:pt x="0" y="904905"/>
                </a:cubicBezTo>
                <a:close/>
              </a:path>
              <a:path w="11592286" h="5429324" stroke="0" extrusionOk="0">
                <a:moveTo>
                  <a:pt x="0" y="904905"/>
                </a:moveTo>
                <a:cubicBezTo>
                  <a:pt x="-57177" y="457093"/>
                  <a:pt x="429853" y="-74748"/>
                  <a:pt x="904905" y="0"/>
                </a:cubicBezTo>
                <a:cubicBezTo>
                  <a:pt x="2687323" y="-31899"/>
                  <a:pt x="7927599" y="-75219"/>
                  <a:pt x="10687381" y="0"/>
                </a:cubicBezTo>
                <a:cubicBezTo>
                  <a:pt x="11128055" y="-3771"/>
                  <a:pt x="11519683" y="372572"/>
                  <a:pt x="11592286" y="904905"/>
                </a:cubicBezTo>
                <a:cubicBezTo>
                  <a:pt x="11592219" y="1549224"/>
                  <a:pt x="11472274" y="3172141"/>
                  <a:pt x="11592286" y="4524419"/>
                </a:cubicBezTo>
                <a:cubicBezTo>
                  <a:pt x="11570608" y="4939451"/>
                  <a:pt x="11215044" y="5502440"/>
                  <a:pt x="10687381" y="5429324"/>
                </a:cubicBezTo>
                <a:cubicBezTo>
                  <a:pt x="8054454" y="5401627"/>
                  <a:pt x="4696594" y="5461782"/>
                  <a:pt x="904905" y="5429324"/>
                </a:cubicBezTo>
                <a:cubicBezTo>
                  <a:pt x="391469" y="5421693"/>
                  <a:pt x="6218" y="5030853"/>
                  <a:pt x="0" y="4524419"/>
                </a:cubicBezTo>
                <a:cubicBezTo>
                  <a:pt x="113846" y="3888455"/>
                  <a:pt x="-160480" y="1700866"/>
                  <a:pt x="0" y="904905"/>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vế câu thay cho bông hoa để tạo câu ghép.</a:t>
            </a: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những chiếc ô hình hoa hướng dương mà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Tuy Mát-xđa mới được xây dựng nhưng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Mát-xđa, chính quyền khuyến khích người dân đi 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Hoa Cúc Xanh Png | Công cụ đồ họa PSD Tải xuống miễn phí - Pikbest">
            <a:extLst>
              <a:ext uri="{FF2B5EF4-FFF2-40B4-BE49-F238E27FC236}">
                <a16:creationId xmlns:a16="http://schemas.microsoft.com/office/drawing/2014/main" id="{8DBE51B2-F83F-5F16-0123-6A243A79E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417" y="1765005"/>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a Cúc Xanh Png | Công cụ đồ họa PSD Tải xuống miễn phí - Pikbest">
            <a:extLst>
              <a:ext uri="{FF2B5EF4-FFF2-40B4-BE49-F238E27FC236}">
                <a16:creationId xmlns:a16="http://schemas.microsoft.com/office/drawing/2014/main" id="{D420D285-8DA9-615E-040F-122A2095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082" y="2466754"/>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a Cúc Xanh Png | Công cụ đồ họa PSD Tải xuống miễn phí - Pikbest">
            <a:extLst>
              <a:ext uri="{FF2B5EF4-FFF2-40B4-BE49-F238E27FC236}">
                <a16:creationId xmlns:a16="http://schemas.microsoft.com/office/drawing/2014/main" id="{68F2099B-CCCE-FF9E-CA97-C02A2B7F1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738" y="3604438"/>
            <a:ext cx="1116418" cy="111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80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1254642" y="765544"/>
            <a:ext cx="10058400" cy="4667693"/>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rPr>
              <a:t>a. Nhờ những chiếc ô hình hoa hướng dương mà </a:t>
            </a:r>
            <a:r>
              <a:rPr lang="vi-VN" sz="3200" b="1" i="1" dirty="0">
                <a:solidFill>
                  <a:srgbClr val="FF0000"/>
                </a:solidFill>
                <a:latin typeface="Cambria" panose="02040503050406030204" pitchFamily="18" charset="0"/>
                <a:ea typeface="Cambria" panose="02040503050406030204" pitchFamily="18" charset="0"/>
              </a:rPr>
              <a:t>năng lượng mặt trời được lưu trữ.</a:t>
            </a:r>
          </a:p>
          <a:p>
            <a:pPr lvl="0" algn="just">
              <a:defRPr/>
            </a:pPr>
            <a:r>
              <a:rPr lang="vi-VN" sz="3200" b="1" dirty="0">
                <a:solidFill>
                  <a:srgbClr val="FF0000"/>
                </a:solidFill>
                <a:latin typeface="Cambria" panose="02040503050406030204" pitchFamily="18" charset="0"/>
                <a:ea typeface="Cambria" panose="02040503050406030204" pitchFamily="18" charset="0"/>
              </a:rPr>
              <a:t> b. Tuy Mát-xđa mới được xây dựng nhưng </a:t>
            </a:r>
            <a:r>
              <a:rPr lang="vi-VN" sz="3200" b="1" i="1" dirty="0">
                <a:solidFill>
                  <a:srgbClr val="FF0000"/>
                </a:solidFill>
                <a:latin typeface="Cambria" panose="02040503050406030204" pitchFamily="18" charset="0"/>
                <a:ea typeface="Cambria" panose="02040503050406030204" pitchFamily="18" charset="0"/>
              </a:rPr>
              <a:t>nó đã nhanh chóng truyền cảm hứng cho các dự án xây dựng đô thị sinh thái.</a:t>
            </a:r>
          </a:p>
          <a:p>
            <a:pPr lvl="0" algn="just">
              <a:defRPr/>
            </a:pPr>
            <a:r>
              <a:rPr lang="vi-VN" sz="3200" b="1" dirty="0">
                <a:solidFill>
                  <a:srgbClr val="FF0000"/>
                </a:solidFill>
                <a:latin typeface="Cambria" panose="02040503050406030204" pitchFamily="18" charset="0"/>
                <a:ea typeface="Cambria" panose="02040503050406030204" pitchFamily="18" charset="0"/>
              </a:rPr>
              <a:t> c. Ở Mát-xđa, chính quyền khuyến khích người dân đi bộ nên thành phố </a:t>
            </a:r>
            <a:r>
              <a:rPr lang="vi-VN" sz="3200" b="1" i="1" dirty="0">
                <a:solidFill>
                  <a:srgbClr val="FF0000"/>
                </a:solidFill>
                <a:latin typeface="Cambria" panose="02040503050406030204" pitchFamily="18" charset="0"/>
                <a:ea typeface="Cambria" panose="02040503050406030204" pitchFamily="18" charset="0"/>
              </a:rPr>
              <a:t>ít bị ô nhiễm môi trường.</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108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3. 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trong bài những tên riêng nước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giống tên riêng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khác tên riêng Việt Nam.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c">
            <a:extLst>
              <a:ext uri="{FF2B5EF4-FFF2-40B4-BE49-F238E27FC236}">
                <a16:creationId xmlns:a16="http://schemas.microsoft.com/office/drawing/2014/main" id="{033E36F9-04AE-01E6-7186-23E3CDD52FBF}"/>
              </a:ext>
            </a:extLst>
          </p:cNvPr>
          <p:cNvSpPr/>
          <p:nvPr/>
        </p:nvSpPr>
        <p:spPr>
          <a:xfrm>
            <a:off x="861237" y="2583712"/>
            <a:ext cx="10664456"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giống tên riêng Việt Nam: </a:t>
            </a:r>
            <a:r>
              <a:rPr lang="vi-VN" sz="3600" dirty="0">
                <a:solidFill>
                  <a:srgbClr val="002060"/>
                </a:solidFill>
                <a:latin typeface="Cambria" panose="02040503050406030204" pitchFamily="18" charset="0"/>
                <a:ea typeface="Cambria" panose="02040503050406030204" pitchFamily="18" charset="0"/>
              </a:rPr>
              <a:t>Ả Rập, Anh, Bồ Đào Nha.</a:t>
            </a:r>
          </a:p>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khác tên riêng Việt Nam: </a:t>
            </a:r>
            <a:r>
              <a:rPr lang="vi-VN" sz="3600" dirty="0">
                <a:solidFill>
                  <a:srgbClr val="002060"/>
                </a:solidFill>
                <a:latin typeface="Cambria" panose="02040503050406030204" pitchFamily="18" charset="0"/>
                <a:ea typeface="Cambria" panose="02040503050406030204" pitchFamily="18" charset="0"/>
              </a:rPr>
              <a:t>Mát-xđa</a:t>
            </a:r>
            <a:endPar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1198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grpSp>
        <p:nvGrpSpPr>
          <p:cNvPr id="3" name="Nhóm 39">
            <a:extLst>
              <a:ext uri="{FF2B5EF4-FFF2-40B4-BE49-F238E27FC236}">
                <a16:creationId xmlns:a16="http://schemas.microsoft.com/office/drawing/2014/main" id="{464615AC-62BA-FE9A-309A-F33355476A20}"/>
              </a:ext>
            </a:extLst>
          </p:cNvPr>
          <p:cNvGrpSpPr/>
          <p:nvPr/>
        </p:nvGrpSpPr>
        <p:grpSpPr>
          <a:xfrm>
            <a:off x="3547818" y="1916718"/>
            <a:ext cx="5532548" cy="876300"/>
            <a:chOff x="1805726" y="1854902"/>
            <a:chExt cx="5532548" cy="876300"/>
          </a:xfrm>
        </p:grpSpPr>
        <p:pic>
          <p:nvPicPr>
            <p:cNvPr id="4"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F29272C4-5277-7921-CF7A-86716558D034}"/>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5" name="Hộp Văn bản 38">
              <a:extLst>
                <a:ext uri="{FF2B5EF4-FFF2-40B4-BE49-F238E27FC236}">
                  <a16:creationId xmlns:a16="http://schemas.microsoft.com/office/drawing/2014/main" id="{1F77C08B-5096-1D9A-9B17-E5E16CE8D8F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6" name="Nhóm 40">
            <a:extLst>
              <a:ext uri="{FF2B5EF4-FFF2-40B4-BE49-F238E27FC236}">
                <a16:creationId xmlns:a16="http://schemas.microsoft.com/office/drawing/2014/main" id="{76F8083B-1F10-5348-D9ED-DADB098EE606}"/>
              </a:ext>
            </a:extLst>
          </p:cNvPr>
          <p:cNvGrpSpPr/>
          <p:nvPr/>
        </p:nvGrpSpPr>
        <p:grpSpPr>
          <a:xfrm>
            <a:off x="3547818" y="2671868"/>
            <a:ext cx="5532548" cy="876300"/>
            <a:chOff x="1805726" y="1854902"/>
            <a:chExt cx="5532548" cy="876300"/>
          </a:xfrm>
        </p:grpSpPr>
        <p:pic>
          <p:nvPicPr>
            <p:cNvPr id="7"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8557C460-6C85-50B9-5C9A-6B8F2754F9AE}"/>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8" name="Hộp Văn bản 42">
              <a:extLst>
                <a:ext uri="{FF2B5EF4-FFF2-40B4-BE49-F238E27FC236}">
                  <a16:creationId xmlns:a16="http://schemas.microsoft.com/office/drawing/2014/main" id="{2959A039-0618-55E5-F898-64FACCB75734}"/>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9" name="Nhóm 43">
            <a:extLst>
              <a:ext uri="{FF2B5EF4-FFF2-40B4-BE49-F238E27FC236}">
                <a16:creationId xmlns:a16="http://schemas.microsoft.com/office/drawing/2014/main" id="{367B8F6F-8D77-70F3-0F11-00F63068DAC5}"/>
              </a:ext>
            </a:extLst>
          </p:cNvPr>
          <p:cNvGrpSpPr/>
          <p:nvPr/>
        </p:nvGrpSpPr>
        <p:grpSpPr>
          <a:xfrm>
            <a:off x="3464991" y="3548168"/>
            <a:ext cx="5532548" cy="876300"/>
            <a:chOff x="1805726" y="1854902"/>
            <a:chExt cx="5532548" cy="876300"/>
          </a:xfrm>
        </p:grpSpPr>
        <p:pic>
          <p:nvPicPr>
            <p:cNvPr id="20"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BF0CFF91-A44E-D35C-7837-685CD8DCA0B8}"/>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1" name="Hộp Văn bản 45">
              <a:extLst>
                <a:ext uri="{FF2B5EF4-FFF2-40B4-BE49-F238E27FC236}">
                  <a16:creationId xmlns:a16="http://schemas.microsoft.com/office/drawing/2014/main" id="{CB7559C4-5AC7-58D9-C354-8E32AA0520D2}"/>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22" name="Nhóm 1">
            <a:extLst>
              <a:ext uri="{FF2B5EF4-FFF2-40B4-BE49-F238E27FC236}">
                <a16:creationId xmlns:a16="http://schemas.microsoft.com/office/drawing/2014/main" id="{F536E043-B3EE-FC1A-17AD-C68DD1ADD7D6}"/>
              </a:ext>
            </a:extLst>
          </p:cNvPr>
          <p:cNvGrpSpPr/>
          <p:nvPr/>
        </p:nvGrpSpPr>
        <p:grpSpPr>
          <a:xfrm>
            <a:off x="3496703" y="4416027"/>
            <a:ext cx="5532548" cy="876300"/>
            <a:chOff x="1805726" y="1854902"/>
            <a:chExt cx="5532548" cy="876300"/>
          </a:xfrm>
        </p:grpSpPr>
        <p:pic>
          <p:nvPicPr>
            <p:cNvPr id="23"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DAB59291-638A-83FD-BAF6-F86169D18507}"/>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4" name="Hộp Văn bản 3">
              <a:extLst>
                <a:ext uri="{FF2B5EF4-FFF2-40B4-BE49-F238E27FC236}">
                  <a16:creationId xmlns:a16="http://schemas.microsoft.com/office/drawing/2014/main" id="{DA8F72F1-CC57-DE2A-026D-CA45B8FAC02C}"/>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pic>
        <p:nvPicPr>
          <p:cNvPr id="9" name="Picture 8">
            <a:extLst>
              <a:ext uri="{FF2B5EF4-FFF2-40B4-BE49-F238E27FC236}">
                <a16:creationId xmlns:a16="http://schemas.microsoft.com/office/drawing/2014/main" id="{52C2EC27-DAEB-CA88-3C0B-7E7E761D84BE}"/>
              </a:ext>
            </a:extLst>
          </p:cNvPr>
          <p:cNvPicPr>
            <a:picLocks noChangeAspect="1"/>
          </p:cNvPicPr>
          <p:nvPr/>
        </p:nvPicPr>
        <p:blipFill>
          <a:blip r:embed="rId6"/>
          <a:stretch>
            <a:fillRect/>
          </a:stretch>
        </p:blipFill>
        <p:spPr>
          <a:xfrm>
            <a:off x="259011" y="743313"/>
            <a:ext cx="11418798" cy="1012024"/>
          </a:xfrm>
          <a:prstGeom prst="rect">
            <a:avLst/>
          </a:prstGeom>
        </p:spPr>
      </p:pic>
    </p:spTree>
    <p:extLst>
      <p:ext uri="{BB962C8B-B14F-4D97-AF65-F5344CB8AC3E}">
        <p14:creationId xmlns:p14="http://schemas.microsoft.com/office/powerpoint/2010/main" val="162894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277792" y="1342663"/>
            <a:ext cx="12571828" cy="5515337"/>
          </a:xfrm>
          <a:prstGeom prst="rect">
            <a:avLst/>
          </a:prstGeom>
        </p:spPr>
      </p:pic>
      <p:sp>
        <p:nvSpPr>
          <p:cNvPr id="7" name="TextBox 6">
            <a:extLst>
              <a:ext uri="{FF2B5EF4-FFF2-40B4-BE49-F238E27FC236}">
                <a16:creationId xmlns:a16="http://schemas.microsoft.com/office/drawing/2014/main" id="{954819FA-F75B-5F0F-3F55-0F1F41AD041E}"/>
              </a:ext>
            </a:extLst>
          </p:cNvPr>
          <p:cNvSpPr txBox="1"/>
          <p:nvPr/>
        </p:nvSpPr>
        <p:spPr>
          <a:xfrm>
            <a:off x="1613976" y="4929478"/>
            <a:ext cx="9520870" cy="1419236"/>
          </a:xfrm>
          <a:prstGeom prst="rect">
            <a:avLst/>
          </a:prstGeom>
          <a:noFill/>
        </p:spPr>
        <p:txBody>
          <a:bodyPr wrap="square" rtlCol="0">
            <a:prstTxWarp prst="textPlain">
              <a:avLst/>
            </a:prstTxWarp>
            <a:spAutoFit/>
          </a:bodyPr>
          <a:lstStyle/>
          <a:p>
            <a:pPr algn="ctr"/>
            <a:r>
              <a:rPr lang="en-US" sz="7500" b="1" dirty="0" err="1">
                <a:solidFill>
                  <a:srgbClr val="C00000"/>
                </a:solidFill>
              </a:rPr>
              <a:t>Chúc</a:t>
            </a:r>
            <a:r>
              <a:rPr lang="en-US" sz="7500" b="1" dirty="0">
                <a:solidFill>
                  <a:srgbClr val="C00000"/>
                </a:solidFill>
              </a:rPr>
              <a:t> </a:t>
            </a:r>
            <a:r>
              <a:rPr lang="en-US" sz="7500" b="1" dirty="0" err="1">
                <a:solidFill>
                  <a:srgbClr val="C00000"/>
                </a:solidFill>
              </a:rPr>
              <a:t>các</a:t>
            </a:r>
            <a:r>
              <a:rPr lang="en-US" sz="7500" b="1" dirty="0">
                <a:solidFill>
                  <a:srgbClr val="C00000"/>
                </a:solidFill>
              </a:rPr>
              <a:t> </a:t>
            </a:r>
            <a:r>
              <a:rPr lang="en-US" sz="7500" b="1" dirty="0" err="1">
                <a:solidFill>
                  <a:srgbClr val="C00000"/>
                </a:solidFill>
              </a:rPr>
              <a:t>em</a:t>
            </a:r>
            <a:r>
              <a:rPr lang="en-US" sz="7500" b="1" dirty="0">
                <a:solidFill>
                  <a:srgbClr val="C00000"/>
                </a:solidFill>
              </a:rPr>
              <a:t> </a:t>
            </a:r>
            <a:r>
              <a:rPr lang="en-US" sz="7500" b="1" dirty="0" err="1">
                <a:solidFill>
                  <a:srgbClr val="C00000"/>
                </a:solidFill>
              </a:rPr>
              <a:t>học</a:t>
            </a:r>
            <a:r>
              <a:rPr lang="en-US" sz="7500" b="1" dirty="0">
                <a:solidFill>
                  <a:srgbClr val="C00000"/>
                </a:solidFill>
              </a:rPr>
              <a:t> </a:t>
            </a:r>
            <a:r>
              <a:rPr lang="en-US" sz="7500" b="1" dirty="0" err="1">
                <a:solidFill>
                  <a:srgbClr val="C00000"/>
                </a:solidFill>
              </a:rPr>
              <a:t>tốt</a:t>
            </a:r>
            <a:r>
              <a:rPr lang="en-US" sz="7500" b="1" dirty="0">
                <a:solidFill>
                  <a:srgbClr val="C00000"/>
                </a:solidFill>
              </a:rPr>
              <a:t>!</a:t>
            </a:r>
          </a:p>
        </p:txBody>
      </p:sp>
    </p:spTree>
    <p:extLst>
      <p:ext uri="{BB962C8B-B14F-4D97-AF65-F5344CB8AC3E}">
        <p14:creationId xmlns:p14="http://schemas.microsoft.com/office/powerpoint/2010/main" val="158409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F8DD9E-EE31-5ACD-4C65-7D0ABC63756A}"/>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749DCA1E-2148-904E-0FB0-F5613138D83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8" name="Content Placeholder 2">
            <a:extLst>
              <a:ext uri="{FF2B5EF4-FFF2-40B4-BE49-F238E27FC236}">
                <a16:creationId xmlns:a16="http://schemas.microsoft.com/office/drawing/2014/main" id="{37B3E1A5-85EC-A82B-6622-D51FB0F2FA0A}"/>
              </a:ext>
            </a:extLst>
          </p:cNvPr>
          <p:cNvSpPr>
            <a:spLocks noGrp="1"/>
          </p:cNvSpPr>
          <p:nvPr>
            <p:ph idx="1"/>
          </p:nvPr>
        </p:nvSpPr>
        <p:spPr>
          <a:xfrm>
            <a:off x="838200" y="1825625"/>
            <a:ext cx="10515600" cy="4351338"/>
          </a:xfrm>
        </p:spPr>
        <p:txBody>
          <a:bodyPr/>
          <a:lstStyle/>
          <a:p>
            <a:endParaRPr lang="vi-VN"/>
          </a:p>
        </p:txBody>
      </p:sp>
      <p:pic>
        <p:nvPicPr>
          <p:cNvPr id="10" name="Picture 9" descr="A group of kids camping in the woods&#10;&#10;Description automatically generated">
            <a:extLst>
              <a:ext uri="{FF2B5EF4-FFF2-40B4-BE49-F238E27FC236}">
                <a16:creationId xmlns:a16="http://schemas.microsoft.com/office/drawing/2014/main" id="{0EFF9A56-BB14-4578-546B-920D6A8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Top Corners Rounded 10">
            <a:extLst>
              <a:ext uri="{FF2B5EF4-FFF2-40B4-BE49-F238E27FC236}">
                <a16:creationId xmlns:a16="http://schemas.microsoft.com/office/drawing/2014/main" id="{62B087FA-DA8E-F10A-A0EE-4DB664A4477E}"/>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2. </a:t>
            </a:r>
            <a:r>
              <a:rPr lang="vi-VN" sz="3600" b="1" dirty="0">
                <a:solidFill>
                  <a:srgbClr val="0E2841"/>
                </a:solidFill>
                <a:latin typeface="Calibri" panose="020F0502020204030204" pitchFamily="34" charset="0"/>
                <a:ea typeface="Calibri" panose="020F0502020204030204" pitchFamily="34" charset="0"/>
                <a:cs typeface="Calibri" panose="020F0502020204030204" pitchFamily="34" charset="0"/>
              </a:rPr>
              <a:t>Trong các chức năng của điện thoại di động được nói tới trong bài, em thích chức năng nào nhất? Vì sao?</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AAECDF5-E7AE-644A-D971-5A38F803B23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17" name="Rectangle: Rounded Corners 16">
            <a:extLst>
              <a:ext uri="{FF2B5EF4-FFF2-40B4-BE49-F238E27FC236}">
                <a16:creationId xmlns:a16="http://schemas.microsoft.com/office/drawing/2014/main" id="{AC49967B-B8A3-ED3C-D3B2-326CB59F1961}"/>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chụp ảnh, nghe nhạc, chơi trò chơi điện tử, xem phim, gọi điện bằng hình ảnh,...; </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DA3EC4-65EC-ECF4-0EB6-9E3E13E0EE34}"/>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0C6B30C1-0E26-D8EF-E6E9-0E6225EC95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10" name="Content Placeholder 2">
            <a:extLst>
              <a:ext uri="{FF2B5EF4-FFF2-40B4-BE49-F238E27FC236}">
                <a16:creationId xmlns:a16="http://schemas.microsoft.com/office/drawing/2014/main" id="{AC05836B-0726-367D-BDB6-B01DD06E6642}"/>
              </a:ext>
            </a:extLst>
          </p:cNvPr>
          <p:cNvSpPr>
            <a:spLocks noGrp="1"/>
          </p:cNvSpPr>
          <p:nvPr>
            <p:ph idx="1"/>
          </p:nvPr>
        </p:nvSpPr>
        <p:spPr>
          <a:xfrm>
            <a:off x="838200" y="1825625"/>
            <a:ext cx="10515600" cy="4351338"/>
          </a:xfrm>
        </p:spPr>
        <p:txBody>
          <a:bodyPr/>
          <a:lstStyle/>
          <a:p>
            <a:endParaRPr lang="vi-VN"/>
          </a:p>
        </p:txBody>
      </p:sp>
      <p:pic>
        <p:nvPicPr>
          <p:cNvPr id="11" name="Picture 10" descr="A group of kids camping in the woods&#10;&#10;Description automatically generated">
            <a:extLst>
              <a:ext uri="{FF2B5EF4-FFF2-40B4-BE49-F238E27FC236}">
                <a16:creationId xmlns:a16="http://schemas.microsoft.com/office/drawing/2014/main" id="{E78E500E-A9B0-0284-1333-6FBC80A0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Top Corners Rounded 11">
            <a:extLst>
              <a:ext uri="{FF2B5EF4-FFF2-40B4-BE49-F238E27FC236}">
                <a16:creationId xmlns:a16="http://schemas.microsoft.com/office/drawing/2014/main" id="{837AF891-75C4-C35B-312B-D793FE8CEC05}"/>
              </a:ext>
            </a:extLst>
          </p:cNvPr>
          <p:cNvSpPr/>
          <p:nvPr/>
        </p:nvSpPr>
        <p:spPr>
          <a:xfrm>
            <a:off x="518160" y="448056"/>
            <a:ext cx="11155680" cy="1168093"/>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Nêu</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nội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dung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đọc</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Điện</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thoại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di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406EBCC-473F-A537-2F09-C4CDD716D4C9}"/>
              </a:ext>
            </a:extLst>
          </p:cNvPr>
          <p:cNvPicPr>
            <a:picLocks noChangeAspect="1"/>
          </p:cNvPicPr>
          <p:nvPr/>
        </p:nvPicPr>
        <p:blipFill>
          <a:blip r:embed="rId4"/>
          <a:stretch>
            <a:fillRect/>
          </a:stretch>
        </p:blipFill>
        <p:spPr>
          <a:xfrm>
            <a:off x="10576960" y="2386159"/>
            <a:ext cx="1247869" cy="1223639"/>
          </a:xfrm>
          <a:prstGeom prst="rect">
            <a:avLst/>
          </a:prstGeom>
        </p:spPr>
      </p:pic>
      <p:sp>
        <p:nvSpPr>
          <p:cNvPr id="26" name="Rectangle: Rounded Corners 25">
            <a:extLst>
              <a:ext uri="{FF2B5EF4-FFF2-40B4-BE49-F238E27FC236}">
                <a16:creationId xmlns:a16="http://schemas.microsoft.com/office/drawing/2014/main" id="{5A7A8461-ACE3-0031-BB64-D69F7D75A43C}"/>
              </a:ext>
            </a:extLst>
          </p:cNvPr>
          <p:cNvSpPr/>
          <p:nvPr/>
        </p:nvSpPr>
        <p:spPr>
          <a:xfrm>
            <a:off x="510363" y="2626243"/>
            <a:ext cx="9983971" cy="3795822"/>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endParaRPr kumimoji="0" lang="vi-VN" sz="32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Cambria" panose="02040503050406030204" pitchFamily="18" charset="0"/>
                <a:ea typeface="Cambria" panose="02040503050406030204" pitchFamily="18" charset="0"/>
              </a:rPr>
              <a:t>thuởng</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cho buổi học hôm nay nhé</a:t>
            </a:r>
            <a:r>
              <a:rPr kumimoji="0" lang="en-US"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04001D-2FA9-8859-358E-D7B38C4734B5}"/>
              </a:ext>
            </a:extLst>
          </p:cNvPr>
          <p:cNvSpPr/>
          <p:nvPr/>
        </p:nvSpPr>
        <p:spPr>
          <a:xfrm>
            <a:off x="0" y="0"/>
            <a:ext cx="12192000" cy="6858000"/>
          </a:xfrm>
          <a:custGeom>
            <a:avLst/>
            <a:gdLst/>
            <a:ahLst/>
            <a:cxnLst/>
            <a:rect l="l" t="t" r="r" b="b"/>
            <a:pathLst>
              <a:path w="18242956" h="9258300">
                <a:moveTo>
                  <a:pt x="0" y="0"/>
                </a:moveTo>
                <a:lnTo>
                  <a:pt x="18242956" y="0"/>
                </a:lnTo>
                <a:lnTo>
                  <a:pt x="18242956" y="9258300"/>
                </a:lnTo>
                <a:lnTo>
                  <a:pt x="0" y="92583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085C0E78-9360-0632-029E-37D52C8A786A}"/>
              </a:ext>
            </a:extLst>
          </p:cNvPr>
          <p:cNvPicPr>
            <a:picLocks noChangeAspect="1"/>
          </p:cNvPicPr>
          <p:nvPr/>
        </p:nvPicPr>
        <p:blipFill>
          <a:blip r:embed="rId3"/>
          <a:stretch>
            <a:fillRect/>
          </a:stretch>
        </p:blipFill>
        <p:spPr>
          <a:xfrm>
            <a:off x="258064" y="338477"/>
            <a:ext cx="2170364" cy="1481456"/>
          </a:xfrm>
          <a:prstGeom prst="rect">
            <a:avLst/>
          </a:prstGeom>
        </p:spPr>
      </p:pic>
      <p:pic>
        <p:nvPicPr>
          <p:cNvPr id="26" name="Picture 25">
            <a:extLst>
              <a:ext uri="{FF2B5EF4-FFF2-40B4-BE49-F238E27FC236}">
                <a16:creationId xmlns:a16="http://schemas.microsoft.com/office/drawing/2014/main" id="{24E88C21-F9E0-430F-71FC-9DDA1AE09B86}"/>
              </a:ext>
            </a:extLst>
          </p:cNvPr>
          <p:cNvPicPr>
            <a:picLocks noChangeAspect="1"/>
          </p:cNvPicPr>
          <p:nvPr/>
        </p:nvPicPr>
        <p:blipFill>
          <a:blip r:embed="rId4"/>
          <a:stretch>
            <a:fillRect/>
          </a:stretch>
        </p:blipFill>
        <p:spPr>
          <a:xfrm>
            <a:off x="-172317" y="1339702"/>
            <a:ext cx="14065675" cy="67617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7CAB4D9B-7C8F-F131-BE1E-9F092C2F3016}"/>
              </a:ext>
            </a:extLst>
          </p:cNvPr>
          <p:cNvPicPr>
            <a:picLocks noChangeAspect="1"/>
          </p:cNvPicPr>
          <p:nvPr/>
        </p:nvPicPr>
        <p:blipFill>
          <a:blip r:embed="rId5"/>
          <a:stretch>
            <a:fillRect/>
          </a:stretch>
        </p:blipFill>
        <p:spPr>
          <a:xfrm>
            <a:off x="4467130" y="937887"/>
            <a:ext cx="5681964" cy="2706859"/>
          </a:xfrm>
          <a:prstGeom prst="rect">
            <a:avLst/>
          </a:prstGeom>
        </p:spPr>
      </p:pic>
    </p:spTree>
    <p:extLst>
      <p:ext uri="{BB962C8B-B14F-4D97-AF65-F5344CB8AC3E}">
        <p14:creationId xmlns:p14="http://schemas.microsoft.com/office/powerpoint/2010/main" val="31892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pic>
        <p:nvPicPr>
          <p:cNvPr id="2" name="Hình ảnh 11" descr="Ảnh có chứa văn bản, Phông chữ, Đồ họa, biểu tượng&#10;&#10;Mô tả được tạo tự động">
            <a:extLst>
              <a:ext uri="{FF2B5EF4-FFF2-40B4-BE49-F238E27FC236}">
                <a16:creationId xmlns:a16="http://schemas.microsoft.com/office/drawing/2014/main" id="{65BB422B-ACD0-CB5F-0BE5-1BBE61D969E7}"/>
              </a:ext>
            </a:extLst>
          </p:cNvPr>
          <p:cNvPicPr>
            <a:picLocks noChangeAspect="1"/>
          </p:cNvPicPr>
          <p:nvPr/>
        </p:nvPicPr>
        <p:blipFill>
          <a:blip r:embed="rId5"/>
          <a:stretch>
            <a:fillRect/>
          </a:stretch>
        </p:blipFill>
        <p:spPr>
          <a:xfrm>
            <a:off x="4626296" y="4212931"/>
            <a:ext cx="2939407" cy="1472323"/>
          </a:xfrm>
          <a:prstGeom prst="rect">
            <a:avLst/>
          </a:prstGeom>
        </p:spPr>
      </p:pic>
      <p:pic>
        <p:nvPicPr>
          <p:cNvPr id="3" name="Hình ảnh 7" descr="Ảnh có chứa Đồ họa, Phông chữ, hình mẫu, văn bản&#10;&#10;Mô tả được tạo tự động">
            <a:extLst>
              <a:ext uri="{FF2B5EF4-FFF2-40B4-BE49-F238E27FC236}">
                <a16:creationId xmlns:a16="http://schemas.microsoft.com/office/drawing/2014/main" id="{9E1DE026-9CDE-D132-E508-CE006DF32AB6}"/>
              </a:ext>
            </a:extLst>
          </p:cNvPr>
          <p:cNvPicPr>
            <a:picLocks noChangeAspect="1"/>
          </p:cNvPicPr>
          <p:nvPr/>
        </p:nvPicPr>
        <p:blipFill>
          <a:blip r:embed="rId6"/>
          <a:stretch>
            <a:fillRect/>
          </a:stretch>
        </p:blipFill>
        <p:spPr>
          <a:xfrm>
            <a:off x="2249967" y="2494418"/>
            <a:ext cx="2803189" cy="1567432"/>
          </a:xfrm>
          <a:prstGeom prst="rect">
            <a:avLst/>
          </a:prstGeom>
        </p:spPr>
      </p:pic>
      <p:pic>
        <p:nvPicPr>
          <p:cNvPr id="4" name="Hình ảnh 9" descr="Ảnh có chứa biểu tượng, Đồ họa, Phông chữ, văn bản&#10;&#10;Mô tả được tạo tự động">
            <a:extLst>
              <a:ext uri="{FF2B5EF4-FFF2-40B4-BE49-F238E27FC236}">
                <a16:creationId xmlns:a16="http://schemas.microsoft.com/office/drawing/2014/main" id="{DC605D38-8FA8-2838-CD99-65FC27D6CC5C}"/>
              </a:ext>
            </a:extLst>
          </p:cNvPr>
          <p:cNvPicPr>
            <a:picLocks noChangeAspect="1"/>
          </p:cNvPicPr>
          <p:nvPr/>
        </p:nvPicPr>
        <p:blipFill>
          <a:blip r:embed="rId7"/>
          <a:stretch>
            <a:fillRect/>
          </a:stretch>
        </p:blipFill>
        <p:spPr>
          <a:xfrm>
            <a:off x="7002625" y="2725756"/>
            <a:ext cx="2939408" cy="1336094"/>
          </a:xfrm>
          <a:prstGeom prst="rect">
            <a:avLst/>
          </a:prstGeom>
        </p:spPr>
      </p:pic>
      <p:sp>
        <p:nvSpPr>
          <p:cNvPr id="5" name="TextBox 9">
            <a:extLst>
              <a:ext uri="{FF2B5EF4-FFF2-40B4-BE49-F238E27FC236}">
                <a16:creationId xmlns:a16="http://schemas.microsoft.com/office/drawing/2014/main" id="{5C5DDF99-A4A6-FB42-D179-0619094D721D}"/>
              </a:ext>
            </a:extLst>
          </p:cNvPr>
          <p:cNvSpPr txBox="1"/>
          <p:nvPr/>
        </p:nvSpPr>
        <p:spPr>
          <a:xfrm>
            <a:off x="3019265" y="823459"/>
            <a:ext cx="5906749"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Đọc</a:t>
            </a:r>
            <a:r>
              <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rPr>
              <a:t> </a:t>
            </a: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mẫu</a:t>
            </a:r>
            <a:endPar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endParaRPr>
          </a:p>
        </p:txBody>
      </p:sp>
    </p:spTree>
    <p:extLst>
      <p:ext uri="{BB962C8B-B14F-4D97-AF65-F5344CB8AC3E}">
        <p14:creationId xmlns:p14="http://schemas.microsoft.com/office/powerpoint/2010/main" val="28148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2549</TotalTime>
  <Words>1727</Words>
  <Application>Microsoft Office PowerPoint</Application>
  <PresentationFormat>Widescreen</PresentationFormat>
  <Paragraphs>105</Paragraphs>
  <Slides>38</Slides>
  <Notes>11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UVN Bach Dang Nang</vt:lpstr>
      <vt:lpstr>#9Slide05 Phobia</vt:lpstr>
      <vt:lpstr>#9Slide07 Bangers</vt:lpstr>
      <vt:lpstr>Aptos</vt:lpstr>
      <vt:lpstr>Aptos Display</vt:lpstr>
      <vt:lpstr>Arial</vt:lpstr>
      <vt:lpstr>Calibri</vt:lpstr>
      <vt:lpstr>Cambria</vt:lpstr>
      <vt:lpstr>Coiny</vt:lpstr>
      <vt:lpstr>SVN-Hole Hearted</vt:lpstr>
      <vt:lpstr>Times New Roman</vt:lpstr>
      <vt:lpstr>Wingdings</vt:lpstr>
      <vt:lpstr>Office Theme</vt:lpstr>
      <vt:lpstr>1_Office Theme</vt:lpstr>
      <vt:lpstr>2_Office Theme</vt:lpstr>
      <vt:lpstr>1_Custom Design</vt:lpstr>
      <vt:lpstr>3_Office Theme</vt:lpstr>
      <vt:lpstr>Custom Design</vt:lpstr>
      <vt:lpstr>2_Custom Design</vt:lpstr>
      <vt:lpstr>PowerPoint Presentation</vt:lpstr>
      <vt:lpstr>M </vt:lpstr>
      <vt:lpstr>M </vt:lpstr>
      <vt:lpstr>PowerPoint Presentation</vt:lpstr>
      <vt:lpstr>PowerPoint Presentation</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106</cp:revision>
  <dcterms:created xsi:type="dcterms:W3CDTF">2023-07-16T06:04:17Z</dcterms:created>
  <dcterms:modified xsi:type="dcterms:W3CDTF">2025-02-21T11:49:25Z</dcterms:modified>
  <cp:category>9Slide.vn</cp:category>
</cp:coreProperties>
</file>