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60" r:id="rId3"/>
    <p:sldId id="268" r:id="rId4"/>
    <p:sldId id="269" r:id="rId5"/>
    <p:sldId id="270" r:id="rId6"/>
    <p:sldId id="271" r:id="rId7"/>
    <p:sldId id="280" r:id="rId8"/>
    <p:sldId id="290" r:id="rId9"/>
    <p:sldId id="304" r:id="rId10"/>
    <p:sldId id="324" r:id="rId11"/>
    <p:sldId id="325" r:id="rId12"/>
    <p:sldId id="326" r:id="rId13"/>
    <p:sldId id="327"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12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30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4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6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7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99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48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1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1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529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4871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3.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gif"/><Relationship Id="rId11" Type="http://schemas.openxmlformats.org/officeDocument/2006/relationships/image" Target="../media/image32.png"/><Relationship Id="rId5" Type="http://schemas.openxmlformats.org/officeDocument/2006/relationships/image" Target="../media/image26.sv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
        <p:nvSpPr>
          <p:cNvPr id="5" name="Rectangle 4">
            <a:extLst>
              <a:ext uri="{FF2B5EF4-FFF2-40B4-BE49-F238E27FC236}">
                <a16:creationId xmlns:a16="http://schemas.microsoft.com/office/drawing/2014/main" id="{56E378AA-CE6E-618F-295E-30AEEEA285EC}"/>
              </a:ext>
            </a:extLst>
          </p:cNvPr>
          <p:cNvSpPr/>
          <p:nvPr/>
        </p:nvSpPr>
        <p:spPr>
          <a:xfrm>
            <a:off x="-1840780" y="0"/>
            <a:ext cx="1774105" cy="22193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518667"/>
            <a:ext cx="11001673" cy="1910619"/>
            <a:chOff x="1183342" y="1369567"/>
            <a:chExt cx="10414938" cy="1910619"/>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bể bơi dạng hình hộp chữ nhật có chiều dài 25 m, chiều rộng 8 m và sâu 1,4 m. Người ta lát ở đáy và xung quanh hồ bơi bằng những viên gạch hoa. Tính diện tích lát gạch.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5" name="Picture 4">
            <a:extLst>
              <a:ext uri="{FF2B5EF4-FFF2-40B4-BE49-F238E27FC236}">
                <a16:creationId xmlns:a16="http://schemas.microsoft.com/office/drawing/2014/main" id="{2A5A7C1D-6D90-3A0A-D3E8-9DE8509F19CD}"/>
              </a:ext>
            </a:extLst>
          </p:cNvPr>
          <p:cNvPicPr>
            <a:picLocks noChangeAspect="1"/>
          </p:cNvPicPr>
          <p:nvPr/>
        </p:nvPicPr>
        <p:blipFill>
          <a:blip r:embed="rId2"/>
          <a:stretch>
            <a:fillRect/>
          </a:stretch>
        </p:blipFill>
        <p:spPr>
          <a:xfrm>
            <a:off x="1243647" y="2312352"/>
            <a:ext cx="9823166" cy="2879408"/>
          </a:xfrm>
          <a:prstGeom prst="rect">
            <a:avLst/>
          </a:prstGeom>
        </p:spPr>
      </p:pic>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F9F91F2-0E68-C75E-B681-70383A869B80}"/>
              </a:ext>
            </a:extLst>
          </p:cNvPr>
          <p:cNvSpPr txBox="1"/>
          <p:nvPr/>
        </p:nvSpPr>
        <p:spPr>
          <a:xfrm>
            <a:off x="843280" y="1168400"/>
            <a:ext cx="10149840" cy="4524315"/>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Diện tích xung quanh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 × 1,4 = 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đáy hồ bơi là:</a:t>
            </a:r>
          </a:p>
          <a:p>
            <a:pPr algn="ctr"/>
            <a:r>
              <a:rPr lang="vi-VN" sz="3600" b="0" i="0" dirty="0">
                <a:solidFill>
                  <a:srgbClr val="FF0000"/>
                </a:solidFill>
                <a:effectLst/>
                <a:latin typeface="Cambria" panose="02040503050406030204" pitchFamily="18" charset="0"/>
                <a:ea typeface="Cambria" panose="02040503050406030204" pitchFamily="18" charset="0"/>
              </a:rPr>
              <a:t>8 × 25 = 200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ctr"/>
            <a:r>
              <a:rPr lang="vi-VN" sz="3600" b="0" i="0" dirty="0">
                <a:solidFill>
                  <a:srgbClr val="FF0000"/>
                </a:solidFill>
                <a:effectLst/>
                <a:latin typeface="Cambria" panose="02040503050406030204" pitchFamily="18" charset="0"/>
                <a:ea typeface="Cambria" panose="02040503050406030204" pitchFamily="18" charset="0"/>
              </a:rPr>
              <a:t>Diện tích lát gạch là:</a:t>
            </a:r>
          </a:p>
          <a:p>
            <a:pPr algn="ctr"/>
            <a:r>
              <a:rPr lang="vi-VN" sz="3600" b="0" i="0" dirty="0">
                <a:solidFill>
                  <a:srgbClr val="FF0000"/>
                </a:solidFill>
                <a:effectLst/>
                <a:latin typeface="Cambria" panose="02040503050406030204" pitchFamily="18" charset="0"/>
                <a:ea typeface="Cambria" panose="02040503050406030204" pitchFamily="18" charset="0"/>
              </a:rPr>
              <a:t>92,4 + 200 =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a:p>
            <a:pPr algn="r"/>
            <a:r>
              <a:rPr lang="vi-VN" sz="3600" b="0" i="0" dirty="0">
                <a:solidFill>
                  <a:srgbClr val="FF0000"/>
                </a:solidFill>
                <a:effectLst/>
                <a:latin typeface="Cambria" panose="02040503050406030204" pitchFamily="18" charset="0"/>
                <a:ea typeface="Cambria" panose="02040503050406030204" pitchFamily="18" charset="0"/>
              </a:rPr>
              <a:t>Đáp số: 292,4 m</a:t>
            </a:r>
            <a:r>
              <a:rPr lang="vi-VN" sz="3600" b="0" i="0" baseline="30000" dirty="0">
                <a:solidFill>
                  <a:srgbClr val="FF0000"/>
                </a:solidFill>
                <a:effectLst/>
                <a:latin typeface="Cambria" panose="02040503050406030204" pitchFamily="18" charset="0"/>
                <a:ea typeface="Cambria" panose="02040503050406030204" pitchFamily="18" charset="0"/>
              </a:rPr>
              <a:t>2</a:t>
            </a:r>
            <a:r>
              <a:rPr lang="vi-VN" sz="36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595035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1815882"/>
            <a:chOff x="1183342" y="1342384"/>
            <a:chExt cx="10693866"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Tư xếp các hộp đựng loa lên xe tải có kích thước thùng xe như trong hình vẽ. Biết các hộp đều có dạng hình hộp chữ nhật với chiều dài 0,5 m, chiều rộng 0,4 m và chiều cao 0,3 m. Hỏi chú Tư có thể xếp được 64 hộp như vậy lên thùng xe hay không?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3" name="Picture 2">
            <a:extLst>
              <a:ext uri="{FF2B5EF4-FFF2-40B4-BE49-F238E27FC236}">
                <a16:creationId xmlns:a16="http://schemas.microsoft.com/office/drawing/2014/main" id="{8DFD046B-C6F6-685B-A2AE-49B583F2D219}"/>
              </a:ext>
            </a:extLst>
          </p:cNvPr>
          <p:cNvPicPr>
            <a:picLocks noChangeAspect="1"/>
          </p:cNvPicPr>
          <p:nvPr/>
        </p:nvPicPr>
        <p:blipFill>
          <a:blip r:embed="rId2"/>
          <a:stretch>
            <a:fillRect/>
          </a:stretch>
        </p:blipFill>
        <p:spPr>
          <a:xfrm>
            <a:off x="8576756" y="2397760"/>
            <a:ext cx="3168203" cy="2343150"/>
          </a:xfrm>
          <a:prstGeom prst="rect">
            <a:avLst/>
          </a:prstGeom>
        </p:spPr>
      </p:pic>
      <p:sp>
        <p:nvSpPr>
          <p:cNvPr id="4" name="TextBox 3">
            <a:extLst>
              <a:ext uri="{FF2B5EF4-FFF2-40B4-BE49-F238E27FC236}">
                <a16:creationId xmlns:a16="http://schemas.microsoft.com/office/drawing/2014/main" id="{F7C7D276-3333-9799-D277-56DAA688CF0F}"/>
              </a:ext>
            </a:extLst>
          </p:cNvPr>
          <p:cNvSpPr txBox="1"/>
          <p:nvPr/>
        </p:nvSpPr>
        <p:spPr>
          <a:xfrm>
            <a:off x="243840" y="2600960"/>
            <a:ext cx="8168640" cy="440120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giải:</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Thể tích thùng xe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1,2 × 2 × 1,5 = 3,6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Thể tích của hộp đựng loa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0,5 × 0,4 × 0,3 = 0,06 (m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Thùng xe chứa được nhiều nhất số hộp là:</a:t>
            </a:r>
            <a:endParaRPr lang="en-US"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3,6 : 0,06 = 60 (hộp)</a:t>
            </a:r>
          </a:p>
          <a:p>
            <a:pPr algn="just"/>
            <a:r>
              <a:rPr lang="vi-VN" sz="2800" b="0" i="0" dirty="0">
                <a:solidFill>
                  <a:srgbClr val="FF0000"/>
                </a:solidFill>
                <a:effectLst/>
                <a:latin typeface="Cambria" panose="02040503050406030204" pitchFamily="18" charset="0"/>
                <a:ea typeface="Cambria" panose="02040503050406030204" pitchFamily="18" charset="0"/>
              </a:rPr>
              <a:t>Vậy chú Tư không thể xếp được 64 hộp như vậy lên thùng xe.</a:t>
            </a:r>
          </a:p>
          <a:p>
            <a:pPr algn="ct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812292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26" name="Picture 2" descr="Tom và Jerry PNG hình ảnh để tải về miễn phí - Crazy Png-PNG images miễn  phí tải về-Crazy Png--PNG images miễn phí tải về">
            <a:extLst>
              <a:ext uri="{FF2B5EF4-FFF2-40B4-BE49-F238E27FC236}">
                <a16:creationId xmlns:a16="http://schemas.microsoft.com/office/drawing/2014/main" id="{90E5D7D9-ECD6-714E-AE67-5FE29250C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570" y="241300"/>
            <a:ext cx="8114861" cy="6375400"/>
          </a:xfrm>
          <a:prstGeom prst="rect">
            <a:avLst/>
          </a:prstGeom>
          <a:noFill/>
          <a:extLst>
            <a:ext uri="{909E8E84-426E-40DD-AFC4-6F175D3DCCD1}">
              <a14:hiddenFill xmlns:a14="http://schemas.microsoft.com/office/drawing/2010/main">
                <a:solidFill>
                  <a:srgbClr val="FFFFFF"/>
                </a:solidFill>
              </a14:hiddenFill>
            </a:ext>
          </a:extLst>
        </p:spPr>
      </p:pic>
      <p:pic>
        <p:nvPicPr>
          <p:cNvPr id="8" name="tom">
            <a:hlinkClick r:id="" action="ppaction://media"/>
            <a:extLst>
              <a:ext uri="{FF2B5EF4-FFF2-40B4-BE49-F238E27FC236}">
                <a16:creationId xmlns:a16="http://schemas.microsoft.com/office/drawing/2014/main" id="{521287C0-3F2D-D84A-BCA6-E52FDA3257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695546"/>
            <a:ext cx="324909"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31" fill="hold"/>
                                        <p:tgtEl>
                                          <p:spTgt spid="8"/>
                                        </p:tgtEl>
                                      </p:cBhvr>
                                    </p:cmd>
                                  </p:childTnLst>
                                </p:cTn>
                              </p:par>
                              <p:par>
                                <p:cTn id="7" presetID="26" presetClass="emph" presetSubtype="0" fill="hold" nodeType="withEffect">
                                  <p:stCondLst>
                                    <p:cond delay="0"/>
                                  </p:stCondLst>
                                  <p:childTnLst>
                                    <p:animEffect transition="out" filter="fade">
                                      <p:cBhvr>
                                        <p:cTn id="8" dur="1000" tmFilter="0, 0; .2, .5; .8, .5; 1, 0"/>
                                        <p:tgtEl>
                                          <p:spTgt spid="1026"/>
                                        </p:tgtEl>
                                      </p:cBhvr>
                                    </p:animEffect>
                                    <p:animScale>
                                      <p:cBhvr>
                                        <p:cTn id="9"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9609" y="4393548"/>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657" y="4369457"/>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3892" y="5060583"/>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Điền số thích hợp vào dấu chấm: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Hình hộp chữ nhật có …mặt?</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6</a:t>
            </a:r>
            <a:endParaRPr kumimoji="0" lang="en-VN" sz="29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5</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ambria" panose="02040503050406030204" pitchFamily="18" charset="0"/>
                <a:ea typeface="Cambria" panose="02040503050406030204" pitchFamily="18" charset="0"/>
              </a:rPr>
              <a:t>3</a:t>
            </a:r>
            <a:endParaRPr kumimoji="0" lang="en-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67222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1F880A"/>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10" presetClass="exit" presetSubtype="0" fill="hold" nodeType="with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par>
                                <p:cTn id="12" presetID="53"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tomm.wav"/>
                                        </p:tgtEl>
                                      </p:cMediaNode>
                                    </p:audio>
                                  </p:sub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1000" fill="hold"/>
                                        <p:tgtEl>
                                          <p:spTgt spid="16"/>
                                        </p:tgtEl>
                                        <p:attrNameLst>
                                          <p:attrName>fillcolor</p:attrName>
                                        </p:attrNameLst>
                                      </p:cBhvr>
                                      <p:to>
                                        <a:srgbClr val="C2241F"/>
                                      </p:to>
                                    </p:animClr>
                                    <p:set>
                                      <p:cBhvr>
                                        <p:cTn id="25" dur="1000" fill="hold"/>
                                        <p:tgtEl>
                                          <p:spTgt spid="16"/>
                                        </p:tgtEl>
                                        <p:attrNameLst>
                                          <p:attrName>fill.type</p:attrName>
                                        </p:attrNameLst>
                                      </p:cBhvr>
                                      <p:to>
                                        <p:strVal val="solid"/>
                                      </p:to>
                                    </p:set>
                                    <p:set>
                                      <p:cBhvr>
                                        <p:cTn id="26" dur="1000" fill="hold"/>
                                        <p:tgtEl>
                                          <p:spTgt spid="16"/>
                                        </p:tgtEl>
                                        <p:attrNameLst>
                                          <p:attrName>fill.on</p:attrName>
                                        </p:attrNameLst>
                                      </p:cBhvr>
                                      <p:to>
                                        <p:strVal val="true"/>
                                      </p:to>
                                    </p:se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توم.wav"/>
                                        </p:tgtEl>
                                      </p:cMediaNode>
                                    </p:audio>
                                  </p:subTnLst>
                                </p:cTn>
                              </p:par>
                              <p:par>
                                <p:cTn id="32" presetID="1" presetClass="exit" presetSubtype="0" fill="hold"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000"/>
                            </p:stCondLst>
                            <p:childTnLst>
                              <p:par>
                                <p:cTn id="37" presetID="1" presetClass="exit" presetSubtype="0" fill="hold" nodeType="after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1000"/>
                            </p:stCondLst>
                            <p:childTnLst>
                              <p:par>
                                <p:cTn id="43" presetID="0" presetClass="path" presetSubtype="0" accel="50000" decel="50000" fill="hold" nodeType="afterEffect">
                                  <p:stCondLst>
                                    <p:cond delay="0"/>
                                  </p:stCondLst>
                                  <p:childTnLst>
                                    <p:animMotion origin="layout" path="M 0.01971 0.00663 L 0.33959 -0.00047 " pathEditMode="relative" rAng="0" ptsTypes="AA">
                                      <p:cBhvr>
                                        <p:cTn id="44" dur="1000" fill="hold"/>
                                        <p:tgtEl>
                                          <p:spTgt spid="10"/>
                                        </p:tgtEl>
                                        <p:attrNameLst>
                                          <p:attrName>ppt_x</p:attrName>
                                          <p:attrName>ppt_y</p:attrName>
                                        </p:attrNameLst>
                                      </p:cBhvr>
                                      <p:rCtr x="15990" y="-355"/>
                                    </p:animMotion>
                                  </p:childTnLst>
                                  <p:subTnLst>
                                    <p:audio>
                                      <p:cMediaNode>
                                        <p:cTn display="0" masterRel="sameClick">
                                          <p:stCondLst>
                                            <p:cond evt="begin" delay="0">
                                              <p:tn val="4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6"/>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1000" fill="hold"/>
                                        <p:tgtEl>
                                          <p:spTgt spid="17"/>
                                        </p:tgtEl>
                                        <p:attrNameLst>
                                          <p:attrName>fillcolor</p:attrName>
                                        </p:attrNameLst>
                                      </p:cBhvr>
                                      <p:to>
                                        <a:srgbClr val="C2241F"/>
                                      </p:to>
                                    </p:animClr>
                                    <p:set>
                                      <p:cBhvr>
                                        <p:cTn id="50" dur="1000" fill="hold"/>
                                        <p:tgtEl>
                                          <p:spTgt spid="17"/>
                                        </p:tgtEl>
                                        <p:attrNameLst>
                                          <p:attrName>fill.type</p:attrName>
                                        </p:attrNameLst>
                                      </p:cBhvr>
                                      <p:to>
                                        <p:strVal val="solid"/>
                                      </p:to>
                                    </p:set>
                                    <p:set>
                                      <p:cBhvr>
                                        <p:cTn id="51" dur="1000" fill="hold"/>
                                        <p:tgtEl>
                                          <p:spTgt spid="17"/>
                                        </p:tgtEl>
                                        <p:attrNameLst>
                                          <p:attrName>fill.on</p:attrName>
                                        </p:attrNameLst>
                                      </p:cBhvr>
                                      <p:to>
                                        <p:strVal val="true"/>
                                      </p:to>
                                    </p:set>
                                  </p:childTnLst>
                                </p:cTn>
                              </p:par>
                              <p:par>
                                <p:cTn id="52" presetID="53"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subTnLst>
                                    <p:audio>
                                      <p:cMediaNode>
                                        <p:cTn display="0" masterRel="sameClick">
                                          <p:stCondLst>
                                            <p:cond evt="begin" delay="0">
                                              <p:tn val="52"/>
                                            </p:cond>
                                          </p:stCondLst>
                                          <p:endCondLst>
                                            <p:cond evt="onStopAudio" delay="0">
                                              <p:tgtEl>
                                                <p:sldTgt/>
                                              </p:tgtEl>
                                            </p:cond>
                                          </p:endCondLst>
                                        </p:cTn>
                                        <p:tgtEl>
                                          <p:sndTgt r:embed="rId3" name="توم.wav"/>
                                        </p:tgtEl>
                                      </p:cMediaNode>
                                    </p:audio>
                                  </p:subTnLst>
                                </p:cTn>
                              </p:par>
                              <p:par>
                                <p:cTn id="57" presetID="1" presetClass="exit" presetSubtype="0" fill="hold" nodeType="withEffect">
                                  <p:stCondLst>
                                    <p:cond delay="0"/>
                                  </p:stCondLst>
                                  <p:childTnLst>
                                    <p:set>
                                      <p:cBhvr>
                                        <p:cTn id="58" dur="1" fill="hold">
                                          <p:stCondLst>
                                            <p:cond delay="0"/>
                                          </p:stCondLst>
                                        </p:cTn>
                                        <p:tgtEl>
                                          <p:spTgt spid="12"/>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1000"/>
                            </p:stCondLst>
                            <p:childTnLst>
                              <p:par>
                                <p:cTn id="62" presetID="1" presetClass="exit" presetSubtype="0" fill="hold" nodeType="afterEffect">
                                  <p:stCondLst>
                                    <p:cond delay="0"/>
                                  </p:stCondLst>
                                  <p:childTnLst>
                                    <p:set>
                                      <p:cBhvr>
                                        <p:cTn id="63" dur="1" fill="hold">
                                          <p:stCondLst>
                                            <p:cond delay="0"/>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par>
                          <p:cTn id="67" fill="hold">
                            <p:stCondLst>
                              <p:cond delay="1000"/>
                            </p:stCondLst>
                            <p:childTnLst>
                              <p:par>
                                <p:cTn id="68" presetID="0" presetClass="path" presetSubtype="0" accel="50000" decel="50000" fill="hold" nodeType="afterEffect">
                                  <p:stCondLst>
                                    <p:cond delay="0"/>
                                  </p:stCondLst>
                                  <p:childTnLst>
                                    <p:animMotion origin="layout" path="M 0.01971 0.00555 L 0.33125 -0.00047 " pathEditMode="relative" rAng="0" ptsTypes="AA">
                                      <p:cBhvr>
                                        <p:cTn id="69" dur="1000" fill="hold"/>
                                        <p:tgtEl>
                                          <p:spTgt spid="10"/>
                                        </p:tgtEl>
                                        <p:attrNameLst>
                                          <p:attrName>ppt_x</p:attrName>
                                          <p:attrName>ppt_y</p:attrName>
                                        </p:attrNameLst>
                                      </p:cBhvr>
                                      <p:rCtr x="15573" y="-309"/>
                                    </p:animMotion>
                                  </p:childTnLst>
                                  <p:subTnLst>
                                    <p:audio>
                                      <p:cMediaNode>
                                        <p:cTn display="0" masterRel="sameClick">
                                          <p:stCondLst>
                                            <p:cond evt="begin" delay="0">
                                              <p:tn val="68"/>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3"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4"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5"/>
          <p:cNvSpPr/>
          <p:nvPr/>
        </p:nvSpPr>
        <p:spPr>
          <a:xfrm>
            <a:off x="6863935"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a:off x="9989776" y="3766630"/>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F74A94E6-5661-4C42-9C8A-336DE01C06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8250" y="443336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6398" y="4299952"/>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3633" y="4991078"/>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S xung quanh củ hình hộp chữ nhật có kích thước:</a:t>
            </a:r>
            <a:endPar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a = 5 cm , b</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3</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 c</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2</a:t>
            </a:r>
            <a:r>
              <a:rPr kumimoji="0" lang="en-US"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 </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latin typeface="Cambria" panose="02040503050406030204" pitchFamily="18" charset="0"/>
                <a:ea typeface="Cambria" panose="02040503050406030204" pitchFamily="18" charset="0"/>
              </a:rPr>
              <a:t>34 cm</a:t>
            </a:r>
            <a:r>
              <a:rPr lang="nl-NL" sz="2800" baseline="30000" dirty="0">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82494" y="2203691"/>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30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7" name="Rounded Rectangle 16">
            <a:extLst>
              <a:ext uri="{FF2B5EF4-FFF2-40B4-BE49-F238E27FC236}">
                <a16:creationId xmlns:a16="http://schemas.microsoft.com/office/drawing/2014/main" id="{871C0984-3EF0-0E4A-9195-FBE96445EBE2}"/>
              </a:ext>
            </a:extLst>
          </p:cNvPr>
          <p:cNvSpPr/>
          <p:nvPr/>
        </p:nvSpPr>
        <p:spPr>
          <a:xfrm>
            <a:off x="6508336" y="219592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32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sp>
        <p:nvSpPr>
          <p:cNvPr id="18" name="Rounded Rectangle 17">
            <a:extLst>
              <a:ext uri="{FF2B5EF4-FFF2-40B4-BE49-F238E27FC236}">
                <a16:creationId xmlns:a16="http://schemas.microsoft.com/office/drawing/2014/main" id="{8F5F2073-7DE5-5B49-BF0F-A797283B5012}"/>
              </a:ext>
            </a:extLst>
          </p:cNvPr>
          <p:cNvSpPr/>
          <p:nvPr/>
        </p:nvSpPr>
        <p:spPr>
          <a:xfrm>
            <a:off x="9634176" y="2108200"/>
            <a:ext cx="2352442" cy="13208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latin typeface="Cambria" panose="02040503050406030204" pitchFamily="18" charset="0"/>
                <a:ea typeface="Cambria" panose="02040503050406030204" pitchFamily="18" charset="0"/>
              </a:rPr>
              <a:t>36 cm</a:t>
            </a:r>
            <a:r>
              <a:rPr lang="nl-NL" sz="3200" baseline="300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p:txBody>
      </p:sp>
      <p:pic>
        <p:nvPicPr>
          <p:cNvPr id="19" name="Picture 18" descr="A picture containing shape&#10;&#10;Description automatically generated">
            <a:extLst>
              <a:ext uri="{FF2B5EF4-FFF2-40B4-BE49-F238E27FC236}">
                <a16:creationId xmlns:a16="http://schemas.microsoft.com/office/drawing/2014/main" id="{73E2927C-353C-A844-835E-F970F5CC61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450" y="4385621"/>
            <a:ext cx="1089894" cy="759946"/>
          </a:xfrm>
          <a:prstGeom prst="rect">
            <a:avLst/>
          </a:prstGeom>
        </p:spPr>
      </p:pic>
    </p:spTree>
    <p:extLst>
      <p:ext uri="{BB962C8B-B14F-4D97-AF65-F5344CB8AC3E}">
        <p14:creationId xmlns:p14="http://schemas.microsoft.com/office/powerpoint/2010/main" val="40053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C2241F"/>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53" presetClass="entr" presetSubtype="16"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توم.wav"/>
                                        </p:tgtEl>
                                      </p:cMediaNode>
                                    </p:audio>
                                  </p:sub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par>
                          <p:cTn id="43" fill="hold">
                            <p:stCondLst>
                              <p:cond delay="1000"/>
                            </p:stCondLst>
                            <p:childTnLst>
                              <p:par>
                                <p:cTn id="44" presetID="1" presetClass="exit" presetSubtype="0" fill="hold" nodeType="after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971 0.00663 L 0.33959 -0.00047 " pathEditMode="relative" rAng="0" ptsTypes="AA">
                                      <p:cBhvr>
                                        <p:cTn id="51" dur="1000" fill="hold"/>
                                        <p:tgtEl>
                                          <p:spTgt spid="10"/>
                                        </p:tgtEl>
                                        <p:attrNameLst>
                                          <p:attrName>ppt_x</p:attrName>
                                          <p:attrName>ppt_y</p:attrName>
                                        </p:attrNameLst>
                                      </p:cBhvr>
                                      <p:rCtr x="15990" y="-355"/>
                                    </p:animMotion>
                                  </p:childTnLst>
                                  <p:subTnLst>
                                    <p:audio>
                                      <p:cMediaNode>
                                        <p:cTn display="0" masterRel="sameClick">
                                          <p:stCondLst>
                                            <p:cond evt="begin" delay="0">
                                              <p:tn val="50"/>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1000" fill="hold"/>
                                        <p:tgtEl>
                                          <p:spTgt spid="17"/>
                                        </p:tgtEl>
                                        <p:attrNameLst>
                                          <p:attrName>fillcolor</p:attrName>
                                        </p:attrNameLst>
                                      </p:cBhvr>
                                      <p:to>
                                        <a:srgbClr val="1F880A"/>
                                      </p:to>
                                    </p:animClr>
                                    <p:set>
                                      <p:cBhvr>
                                        <p:cTn id="57" dur="1000" fill="hold"/>
                                        <p:tgtEl>
                                          <p:spTgt spid="17"/>
                                        </p:tgtEl>
                                        <p:attrNameLst>
                                          <p:attrName>fill.type</p:attrName>
                                        </p:attrNameLst>
                                      </p:cBhvr>
                                      <p:to>
                                        <p:strVal val="solid"/>
                                      </p:to>
                                    </p:set>
                                    <p:set>
                                      <p:cBhvr>
                                        <p:cTn id="58" dur="1000" fill="hold"/>
                                        <p:tgtEl>
                                          <p:spTgt spid="17"/>
                                        </p:tgtEl>
                                        <p:attrNameLst>
                                          <p:attrName>fill.on</p:attrName>
                                        </p:attrNameLst>
                                      </p:cBhvr>
                                      <p:to>
                                        <p:strVal val="true"/>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subTnLst>
                                    <p:audio>
                                      <p:cMediaNode>
                                        <p:cTn display="0" masterRel="sameClick">
                                          <p:stCondLst>
                                            <p:cond evt="begin" delay="0">
                                              <p:tn val="62"/>
                                            </p:cond>
                                          </p:stCondLst>
                                          <p:endCondLst>
                                            <p:cond evt="onStopAudio" delay="0">
                                              <p:tgtEl>
                                                <p:sldTgt/>
                                              </p:tgtEl>
                                            </p:cond>
                                          </p:endCondLst>
                                        </p:cTn>
                                        <p:tgtEl>
                                          <p:sndTgt r:embed="rId4" name="tomm.wav"/>
                                        </p:tgtEl>
                                      </p:cMediaNode>
                                    </p:audio>
                                  </p:subTnLst>
                                </p:cTn>
                              </p:par>
                              <p:par>
                                <p:cTn id="67" presetID="10" presetClass="entr" presetSubtype="0"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1000" fill="hold"/>
                                        <p:tgtEl>
                                          <p:spTgt spid="18"/>
                                        </p:tgtEl>
                                        <p:attrNameLst>
                                          <p:attrName>fillcolor</p:attrName>
                                        </p:attrNameLst>
                                      </p:cBhvr>
                                      <p:to>
                                        <a:srgbClr val="C2241F"/>
                                      </p:to>
                                    </p:animClr>
                                    <p:set>
                                      <p:cBhvr>
                                        <p:cTn id="75" dur="1000" fill="hold"/>
                                        <p:tgtEl>
                                          <p:spTgt spid="18"/>
                                        </p:tgtEl>
                                        <p:attrNameLst>
                                          <p:attrName>fill.type</p:attrName>
                                        </p:attrNameLst>
                                      </p:cBhvr>
                                      <p:to>
                                        <p:strVal val="solid"/>
                                      </p:to>
                                    </p:set>
                                    <p:set>
                                      <p:cBhvr>
                                        <p:cTn id="76" dur="1000" fill="hold"/>
                                        <p:tgtEl>
                                          <p:spTgt spid="18"/>
                                        </p:tgtEl>
                                        <p:attrNameLst>
                                          <p:attrName>fill.on</p:attrName>
                                        </p:attrNameLst>
                                      </p:cBhvr>
                                      <p:to>
                                        <p:strVal val="true"/>
                                      </p:to>
                                    </p:set>
                                  </p:childTnLst>
                                </p:cTn>
                              </p:par>
                              <p:par>
                                <p:cTn id="77" presetID="53" presetClass="entr" presetSubtype="16"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توم.wav"/>
                                        </p:tgtEl>
                                      </p:cMediaNode>
                                    </p:audio>
                                  </p:subTnLst>
                                </p:cTn>
                              </p:par>
                              <p:par>
                                <p:cTn id="82" presetID="1" presetClass="exit" presetSubtype="0" fill="hold" nodeType="withEffect">
                                  <p:stCondLst>
                                    <p:cond delay="0"/>
                                  </p:stCondLst>
                                  <p:childTnLst>
                                    <p:set>
                                      <p:cBhvr>
                                        <p:cTn id="83" dur="1" fill="hold">
                                          <p:stCondLst>
                                            <p:cond delay="0"/>
                                          </p:stCondLst>
                                        </p:cTn>
                                        <p:tgtEl>
                                          <p:spTgt spid="1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11"/>
                                        </p:tgtEl>
                                        <p:attrNameLst>
                                          <p:attrName>style.visibility</p:attrName>
                                        </p:attrNameLst>
                                      </p:cBhvr>
                                      <p:to>
                                        <p:strVal val="hidden"/>
                                      </p:to>
                                    </p:set>
                                  </p:childTnLst>
                                </p:cTn>
                              </p:par>
                            </p:childTnLst>
                          </p:cTn>
                        </p:par>
                        <p:par>
                          <p:cTn id="89" fill="hold">
                            <p:stCondLst>
                              <p:cond delay="1000"/>
                            </p:stCondLst>
                            <p:childTnLst>
                              <p:par>
                                <p:cTn id="90" presetID="1" presetClass="entr" presetSubtype="0" fill="hold" nodeType="afterEffect">
                                  <p:stCondLst>
                                    <p:cond delay="0"/>
                                  </p:stCondLst>
                                  <p:childTnLst>
                                    <p:set>
                                      <p:cBhvr>
                                        <p:cTn id="91" dur="1" fill="hold">
                                          <p:stCondLst>
                                            <p:cond delay="0"/>
                                          </p:stCondLst>
                                        </p:cTn>
                                        <p:tgtEl>
                                          <p:spTgt spid="1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nodeType="afterEffect">
                                  <p:stCondLst>
                                    <p:cond delay="0"/>
                                  </p:stCondLst>
                                  <p:childTnLst>
                                    <p:animMotion origin="layout" path="M 0.02292 0.00278 L 0.34375 0.00278 " pathEditMode="relative" rAng="0" ptsTypes="AA">
                                      <p:cBhvr>
                                        <p:cTn id="94" dur="1000" fill="hold"/>
                                        <p:tgtEl>
                                          <p:spTgt spid="10"/>
                                        </p:tgtEl>
                                        <p:attrNameLst>
                                          <p:attrName>ppt_x</p:attrName>
                                          <p:attrName>ppt_y</p:attrName>
                                        </p:attrNameLst>
                                      </p:cBhvr>
                                      <p:rCtr x="16042" y="0"/>
                                    </p:animMotion>
                                  </p:childTnLst>
                                  <p:subTnLst>
                                    <p:audio>
                                      <p:cMediaNode>
                                        <p:cTn display="0" masterRel="sameClick">
                                          <p:stCondLst>
                                            <p:cond evt="begin" delay="0">
                                              <p:tn val="93"/>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62135"/>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5">
              <a:extLst>
                <a:ext uri="{96DAC541-7B7A-43D3-8B79-37D633B846F1}">
                  <asvg:svgBlip xmlns:asvg="http://schemas.microsoft.com/office/drawing/2016/SVG/main" r:embed="rId6"/>
                </a:ext>
              </a:extLst>
            </a:blip>
            <a:stretch>
              <a:fillRect b="-18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VN"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Freeform 3"/>
          <p:cNvSpPr/>
          <p:nvPr/>
        </p:nvSpPr>
        <p:spPr>
          <a:xfrm>
            <a:off x="609600" y="3767389"/>
            <a:ext cx="1595491" cy="1789229"/>
          </a:xfrm>
          <a:custGeom>
            <a:avLst/>
            <a:gdLst/>
            <a:ahLst/>
            <a:cxnLst/>
            <a:rect l="l" t="t" r="r" b="b"/>
            <a:pathLst>
              <a:path w="2393236" h="2683843">
                <a:moveTo>
                  <a:pt x="0" y="0"/>
                </a:moveTo>
                <a:lnTo>
                  <a:pt x="2393236" y="0"/>
                </a:lnTo>
                <a:lnTo>
                  <a:pt x="2393236"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Freeform 4"/>
          <p:cNvSpPr/>
          <p:nvPr/>
        </p:nvSpPr>
        <p:spPr>
          <a:xfrm>
            <a:off x="3738094" y="3766630"/>
            <a:ext cx="1595491" cy="1789229"/>
          </a:xfrm>
          <a:custGeom>
            <a:avLst/>
            <a:gdLst/>
            <a:ahLst/>
            <a:cxnLst/>
            <a:rect l="l" t="t" r="r" b="b"/>
            <a:pathLst>
              <a:path w="2393236" h="2683843">
                <a:moveTo>
                  <a:pt x="0" y="0"/>
                </a:moveTo>
                <a:lnTo>
                  <a:pt x="2393237" y="0"/>
                </a:lnTo>
                <a:lnTo>
                  <a:pt x="2393237" y="2683843"/>
                </a:lnTo>
                <a:lnTo>
                  <a:pt x="0" y="2683843"/>
                </a:lnTo>
                <a:lnTo>
                  <a:pt x="0" y="0"/>
                </a:lnTo>
                <a:close/>
              </a:path>
            </a:pathLst>
          </a:custGeom>
          <a:blipFill>
            <a:blip r:embed="rId7">
              <a:extLst>
                <a:ext uri="{96DAC541-7B7A-43D3-8B79-37D633B846F1}">
                  <asvg:svgBlip xmlns:asvg="http://schemas.microsoft.com/office/drawing/2016/SVG/main" r:embed="rId8"/>
                </a:ext>
              </a:extLst>
            </a:blip>
            <a:stretch>
              <a:fillRect l="-67684" t="-3559" r="-70536" b="-61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7090B5D9-0406-3D46-AD69-193CAA33A0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6186" y="4375207"/>
            <a:ext cx="1089894" cy="759946"/>
          </a:xfrm>
          <a:prstGeom prst="rect">
            <a:avLst/>
          </a:prstGeom>
        </p:spPr>
      </p:pic>
      <p:pic>
        <p:nvPicPr>
          <p:cNvPr id="9" name="Picture 8" descr="A close - up of a game controller&#10;&#10;Description automatically generated with medium confidence">
            <a:extLst>
              <a:ext uri="{FF2B5EF4-FFF2-40B4-BE49-F238E27FC236}">
                <a16:creationId xmlns:a16="http://schemas.microsoft.com/office/drawing/2014/main" id="{C92B0AE5-9386-604E-9211-F0723CDEF8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768" y="4268646"/>
            <a:ext cx="1201919" cy="993895"/>
          </a:xfrm>
          <a:prstGeom prst="rect">
            <a:avLst/>
          </a:prstGeom>
        </p:spPr>
      </p:pic>
      <p:pic>
        <p:nvPicPr>
          <p:cNvPr id="10" name="Picture 9" descr="A jack - o - lantern lit up at night&#10;&#10;Description automatically generated with medium confidence">
            <a:extLst>
              <a:ext uri="{FF2B5EF4-FFF2-40B4-BE49-F238E27FC236}">
                <a16:creationId xmlns:a16="http://schemas.microsoft.com/office/drawing/2014/main" id="{2FCE3856-6DCE-8746-8D8A-BE4D6B7B9A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0005" y="5338020"/>
            <a:ext cx="2035521" cy="1020305"/>
          </a:xfrm>
          <a:prstGeom prst="rect">
            <a:avLst/>
          </a:prstGeom>
        </p:spPr>
      </p:pic>
      <p:pic>
        <p:nvPicPr>
          <p:cNvPr id="11" name="Picture 10" descr="A jack - o - lantern lit up at night&#10;&#10;Description automatically generated with medium confidence">
            <a:extLst>
              <a:ext uri="{FF2B5EF4-FFF2-40B4-BE49-F238E27FC236}">
                <a16:creationId xmlns:a16="http://schemas.microsoft.com/office/drawing/2014/main" id="{C4420210-8256-6747-8B51-3562856E49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239370" y="5193313"/>
            <a:ext cx="2035521" cy="102030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2149D4-5681-C348-A5CB-16E20E581DA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698791" y="4903675"/>
            <a:ext cx="1336735" cy="1675973"/>
          </a:xfrm>
          <a:prstGeom prst="rect">
            <a:avLst/>
          </a:prstGeom>
        </p:spPr>
      </p:pic>
      <p:pic>
        <p:nvPicPr>
          <p:cNvPr id="13" name="Picture 12" descr="Logo&#10;&#10;Description automatically generated">
            <a:extLst>
              <a:ext uri="{FF2B5EF4-FFF2-40B4-BE49-F238E27FC236}">
                <a16:creationId xmlns:a16="http://schemas.microsoft.com/office/drawing/2014/main" id="{DBF4CDEF-7872-514F-982B-A5FE52518EC5}"/>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53459" y="4960732"/>
            <a:ext cx="1215040" cy="1265456"/>
          </a:xfrm>
          <a:prstGeom prst="rect">
            <a:avLst/>
          </a:prstGeom>
        </p:spPr>
      </p:pic>
      <p:sp>
        <p:nvSpPr>
          <p:cNvPr id="14" name="Rounded Rectangle 13">
            <a:extLst>
              <a:ext uri="{FF2B5EF4-FFF2-40B4-BE49-F238E27FC236}">
                <a16:creationId xmlns:a16="http://schemas.microsoft.com/office/drawing/2014/main" id="{8103A641-FD9D-084C-88B5-1562C09A18A2}"/>
              </a:ext>
            </a:extLst>
          </p:cNvPr>
          <p:cNvSpPr/>
          <p:nvPr/>
        </p:nvSpPr>
        <p:spPr>
          <a:xfrm>
            <a:off x="1493818" y="429451"/>
            <a:ext cx="9204364" cy="1320800"/>
          </a:xfrm>
          <a:prstGeom prst="roundRect">
            <a:avLst/>
          </a:prstGeom>
          <a:solidFill>
            <a:schemeClr val="bg1">
              <a:lumMod val="9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Thể tích hình lập phương có c</a:t>
            </a:r>
            <a:r>
              <a:rPr lang="en-US" sz="2933" b="1" dirty="0">
                <a:solidFill>
                  <a:srgbClr val="C0504D">
                    <a:lumMod val="50000"/>
                  </a:srgbClr>
                </a:solidFill>
                <a:latin typeface="Cambria" panose="02040503050406030204" pitchFamily="18" charset="0"/>
                <a:ea typeface="Cambria" panose="02040503050406030204" pitchFamily="18" charset="0"/>
              </a:rPr>
              <a:t>ạ</a:t>
            </a:r>
            <a:r>
              <a:rPr kumimoji="0" lang="vi-VN" sz="2933"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rPr>
              <a:t>nh 6 cm?</a:t>
            </a:r>
          </a:p>
        </p:txBody>
      </p:sp>
      <p:sp>
        <p:nvSpPr>
          <p:cNvPr id="15" name="Rounded Rectangle 14">
            <a:extLst>
              <a:ext uri="{FF2B5EF4-FFF2-40B4-BE49-F238E27FC236}">
                <a16:creationId xmlns:a16="http://schemas.microsoft.com/office/drawing/2014/main" id="{38963BA1-B34A-B54B-9A3E-7955B8E3F4F7}"/>
              </a:ext>
            </a:extLst>
          </p:cNvPr>
          <p:cNvSpPr/>
          <p:nvPr/>
        </p:nvSpPr>
        <p:spPr>
          <a:xfrm>
            <a:off x="254000" y="2174468"/>
            <a:ext cx="2275840" cy="159216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a:latin typeface="Cambria" panose="02040503050406030204" pitchFamily="18" charset="0"/>
                <a:ea typeface="Cambria" panose="02040503050406030204" pitchFamily="18" charset="0"/>
              </a:rPr>
              <a:t>226 cm</a:t>
            </a:r>
            <a:r>
              <a:rPr lang="nl-NL" sz="4000" baseline="30000" dirty="0">
                <a:latin typeface="Cambria" panose="02040503050406030204" pitchFamily="18" charset="0"/>
                <a:ea typeface="Cambria" panose="02040503050406030204" pitchFamily="18" charset="0"/>
              </a:rPr>
              <a:t>3</a:t>
            </a:r>
            <a:endParaRPr lang="en-US" sz="4000" dirty="0">
              <a:latin typeface="Cambria" panose="02040503050406030204" pitchFamily="18" charset="0"/>
              <a:ea typeface="Cambria" panose="02040503050406030204" pitchFamily="18" charset="0"/>
            </a:endParaRPr>
          </a:p>
        </p:txBody>
      </p:sp>
      <p:sp>
        <p:nvSpPr>
          <p:cNvPr id="16" name="Rounded Rectangle 15">
            <a:extLst>
              <a:ext uri="{FF2B5EF4-FFF2-40B4-BE49-F238E27FC236}">
                <a16:creationId xmlns:a16="http://schemas.microsoft.com/office/drawing/2014/main" id="{C021CC51-C9E2-4F43-9860-42D2A64ADAE9}"/>
              </a:ext>
            </a:extLst>
          </p:cNvPr>
          <p:cNvSpPr/>
          <p:nvPr/>
        </p:nvSpPr>
        <p:spPr>
          <a:xfrm>
            <a:off x="3393440" y="2021768"/>
            <a:ext cx="2621280" cy="1572142"/>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dirty="0">
                <a:latin typeface="Cambria" panose="02040503050406030204" pitchFamily="18" charset="0"/>
                <a:ea typeface="Cambria" panose="02040503050406030204" pitchFamily="18" charset="0"/>
              </a:rPr>
              <a:t>216 cm</a:t>
            </a:r>
            <a:r>
              <a:rPr lang="nl-NL" sz="4800" baseline="30000" dirty="0">
                <a:latin typeface="Cambria" panose="02040503050406030204" pitchFamily="18" charset="0"/>
                <a:ea typeface="Cambria" panose="02040503050406030204" pitchFamily="18" charset="0"/>
              </a:rPr>
              <a:t>3</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2462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15"/>
                                        </p:tgtEl>
                                        <p:attrNameLst>
                                          <p:attrName>fillcolor</p:attrName>
                                        </p:attrNameLst>
                                      </p:cBhvr>
                                      <p:to>
                                        <a:srgbClr val="C2241F"/>
                                      </p:to>
                                    </p:animClr>
                                    <p:set>
                                      <p:cBhvr>
                                        <p:cTn id="7" dur="1000" fill="hold"/>
                                        <p:tgtEl>
                                          <p:spTgt spid="15"/>
                                        </p:tgtEl>
                                        <p:attrNameLst>
                                          <p:attrName>fill.type</p:attrName>
                                        </p:attrNameLst>
                                      </p:cBhvr>
                                      <p:to>
                                        <p:strVal val="solid"/>
                                      </p:to>
                                    </p:set>
                                    <p:set>
                                      <p:cBhvr>
                                        <p:cTn id="8" dur="1000" fill="hold"/>
                                        <p:tgtEl>
                                          <p:spTgt spid="15"/>
                                        </p:tgtEl>
                                        <p:attrNameLst>
                                          <p:attrName>fill.on</p:attrName>
                                        </p:attrNameLst>
                                      </p:cBhvr>
                                      <p:to>
                                        <p:strVal val="true"/>
                                      </p:to>
                                    </p:se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توم.wav"/>
                                        </p:tgtEl>
                                      </p:cMediaNode>
                                    </p:audio>
                                  </p:subTnLst>
                                </p:cTn>
                              </p:par>
                              <p:par>
                                <p:cTn id="14" presetID="1" presetClass="exit" presetSubtype="0" fill="hold" nodeType="with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 presetClass="exit" presetSubtype="0" fill="hold"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0.01971 0.00555 L 0.33125 -0.00047 " pathEditMode="relative" rAng="0" ptsTypes="AA">
                                      <p:cBhvr>
                                        <p:cTn id="26" dur="1000" fill="hold"/>
                                        <p:tgtEl>
                                          <p:spTgt spid="10"/>
                                        </p:tgtEl>
                                        <p:attrNameLst>
                                          <p:attrName>ppt_x</p:attrName>
                                          <p:attrName>ppt_y</p:attrName>
                                        </p:attrNameLst>
                                      </p:cBhvr>
                                      <p:rCtr x="15573" y="-309"/>
                                    </p:animMotion>
                                  </p:childTnLst>
                                  <p:subTnLst>
                                    <p:audio>
                                      <p:cMediaNode>
                                        <p:cTn display="0" masterRel="sameClick">
                                          <p:stCondLst>
                                            <p:cond evt="begin" delay="0">
                                              <p:tn val="25"/>
                                            </p:cond>
                                          </p:stCondLst>
                                          <p:endCondLst>
                                            <p:cond evt="onStopAudio" delay="0">
                                              <p:tgtEl>
                                                <p:sldTgt/>
                                              </p:tgtEl>
                                            </p:cond>
                                          </p:endCondLst>
                                        </p:cTn>
                                        <p:tgtEl>
                                          <p:sndTgt r:embed="rId3" name="جيري.wav"/>
                                        </p:tgtEl>
                                      </p:cMediaNode>
                                    </p:audio>
                                  </p:sub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withEffect">
                                  <p:stCondLst>
                                    <p:cond delay="0"/>
                                  </p:stCondLst>
                                  <p:childTnLst>
                                    <p:animClr clrSpc="rgb" dir="cw">
                                      <p:cBhvr>
                                        <p:cTn id="31" dur="1000" fill="hold"/>
                                        <p:tgtEl>
                                          <p:spTgt spid="16"/>
                                        </p:tgtEl>
                                        <p:attrNameLst>
                                          <p:attrName>fillcolor</p:attrName>
                                        </p:attrNameLst>
                                      </p:cBhvr>
                                      <p:to>
                                        <a:srgbClr val="1F880A"/>
                                      </p:to>
                                    </p:animClr>
                                    <p:set>
                                      <p:cBhvr>
                                        <p:cTn id="32" dur="1000" fill="hold"/>
                                        <p:tgtEl>
                                          <p:spTgt spid="16"/>
                                        </p:tgtEl>
                                        <p:attrNameLst>
                                          <p:attrName>fill.type</p:attrName>
                                        </p:attrNameLst>
                                      </p:cBhvr>
                                      <p:to>
                                        <p:strVal val="solid"/>
                                      </p:to>
                                    </p:set>
                                    <p:set>
                                      <p:cBhvr>
                                        <p:cTn id="33" dur="1000" fill="hold"/>
                                        <p:tgtEl>
                                          <p:spTgt spid="16"/>
                                        </p:tgtEl>
                                        <p:attrNameLst>
                                          <p:attrName>fill.on</p:attrName>
                                        </p:attrNameLst>
                                      </p:cBhvr>
                                      <p:to>
                                        <p:strVal val="true"/>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4" name="tomm.wav"/>
                                        </p:tgtEl>
                                      </p:cMediaNode>
                                    </p:audio>
                                  </p:sub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8" name="Picture 7">
            <a:extLst>
              <a:ext uri="{FF2B5EF4-FFF2-40B4-BE49-F238E27FC236}">
                <a16:creationId xmlns:a16="http://schemas.microsoft.com/office/drawing/2014/main" id="{9CD7E457-E53C-0339-12C2-0B0183C48586}"/>
              </a:ext>
            </a:extLst>
          </p:cNvPr>
          <p:cNvPicPr>
            <a:picLocks noChangeAspect="1"/>
          </p:cNvPicPr>
          <p:nvPr/>
        </p:nvPicPr>
        <p:blipFill>
          <a:blip r:embed="rId13"/>
          <a:stretch>
            <a:fillRect/>
          </a:stretch>
        </p:blipFill>
        <p:spPr>
          <a:xfrm>
            <a:off x="5155078" y="3760174"/>
            <a:ext cx="2450804" cy="963251"/>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Hình nào dưới đây là hình khai triển của một hình hộp chữ nhật?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18CE4E2-F932-B2EE-EF14-378F6DD51BB3}"/>
              </a:ext>
            </a:extLst>
          </p:cNvPr>
          <p:cNvPicPr>
            <a:picLocks noChangeAspect="1"/>
          </p:cNvPicPr>
          <p:nvPr/>
        </p:nvPicPr>
        <p:blipFill>
          <a:blip r:embed="rId2"/>
          <a:stretch>
            <a:fillRect/>
          </a:stretch>
        </p:blipFill>
        <p:spPr>
          <a:xfrm>
            <a:off x="4716145" y="2515552"/>
            <a:ext cx="6762750" cy="3228975"/>
          </a:xfrm>
          <a:prstGeom prst="rect">
            <a:avLst/>
          </a:prstGeom>
        </p:spPr>
      </p:pic>
      <p:sp>
        <p:nvSpPr>
          <p:cNvPr id="11" name="Oval 10">
            <a:extLst>
              <a:ext uri="{FF2B5EF4-FFF2-40B4-BE49-F238E27FC236}">
                <a16:creationId xmlns:a16="http://schemas.microsoft.com/office/drawing/2014/main" id="{A7D1ABF9-74C2-291E-723D-E7CCA31592F9}"/>
              </a:ext>
            </a:extLst>
          </p:cNvPr>
          <p:cNvSpPr/>
          <p:nvPr/>
        </p:nvSpPr>
        <p:spPr>
          <a:xfrm>
            <a:off x="9235440" y="4409440"/>
            <a:ext cx="49784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864178"/>
            <a:chOff x="1183342" y="1369567"/>
            <a:chExt cx="10414938" cy="864178"/>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769441"/>
            </a:xfrm>
            <a:prstGeom prst="rect">
              <a:avLst/>
            </a:prstGeom>
            <a:noFill/>
          </p:spPr>
          <p:txBody>
            <a:bodyPr wrap="square" rtlCol="0">
              <a:spAutoFit/>
            </a:bodyPr>
            <a:lstStyle/>
            <a:p>
              <a:r>
                <a:rPr lang="vi-VN" sz="4400" b="1" i="0" dirty="0">
                  <a:solidFill>
                    <a:srgbClr val="000000"/>
                  </a:solidFill>
                  <a:effectLst/>
                  <a:latin typeface="Cambria" panose="02040503050406030204" pitchFamily="18" charset="0"/>
                  <a:ea typeface="Cambria" panose="02040503050406030204" pitchFamily="18" charset="0"/>
                </a:rPr>
                <a:t>Tính thể tích của mỗi hình dưới đây.</a:t>
              </a:r>
              <a:endParaRPr lang="en-US" sz="4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3" name="Picture 2">
            <a:extLst>
              <a:ext uri="{FF2B5EF4-FFF2-40B4-BE49-F238E27FC236}">
                <a16:creationId xmlns:a16="http://schemas.microsoft.com/office/drawing/2014/main" id="{548526DC-590A-AC6A-BBA6-01DA17BD3B8D}"/>
              </a:ext>
            </a:extLst>
          </p:cNvPr>
          <p:cNvPicPr>
            <a:picLocks noChangeAspect="1"/>
          </p:cNvPicPr>
          <p:nvPr/>
        </p:nvPicPr>
        <p:blipFill>
          <a:blip r:embed="rId2"/>
          <a:stretch>
            <a:fillRect/>
          </a:stretch>
        </p:blipFill>
        <p:spPr>
          <a:xfrm>
            <a:off x="923290" y="1310004"/>
            <a:ext cx="9845772" cy="3891915"/>
          </a:xfrm>
          <a:prstGeom prst="rect">
            <a:avLst/>
          </a:prstGeom>
        </p:spPr>
      </p:pic>
      <p:sp>
        <p:nvSpPr>
          <p:cNvPr id="4" name="TextBox 3">
            <a:extLst>
              <a:ext uri="{FF2B5EF4-FFF2-40B4-BE49-F238E27FC236}">
                <a16:creationId xmlns:a16="http://schemas.microsoft.com/office/drawing/2014/main" id="{2A578279-F7D1-EDE2-1EA6-4A99D8DB2EA0}"/>
              </a:ext>
            </a:extLst>
          </p:cNvPr>
          <p:cNvSpPr txBox="1"/>
          <p:nvPr/>
        </p:nvSpPr>
        <p:spPr>
          <a:xfrm>
            <a:off x="1412240" y="5293360"/>
            <a:ext cx="9306560" cy="954107"/>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a) Thể tích hình hộp chữ nhật là: 2 × 1 × 1,5 = 3 (dm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a:p>
            <a:pPr algn="just"/>
            <a:r>
              <a:rPr lang="vi-VN" sz="2800" b="0" i="0" dirty="0">
                <a:solidFill>
                  <a:srgbClr val="FF0000"/>
                </a:solidFill>
                <a:effectLst/>
                <a:latin typeface="Cambria" panose="02040503050406030204" pitchFamily="18" charset="0"/>
                <a:ea typeface="Cambria" panose="02040503050406030204" pitchFamily="18" charset="0"/>
              </a:rPr>
              <a:t>b) Thể tích hình lập phương là: 15 × 15 × 15 = 3 375 (cm</a:t>
            </a:r>
            <a:r>
              <a:rPr lang="vi-VN" sz="2800" b="0" i="0" baseline="30000" dirty="0">
                <a:solidFill>
                  <a:srgbClr val="FF0000"/>
                </a:solidFill>
                <a:effectLst/>
                <a:latin typeface="Cambria" panose="02040503050406030204" pitchFamily="18" charset="0"/>
                <a:ea typeface="Cambria" panose="02040503050406030204" pitchFamily="18" charset="0"/>
              </a:rPr>
              <a:t>3</a:t>
            </a:r>
            <a:r>
              <a:rPr lang="vi-VN" sz="28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397</Words>
  <Application>Microsoft Office PowerPoint</Application>
  <PresentationFormat>Widescreen</PresentationFormat>
  <Paragraphs>45</Paragraphs>
  <Slides>13</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Luân Vũ Quang</cp:lastModifiedBy>
  <cp:revision>29</cp:revision>
  <dcterms:created xsi:type="dcterms:W3CDTF">2024-05-17T09:13:47Z</dcterms:created>
  <dcterms:modified xsi:type="dcterms:W3CDTF">2026-03-27T07:45:13Z</dcterms:modified>
</cp:coreProperties>
</file>