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3.wav" ContentType="audio/wav"/>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1" r:id="rId2"/>
    <p:sldId id="292" r:id="rId3"/>
    <p:sldId id="293" r:id="rId4"/>
    <p:sldId id="273" r:id="rId5"/>
    <p:sldId id="256" r:id="rId6"/>
    <p:sldId id="301" r:id="rId7"/>
    <p:sldId id="279" r:id="rId8"/>
    <p:sldId id="258" r:id="rId9"/>
    <p:sldId id="263" r:id="rId10"/>
    <p:sldId id="262" r:id="rId11"/>
    <p:sldId id="278" r:id="rId12"/>
    <p:sldId id="267" r:id="rId13"/>
    <p:sldId id="282" r:id="rId14"/>
    <p:sldId id="289" r:id="rId15"/>
    <p:sldId id="284" r:id="rId16"/>
    <p:sldId id="287" r:id="rId17"/>
    <p:sldId id="295" r:id="rId18"/>
    <p:sldId id="290" r:id="rId19"/>
    <p:sldId id="294" r:id="rId20"/>
    <p:sldId id="296" r:id="rId21"/>
    <p:sldId id="297" r:id="rId22"/>
    <p:sldId id="270" r:id="rId23"/>
    <p:sldId id="257" r:id="rId24"/>
    <p:sldId id="298" r:id="rId25"/>
    <p:sldId id="299" r:id="rId26"/>
    <p:sldId id="259" r:id="rId27"/>
    <p:sldId id="264" r:id="rId28"/>
    <p:sldId id="277" r:id="rId29"/>
    <p:sldId id="300" r:id="rId30"/>
    <p:sldId id="272" r:id="rId31"/>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116" d="100"/>
          <a:sy n="116" d="100"/>
        </p:scale>
        <p:origin x="81" y="25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2/24/2026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8.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audio" Target="../media/audio2.wav"/><Relationship Id="rId4"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gif"/><Relationship Id="rId3" Type="http://schemas.openxmlformats.org/officeDocument/2006/relationships/slideLayout" Target="../slideLayouts/slideLayout6.xml"/><Relationship Id="rId7" Type="http://schemas.openxmlformats.org/officeDocument/2006/relationships/image" Target="../media/image33.jpeg"/><Relationship Id="rId12" Type="http://schemas.openxmlformats.org/officeDocument/2006/relationships/image" Target="../media/image38.gif"/><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32.png"/><Relationship Id="rId11" Type="http://schemas.openxmlformats.org/officeDocument/2006/relationships/image" Target="../media/image37.gif"/><Relationship Id="rId5" Type="http://schemas.openxmlformats.org/officeDocument/2006/relationships/image" Target="../media/image31.png"/><Relationship Id="rId10" Type="http://schemas.openxmlformats.org/officeDocument/2006/relationships/image" Target="../media/image36.gif"/><Relationship Id="rId4" Type="http://schemas.openxmlformats.org/officeDocument/2006/relationships/audio" Target="../media/audio3.wav"/><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9524" y="328045"/>
            <a:ext cx="8744856" cy="4801193"/>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spcBef>
                <a:spcPts val="1200"/>
              </a:spcBef>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spcBef>
                <a:spcPts val="600"/>
              </a:spcBef>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90" y="1047751"/>
            <a:ext cx="527050" cy="168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grpSp>
        <p:nvGrpSpPr>
          <p:cNvPr id="13" name="Group 12"/>
          <p:cNvGrpSpPr/>
          <p:nvPr/>
        </p:nvGrpSpPr>
        <p:grpSpPr>
          <a:xfrm>
            <a:off x="8534400" y="814034"/>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4600" y="2308260"/>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6600" y="4360900"/>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190751"/>
            <a:ext cx="5270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35802" y="189461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7" name="TextBox 26"/>
          <p:cNvSpPr txBox="1"/>
          <p:nvPr/>
        </p:nvSpPr>
        <p:spPr>
          <a:xfrm>
            <a:off x="-62510" y="3510167"/>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3</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 Ai đến gọi cửa, các con đừng mở nhé! Chỉ mở cửa khi nghe tiếng mẹ.</a:t>
            </a:r>
          </a:p>
          <a:p>
            <a:pPr algn="just"/>
            <a:r>
              <a:rPr lang="en-US" sz="19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 Không phải giọng mẹ. Không mở.</a:t>
            </a:r>
          </a:p>
          <a:p>
            <a:pPr algn="just"/>
            <a:r>
              <a:rPr lang="en-US" sz="1900">
                <a:latin typeface="Arial" pitchFamily="34" charset="0"/>
                <a:ea typeface="Arial-Rounded" pitchFamily="34" charset="0"/>
                <a:cs typeface="Arial" pitchFamily="34" charset="0"/>
              </a:rPr>
              <a:t>	Sói đành bỏ đi.</a:t>
            </a:r>
          </a:p>
          <a:p>
            <a:pPr algn="just"/>
            <a:r>
              <a:rPr lang="en-US" sz="19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 Các con ngoan lắm!</a:t>
            </a:r>
          </a:p>
          <a:p>
            <a:pPr algn="r"/>
            <a:r>
              <a:rPr lang="en-US" sz="1900">
                <a:latin typeface="Arial" pitchFamily="34" charset="0"/>
                <a:ea typeface="Arial-Rounded" pitchFamily="34" charset="0"/>
                <a:cs typeface="Arial" pitchFamily="34" charset="0"/>
              </a:rPr>
              <a:t>				 (Theo </a:t>
            </a:r>
            <a:r>
              <a:rPr lang="en-US" sz="1900" i="1">
                <a:latin typeface="Arial" pitchFamily="34" charset="0"/>
                <a:ea typeface="Arial-Rounded" pitchFamily="34" charset="0"/>
                <a:cs typeface="Arial" pitchFamily="34" charset="0"/>
              </a:rPr>
              <a:t>Truyện cổ Grim</a:t>
            </a:r>
            <a:r>
              <a:rPr lang="en-US" sz="190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Loài vật nào được nhắc đến trong đoạn trên?</a:t>
            </a:r>
          </a:p>
        </p:txBody>
      </p:sp>
      <p:sp>
        <p:nvSpPr>
          <p:cNvPr id="7" name="TextBox 6"/>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Người mẹ để đàn con ở nhà để đi đâu?</a:t>
            </a:r>
          </a:p>
        </p:txBody>
      </p:sp>
      <p:sp>
        <p:nvSpPr>
          <p:cNvPr id="8" name="TextBox 7"/>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Dê mẹ dặn dê con chỉ được mở cửa khi nào?</a:t>
            </a:r>
          </a:p>
        </p:txBody>
      </p:sp>
      <p:cxnSp>
        <p:nvCxnSpPr>
          <p:cNvPr id="4" name="Straight Connector 3">
            <a:extLst>
              <a:ext uri="{FF2B5EF4-FFF2-40B4-BE49-F238E27FC236}">
                <a16:creationId xmlns:a16="http://schemas.microsoft.com/office/drawing/2014/main" id="{7E0F4AE0-3BF6-4145-A87C-2BE2470A671C}"/>
              </a:ext>
            </a:extLst>
          </p:cNvPr>
          <p:cNvCxnSpPr/>
          <p:nvPr/>
        </p:nvCxnSpPr>
        <p:spPr>
          <a:xfrm>
            <a:off x="304800" y="3638550"/>
            <a:ext cx="54102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Một</a:t>
            </a:r>
            <a:r>
              <a:rPr lang="en-US" sz="3600" dirty="0">
                <a:latin typeface="Arial" pitchFamily="34" charset="0"/>
                <a:ea typeface="Arial-Rounded" pitchFamily="34" charset="0"/>
                <a:cs typeface="Arial" pitchFamily="34" charset="0"/>
              </a:rPr>
              <a:t> con </a:t>
            </a:r>
            <a:r>
              <a:rPr lang="en-US" sz="3600" dirty="0" err="1">
                <a:latin typeface="Arial" pitchFamily="34" charset="0"/>
                <a:ea typeface="Arial-Rounded" pitchFamily="34" charset="0"/>
                <a:cs typeface="Arial" pitchFamily="34" charset="0"/>
              </a:rPr>
              <a:t>sói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nấp</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gần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đó</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Đợi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dê</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mẹ</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đi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xa</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nó</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gõ</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cửa</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và</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giả</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giọng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dê</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mẹ</a:t>
            </a:r>
            <a:r>
              <a:rPr lang="en-US" sz="3600" dirty="0">
                <a:latin typeface="Arial" pitchFamily="34" charset="0"/>
                <a:ea typeface="Arial-Rounded" pitchFamily="34" charset="0"/>
                <a:cs typeface="Arial" pitchFamily="34" charset="0"/>
              </a:rPr>
              <a:t>.</a:t>
            </a:r>
          </a:p>
          <a:p>
            <a:pPr algn="just"/>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Nhớ</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lời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mẹ</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đàn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dê</a:t>
            </a:r>
            <a:r>
              <a:rPr lang="en-US" sz="3600" dirty="0">
                <a:latin typeface="Arial" pitchFamily="34" charset="0"/>
                <a:ea typeface="Arial-Rounded" pitchFamily="34" charset="0"/>
                <a:cs typeface="Arial" pitchFamily="34" charset="0"/>
              </a:rPr>
              <a:t> con </a:t>
            </a:r>
            <a:r>
              <a:rPr lang="en-US" sz="3600" dirty="0" err="1">
                <a:latin typeface="Arial" pitchFamily="34" charset="0"/>
                <a:ea typeface="Arial-Rounded" pitchFamily="34" charset="0"/>
                <a:cs typeface="Arial" pitchFamily="34" charset="0"/>
              </a:rPr>
              <a:t>nói</a:t>
            </a:r>
            <a:r>
              <a:rPr lang="en-US" sz="3600" dirty="0">
                <a:latin typeface="Arial" pitchFamily="34" charset="0"/>
                <a:ea typeface="Arial-Rounded" pitchFamily="34" charset="0"/>
                <a:cs typeface="Arial" pitchFamily="34" charset="0"/>
              </a:rPr>
              <a:t>: </a:t>
            </a:r>
          </a:p>
          <a:p>
            <a:pPr algn="just"/>
            <a:r>
              <a:rPr lang="en-US" sz="3600" dirty="0">
                <a:latin typeface="Arial" pitchFamily="34" charset="0"/>
                <a:ea typeface="Arial-Rounded" pitchFamily="34" charset="0"/>
                <a:cs typeface="Arial" pitchFamily="34" charset="0"/>
              </a:rPr>
              <a:t>	- </a:t>
            </a:r>
            <a:r>
              <a:rPr lang="en-US" sz="3600" dirty="0" err="1">
                <a:latin typeface="Arial" pitchFamily="34" charset="0"/>
                <a:ea typeface="Arial-Rounded" pitchFamily="34" charset="0"/>
                <a:cs typeface="Arial" pitchFamily="34" charset="0"/>
              </a:rPr>
              <a:t>Không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phải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giọng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mẹ</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Không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mở</a:t>
            </a:r>
            <a:r>
              <a:rPr lang="en-US" sz="3600" dirty="0">
                <a:latin typeface="Arial" pitchFamily="34" charset="0"/>
                <a:ea typeface="Arial-Rounded" pitchFamily="34" charset="0"/>
                <a:cs typeface="Arial" pitchFamily="34" charset="0"/>
              </a:rPr>
              <a:t>.</a:t>
            </a:r>
          </a:p>
          <a:p>
            <a:pPr algn="just">
              <a:spcAft>
                <a:spcPts val="1200"/>
              </a:spcAft>
            </a:pP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đành</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bỏ</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đi</a:t>
            </a:r>
            <a:r>
              <a:rPr lang="en-US" sz="3600" dirty="0">
                <a:latin typeface="Arial" pitchFamily="34" charset="0"/>
                <a:ea typeface="Arial-Rounded" pitchFamily="34" charset="0"/>
                <a:cs typeface="Arial" pitchFamily="34" charset="0"/>
              </a:rPr>
              <a:t>.</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Con vật nguy hiểm nào xuất hiện?</a:t>
            </a: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Sói làm gì khi dê mẹ đi xa?</a:t>
            </a: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Đàn dê con làm gì khi sói gọi cửa?</a:t>
            </a: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có nhận xét gì về hành động của đàn dê con?</a:t>
            </a:r>
          </a:p>
        </p:txBody>
      </p:sp>
      <p:cxnSp>
        <p:nvCxnSpPr>
          <p:cNvPr id="9" name="Straight Connector 8">
            <a:extLst>
              <a:ext uri="{FF2B5EF4-FFF2-40B4-BE49-F238E27FC236}">
                <a16:creationId xmlns:a16="http://schemas.microsoft.com/office/drawing/2014/main" id="{38E861FD-C188-4307-8CB1-AC847592B52E}"/>
              </a:ext>
            </a:extLst>
          </p:cNvPr>
          <p:cNvCxnSpPr>
            <a:cxnSpLocks/>
          </p:cNvCxnSpPr>
          <p:nvPr/>
        </p:nvCxnSpPr>
        <p:spPr>
          <a:xfrm>
            <a:off x="1447800" y="1885950"/>
            <a:ext cx="2209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26DC1-B78D-4A19-9B4E-260D355D8CF3}"/>
              </a:ext>
            </a:extLst>
          </p:cNvPr>
          <p:cNvCxnSpPr>
            <a:cxnSpLocks/>
          </p:cNvCxnSpPr>
          <p:nvPr/>
        </p:nvCxnSpPr>
        <p:spPr>
          <a:xfrm>
            <a:off x="1676400" y="2419350"/>
            <a:ext cx="609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AD42A8-004F-4950-AFD4-1A891FEA78FF}"/>
              </a:ext>
            </a:extLst>
          </p:cNvPr>
          <p:cNvCxnSpPr>
            <a:cxnSpLocks/>
          </p:cNvCxnSpPr>
          <p:nvPr/>
        </p:nvCxnSpPr>
        <p:spPr>
          <a:xfrm>
            <a:off x="6248400" y="3562350"/>
            <a:ext cx="2209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000" fill="hold"/>
                                        <p:tgtEl>
                                          <p:spTgt spid="5"/>
                                        </p:tgtEl>
                                        <p:attrNameLst>
                                          <p:attrName>ppt_x</p:attrName>
                                        </p:attrNameLst>
                                      </p:cBhvr>
                                      <p:tavLst>
                                        <p:tav tm="0">
                                          <p:val>
                                            <p:strVal val="1+#ppt_w/2"/>
                                          </p:val>
                                        </p:tav>
                                        <p:tav tm="100000">
                                          <p:val>
                                            <p:strVal val="#ppt_x"/>
                                          </p:val>
                                        </p:tav>
                                      </p:tavLst>
                                    </p:anim>
                                    <p:anim calcmode="lin" valueType="num">
                                      <p:cBhvr additive="base">
                                        <p:cTn id="2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2000" fill="hold"/>
                                        <p:tgtEl>
                                          <p:spTgt spid="7"/>
                                        </p:tgtEl>
                                        <p:attrNameLst>
                                          <p:attrName>ppt_x</p:attrName>
                                        </p:attrNameLst>
                                      </p:cBhvr>
                                      <p:tavLst>
                                        <p:tav tm="0">
                                          <p:val>
                                            <p:strVal val="1+#ppt_w/2"/>
                                          </p:val>
                                        </p:tav>
                                        <p:tav tm="100000">
                                          <p:val>
                                            <p:strVal val="#ppt_x"/>
                                          </p:val>
                                        </p:tav>
                                      </p:tavLst>
                                    </p:anim>
                                    <p:anim calcmode="lin" valueType="num">
                                      <p:cBhvr additive="base">
                                        <p:cTn id="4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2000" fill="hold"/>
                                        <p:tgtEl>
                                          <p:spTgt spid="8"/>
                                        </p:tgtEl>
                                        <p:attrNameLst>
                                          <p:attrName>ppt_x</p:attrName>
                                        </p:attrNameLst>
                                      </p:cBhvr>
                                      <p:tavLst>
                                        <p:tav tm="0">
                                          <p:val>
                                            <p:strVal val="1+#ppt_w/2"/>
                                          </p:val>
                                        </p:tav>
                                        <p:tav tm="100000">
                                          <p:val>
                                            <p:strVal val="#ppt_x"/>
                                          </p:val>
                                        </p:tav>
                                      </p:tavLst>
                                    </p:anim>
                                    <p:anim calcmode="lin" valueType="num">
                                      <p:cBhvr additive="base">
                                        <p:cTn id="5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lúc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sau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về</a:t>
            </a:r>
            <a:r>
              <a:rPr lang="en-US" sz="3200" dirty="0">
                <a:latin typeface="Arial" pitchFamily="34" charset="0"/>
                <a:ea typeface="Arial-Rounded" pitchFamily="34" charset="0"/>
                <a:cs typeface="Arial" pitchFamily="34" charset="0"/>
              </a:rPr>
              <a:t>. Nghe </a:t>
            </a:r>
            <a:r>
              <a:rPr lang="en-US" sz="3200" dirty="0" err="1">
                <a:latin typeface="Arial" pitchFamily="34" charset="0"/>
                <a:ea typeface="Arial-Rounded" pitchFamily="34" charset="0"/>
                <a:cs typeface="Arial" pitchFamily="34" charset="0"/>
              </a:rPr>
              <a:t>đúng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ra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tíu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tít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khoe</a:t>
            </a:r>
            <a:r>
              <a:rPr lang="en-US" sz="3200" dirty="0">
                <a:latin typeface="Arial" pitchFamily="34" charset="0"/>
                <a:ea typeface="Arial-Rounded" pitchFamily="34" charset="0"/>
                <a:cs typeface="Arial" pitchFamily="34" charset="0"/>
              </a:rPr>
              <a:t>:</a:t>
            </a:r>
          </a:p>
          <a:p>
            <a:pPr algn="just"/>
            <a:r>
              <a:rPr lang="en-US" sz="3200" dirty="0">
                <a:latin typeface="Arial" pitchFamily="34" charset="0"/>
                <a:ea typeface="Arial-Rounded" pitchFamily="34" charset="0"/>
                <a:cs typeface="Arial" pitchFamily="34" charset="0"/>
              </a:rPr>
              <a:t>	- </a:t>
            </a:r>
            <a:r>
              <a:rPr lang="en-US" sz="3200" dirty="0" err="1">
                <a:latin typeface="Arial" pitchFamily="34" charset="0"/>
                <a:ea typeface="Arial-Rounded" pitchFamily="34" charset="0"/>
                <a:cs typeface="Arial" pitchFamily="34" charset="0"/>
              </a:rPr>
              <a:t>Lúc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vắng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gọi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nhưng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giọng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chúng</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không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a:t>
            </a:r>
          </a:p>
          <a:p>
            <a:pPr algn="just"/>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xoa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đầu</a:t>
            </a:r>
            <a:r>
              <a:rPr lang="en-US" sz="3200" dirty="0">
                <a:latin typeface="Arial" pitchFamily="34" charset="0"/>
                <a:ea typeface="Arial-Rounded" pitchFamily="34" charset="0"/>
                <a:cs typeface="Arial" pitchFamily="34" charset="0"/>
              </a:rPr>
              <a:t> con:</a:t>
            </a:r>
          </a:p>
          <a:p>
            <a:pPr algn="just"/>
            <a:r>
              <a:rPr lang="en-US" sz="3200" dirty="0">
                <a:latin typeface="Arial" pitchFamily="34" charset="0"/>
                <a:ea typeface="Arial-Rounded" pitchFamily="34" charset="0"/>
                <a:cs typeface="Arial" pitchFamily="34" charset="0"/>
              </a:rPr>
              <a:t>	- </a:t>
            </a: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ngoan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lắm</a:t>
            </a:r>
            <a:r>
              <a:rPr lang="en-US" sz="3200" dirty="0">
                <a:latin typeface="Arial" pitchFamily="34" charset="0"/>
                <a:ea typeface="Arial-Rounded" pitchFamily="34" charset="0"/>
                <a:cs typeface="Arial" pitchFamily="34" charset="0"/>
              </a:rPr>
              <a:t>!</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Nghe chuyện, dê mẹ đã nói gì với con?</a:t>
            </a: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3:</a:t>
            </a:r>
          </a:p>
        </p:txBody>
      </p:sp>
      <p:cxnSp>
        <p:nvCxnSpPr>
          <p:cNvPr id="7" name="Straight Connector 6">
            <a:extLst>
              <a:ext uri="{FF2B5EF4-FFF2-40B4-BE49-F238E27FC236}">
                <a16:creationId xmlns:a16="http://schemas.microsoft.com/office/drawing/2014/main" id="{A46D8932-5BBA-4812-8895-5D3299479FCC}"/>
              </a:ext>
            </a:extLst>
          </p:cNvPr>
          <p:cNvCxnSpPr>
            <a:cxnSpLocks/>
          </p:cNvCxnSpPr>
          <p:nvPr/>
        </p:nvCxnSpPr>
        <p:spPr>
          <a:xfrm>
            <a:off x="1295400" y="4260213"/>
            <a:ext cx="3733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a:latin typeface="Arial" pitchFamily="34" charset="0"/>
                <a:ea typeface="Arial-Rounded" pitchFamily="34" charset="0"/>
                <a:cs typeface="Arial" pitchFamily="34" charset="0"/>
              </a:rPr>
              <a:t>Em học hỏi được gì qua câu chuyện?</a:t>
            </a:r>
          </a:p>
        </p:txBody>
      </p:sp>
    </p:spTree>
    <p:extLst>
      <p:ext uri="{BB962C8B-B14F-4D97-AF65-F5344CB8AC3E}">
        <p14:creationId xmlns:p14="http://schemas.microsoft.com/office/powerpoint/2010/main" val="416825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377827" y="442912"/>
            <a:ext cx="493140" cy="469202"/>
          </a:xfrm>
          <a:prstGeom prst="flowChartConnector">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6" name="Rectangle 5"/>
          <p:cNvSpPr/>
          <p:nvPr/>
        </p:nvSpPr>
        <p:spPr>
          <a:xfrm>
            <a:off x="440321" y="368190"/>
            <a:ext cx="1805302" cy="600164"/>
          </a:xfrm>
          <a:prstGeom prst="rect">
            <a:avLst/>
          </a:prstGeom>
        </p:spPr>
        <p:txBody>
          <a:bodyPr wrap="none">
            <a:spAutoFit/>
          </a:bodyPr>
          <a:lstStyle/>
          <a:p>
            <a:r>
              <a:rPr lang="vi-VN" sz="3300" b="1" dirty="0">
                <a:solidFill>
                  <a:schemeClr val="accent6">
                    <a:lumMod val="75000"/>
                  </a:schemeClr>
                </a:solidFill>
                <a:latin typeface="Times New Roman" panose="02020603050405020304" pitchFamily="18" charset="0"/>
                <a:cs typeface="Times New Roman" panose="02020603050405020304" pitchFamily="18" charset="0"/>
              </a:rPr>
              <a:t>4</a:t>
            </a:r>
            <a:r>
              <a:rPr lang="en-US" sz="3300" b="1" dirty="0">
                <a:latin typeface="Times New Roman" panose="02020603050405020304" pitchFamily="18" charset="0"/>
                <a:cs typeface="Times New Roman" panose="02020603050405020304" pitchFamily="18" charset="0"/>
              </a:rPr>
              <a:t> </a:t>
            </a:r>
            <a:r>
              <a:rPr lang="vi-VN" sz="3300" dirty="0">
                <a:latin typeface="Times New Roman" panose="02020603050405020304" pitchFamily="18" charset="0"/>
                <a:cs typeface="Times New Roman" panose="02020603050405020304" pitchFamily="18" charset="0"/>
              </a:rPr>
              <a:t>  </a:t>
            </a:r>
            <a:r>
              <a:rPr lang="vi-VN" sz="3300" dirty="0">
                <a:latin typeface="Segoe UI Black" panose="020B0A02040204020203" pitchFamily="34" charset="0"/>
                <a:ea typeface="Segoe UI Black" panose="020B0A02040204020203" pitchFamily="34" charset="0"/>
                <a:cs typeface="Times New Roman" panose="02020603050405020304" pitchFamily="18" charset="0"/>
              </a:rPr>
              <a:t>Viết</a:t>
            </a:r>
            <a:r>
              <a:rPr lang="en-US" sz="3300" dirty="0">
                <a:latin typeface="Segoe UI Black" panose="020B0A02040204020203" pitchFamily="34" charset="0"/>
                <a:ea typeface="Segoe UI Black" panose="020B0A02040204020203" pitchFamily="34" charset="0"/>
                <a:cs typeface="Times New Roman" panose="02020603050405020304" pitchFamily="18" charset="0"/>
              </a:rPr>
              <a:t> :</a:t>
            </a:r>
            <a:endParaRPr lang="en-US" sz="33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536413-0CD5-4B02-8655-3298D04122F7}"/>
              </a:ext>
            </a:extLst>
          </p:cNvPr>
          <p:cNvSpPr txBox="1"/>
          <p:nvPr/>
        </p:nvSpPr>
        <p:spPr>
          <a:xfrm>
            <a:off x="2439616" y="310482"/>
            <a:ext cx="1907382" cy="715581"/>
          </a:xfrm>
          <a:prstGeom prst="rect">
            <a:avLst/>
          </a:prstGeom>
          <a:noFill/>
        </p:spPr>
        <p:txBody>
          <a:bodyPr wrap="square" rtlCol="0">
            <a:spAutoFit/>
          </a:bodyPr>
          <a:lstStyle/>
          <a:p>
            <a:r>
              <a:rPr lang="en-US" sz="4050" b="1" dirty="0">
                <a:solidFill>
                  <a:srgbClr val="FF0000"/>
                </a:solidFill>
                <a:latin typeface="Times New Roman" panose="02020603050405020304" pitchFamily="18" charset="0"/>
                <a:cs typeface="Times New Roman" panose="02020603050405020304" pitchFamily="18" charset="0"/>
              </a:rPr>
              <a:t>V/ 22</a:t>
            </a:r>
          </a:p>
        </p:txBody>
      </p:sp>
    </p:spTree>
    <p:extLst>
      <p:ext uri="{BB962C8B-B14F-4D97-AF65-F5344CB8AC3E}">
        <p14:creationId xmlns:p14="http://schemas.microsoft.com/office/powerpoint/2010/main" val="29555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A8C5D2-4887-428F-84A5-ECAC92B14C75}"/>
              </a:ext>
            </a:extLst>
          </p:cNvPr>
          <p:cNvGraphicFramePr>
            <a:graphicFrameLocks noGrp="1"/>
          </p:cNvGraphicFramePr>
          <p:nvPr/>
        </p:nvGraphicFramePr>
        <p:xfrm>
          <a:off x="237744" y="400050"/>
          <a:ext cx="8668512" cy="4343400"/>
        </p:xfrm>
        <a:graphic>
          <a:graphicData uri="http://schemas.openxmlformats.org/drawingml/2006/table">
            <a:tbl>
              <a:tblPr firstRow="1" bandRow="1">
                <a:tableStyleId>{5C22544A-7EE6-4342-B048-85BDC9FD1C3A}</a:tableStyleId>
              </a:tblPr>
              <a:tblGrid>
                <a:gridCol w="722376">
                  <a:extLst>
                    <a:ext uri="{9D8B030D-6E8A-4147-A177-3AD203B41FA5}">
                      <a16:colId xmlns:a16="http://schemas.microsoft.com/office/drawing/2014/main" val="2366836285"/>
                    </a:ext>
                  </a:extLst>
                </a:gridCol>
                <a:gridCol w="722376">
                  <a:extLst>
                    <a:ext uri="{9D8B030D-6E8A-4147-A177-3AD203B41FA5}">
                      <a16:colId xmlns:a16="http://schemas.microsoft.com/office/drawing/2014/main" val="2891723834"/>
                    </a:ext>
                  </a:extLst>
                </a:gridCol>
                <a:gridCol w="722376">
                  <a:extLst>
                    <a:ext uri="{9D8B030D-6E8A-4147-A177-3AD203B41FA5}">
                      <a16:colId xmlns:a16="http://schemas.microsoft.com/office/drawing/2014/main" val="3466642977"/>
                    </a:ext>
                  </a:extLst>
                </a:gridCol>
                <a:gridCol w="722376">
                  <a:extLst>
                    <a:ext uri="{9D8B030D-6E8A-4147-A177-3AD203B41FA5}">
                      <a16:colId xmlns:a16="http://schemas.microsoft.com/office/drawing/2014/main" val="2254894175"/>
                    </a:ext>
                  </a:extLst>
                </a:gridCol>
                <a:gridCol w="722376">
                  <a:extLst>
                    <a:ext uri="{9D8B030D-6E8A-4147-A177-3AD203B41FA5}">
                      <a16:colId xmlns:a16="http://schemas.microsoft.com/office/drawing/2014/main" val="2119364172"/>
                    </a:ext>
                  </a:extLst>
                </a:gridCol>
                <a:gridCol w="722376">
                  <a:extLst>
                    <a:ext uri="{9D8B030D-6E8A-4147-A177-3AD203B41FA5}">
                      <a16:colId xmlns:a16="http://schemas.microsoft.com/office/drawing/2014/main" val="2025960471"/>
                    </a:ext>
                  </a:extLst>
                </a:gridCol>
                <a:gridCol w="722376">
                  <a:extLst>
                    <a:ext uri="{9D8B030D-6E8A-4147-A177-3AD203B41FA5}">
                      <a16:colId xmlns:a16="http://schemas.microsoft.com/office/drawing/2014/main" val="4007561049"/>
                    </a:ext>
                  </a:extLst>
                </a:gridCol>
                <a:gridCol w="722376">
                  <a:extLst>
                    <a:ext uri="{9D8B030D-6E8A-4147-A177-3AD203B41FA5}">
                      <a16:colId xmlns:a16="http://schemas.microsoft.com/office/drawing/2014/main" val="4048549341"/>
                    </a:ext>
                  </a:extLst>
                </a:gridCol>
                <a:gridCol w="722376">
                  <a:extLst>
                    <a:ext uri="{9D8B030D-6E8A-4147-A177-3AD203B41FA5}">
                      <a16:colId xmlns:a16="http://schemas.microsoft.com/office/drawing/2014/main" val="3521562163"/>
                    </a:ext>
                  </a:extLst>
                </a:gridCol>
                <a:gridCol w="722376">
                  <a:extLst>
                    <a:ext uri="{9D8B030D-6E8A-4147-A177-3AD203B41FA5}">
                      <a16:colId xmlns:a16="http://schemas.microsoft.com/office/drawing/2014/main" val="3445312069"/>
                    </a:ext>
                  </a:extLst>
                </a:gridCol>
                <a:gridCol w="722376">
                  <a:extLst>
                    <a:ext uri="{9D8B030D-6E8A-4147-A177-3AD203B41FA5}">
                      <a16:colId xmlns:a16="http://schemas.microsoft.com/office/drawing/2014/main" val="4030993057"/>
                    </a:ext>
                  </a:extLst>
                </a:gridCol>
                <a:gridCol w="722376">
                  <a:extLst>
                    <a:ext uri="{9D8B030D-6E8A-4147-A177-3AD203B41FA5}">
                      <a16:colId xmlns:a16="http://schemas.microsoft.com/office/drawing/2014/main" val="4185764010"/>
                    </a:ext>
                  </a:extLst>
                </a:gridCol>
              </a:tblGrid>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474700226"/>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120549147"/>
                  </a:ext>
                </a:extLst>
              </a:tr>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35056234"/>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022572272"/>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815086175"/>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675797134"/>
                  </a:ext>
                </a:extLst>
              </a:tr>
            </a:tbl>
          </a:graphicData>
        </a:graphic>
      </p:graphicFrame>
      <p:sp>
        <p:nvSpPr>
          <p:cNvPr id="3" name="TextBox 2">
            <a:extLst>
              <a:ext uri="{FF2B5EF4-FFF2-40B4-BE49-F238E27FC236}">
                <a16:creationId xmlns:a16="http://schemas.microsoft.com/office/drawing/2014/main" id="{145787FE-BAED-4F45-B103-3E9C4097D710}"/>
              </a:ext>
            </a:extLst>
          </p:cNvPr>
          <p:cNvSpPr txBox="1"/>
          <p:nvPr/>
        </p:nvSpPr>
        <p:spPr>
          <a:xfrm>
            <a:off x="152400" y="1962150"/>
            <a:ext cx="4114800" cy="4508927"/>
          </a:xfrm>
          <a:prstGeom prst="rect">
            <a:avLst/>
          </a:prstGeom>
          <a:noFill/>
        </p:spPr>
        <p:txBody>
          <a:bodyPr wrap="square" rtlCol="0">
            <a:spAutoFit/>
          </a:bodyPr>
          <a:lstStyle/>
          <a:p>
            <a:r>
              <a:rPr lang="en-US" sz="28500" dirty="0">
                <a:latin typeface="HP001 4 hàng" panose="020B0603050302020204" pitchFamily="34" charset="0"/>
              </a:rPr>
              <a:t>L</a:t>
            </a:r>
          </a:p>
        </p:txBody>
      </p:sp>
      <p:sp>
        <p:nvSpPr>
          <p:cNvPr id="4" name="TextBox 3">
            <a:extLst>
              <a:ext uri="{FF2B5EF4-FFF2-40B4-BE49-F238E27FC236}">
                <a16:creationId xmlns:a16="http://schemas.microsoft.com/office/drawing/2014/main" id="{211682FE-6515-4100-8F3A-7E7D086AFD17}"/>
              </a:ext>
            </a:extLst>
          </p:cNvPr>
          <p:cNvSpPr txBox="1"/>
          <p:nvPr/>
        </p:nvSpPr>
        <p:spPr>
          <a:xfrm>
            <a:off x="5943600" y="3360494"/>
            <a:ext cx="2209800" cy="2246769"/>
          </a:xfrm>
          <a:prstGeom prst="rect">
            <a:avLst/>
          </a:prstGeom>
          <a:noFill/>
        </p:spPr>
        <p:txBody>
          <a:bodyPr wrap="square" rtlCol="0">
            <a:spAutoFit/>
          </a:bodyPr>
          <a:lstStyle/>
          <a:p>
            <a:endParaRPr lang="en-US" sz="14000" dirty="0">
              <a:latin typeface="HP001 4 hàng" panose="020B0603050302020204" pitchFamily="34" charset="0"/>
            </a:endParaRPr>
          </a:p>
        </p:txBody>
      </p:sp>
      <p:sp>
        <p:nvSpPr>
          <p:cNvPr id="5" name="TextBox 4">
            <a:extLst>
              <a:ext uri="{FF2B5EF4-FFF2-40B4-BE49-F238E27FC236}">
                <a16:creationId xmlns:a16="http://schemas.microsoft.com/office/drawing/2014/main" id="{9F2F73F0-5A79-4762-85D9-C83855CA79FD}"/>
              </a:ext>
            </a:extLst>
          </p:cNvPr>
          <p:cNvSpPr txBox="1"/>
          <p:nvPr/>
        </p:nvSpPr>
        <p:spPr>
          <a:xfrm>
            <a:off x="5943600" y="3360494"/>
            <a:ext cx="4114800" cy="2246769"/>
          </a:xfrm>
          <a:prstGeom prst="rect">
            <a:avLst/>
          </a:prstGeom>
          <a:noFill/>
        </p:spPr>
        <p:txBody>
          <a:bodyPr wrap="square" rtlCol="0">
            <a:spAutoFit/>
          </a:bodyPr>
          <a:lstStyle/>
          <a:p>
            <a:r>
              <a:rPr lang="en-US" sz="14000" dirty="0">
                <a:latin typeface="HP001 4 hàng" panose="020B0603050302020204" pitchFamily="34" charset="0"/>
              </a:rPr>
              <a:t>L</a:t>
            </a:r>
          </a:p>
        </p:txBody>
      </p:sp>
    </p:spTree>
    <p:extLst>
      <p:ext uri="{BB962C8B-B14F-4D97-AF65-F5344CB8AC3E}">
        <p14:creationId xmlns:p14="http://schemas.microsoft.com/office/powerpoint/2010/main" val="38990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
            <a:hlinkClick r:id="" action="ppaction://media"/>
            <a:extLst>
              <a:ext uri="{FF2B5EF4-FFF2-40B4-BE49-F238E27FC236}">
                <a16:creationId xmlns:a16="http://schemas.microsoft.com/office/drawing/2014/main" id="{9B69D3C7-6C7B-4D61-888A-8228F7FE69C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00250" y="361950"/>
            <a:ext cx="5143500" cy="4627709"/>
          </a:xfrm>
          <a:prstGeom prst="rect">
            <a:avLst/>
          </a:prstGeom>
        </p:spPr>
      </p:pic>
    </p:spTree>
    <p:extLst>
      <p:ext uri="{BB962C8B-B14F-4D97-AF65-F5344CB8AC3E}">
        <p14:creationId xmlns:p14="http://schemas.microsoft.com/office/powerpoint/2010/main" val="5327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46A4C1-4627-477A-9E73-E20DB0890FB7}"/>
              </a:ext>
            </a:extLst>
          </p:cNvPr>
          <p:cNvPicPr>
            <a:picLocks noChangeAspect="1"/>
          </p:cNvPicPr>
          <p:nvPr/>
        </p:nvPicPr>
        <p:blipFill>
          <a:blip r:embed="rId2"/>
          <a:stretch>
            <a:fillRect/>
          </a:stretch>
        </p:blipFill>
        <p:spPr>
          <a:xfrm>
            <a:off x="762000" y="57150"/>
            <a:ext cx="7772400" cy="4876800"/>
          </a:xfrm>
          <a:prstGeom prst="rect">
            <a:avLst/>
          </a:prstGeom>
        </p:spPr>
      </p:pic>
      <p:sp>
        <p:nvSpPr>
          <p:cNvPr id="3" name="TextBox 2">
            <a:extLst>
              <a:ext uri="{FF2B5EF4-FFF2-40B4-BE49-F238E27FC236}">
                <a16:creationId xmlns:a16="http://schemas.microsoft.com/office/drawing/2014/main" id="{145787FE-BAED-4F45-B103-3E9C4097D710}"/>
              </a:ext>
            </a:extLst>
          </p:cNvPr>
          <p:cNvSpPr txBox="1"/>
          <p:nvPr/>
        </p:nvSpPr>
        <p:spPr>
          <a:xfrm>
            <a:off x="1143000" y="1200150"/>
            <a:ext cx="4114800" cy="2400657"/>
          </a:xfrm>
          <a:prstGeom prst="rect">
            <a:avLst/>
          </a:prstGeom>
          <a:noFill/>
        </p:spPr>
        <p:txBody>
          <a:bodyPr wrap="square" rtlCol="0">
            <a:spAutoFit/>
          </a:bodyPr>
          <a:lstStyle/>
          <a:p>
            <a:r>
              <a:rPr lang="en-US" sz="15000" dirty="0">
                <a:solidFill>
                  <a:srgbClr val="FF0000"/>
                </a:solidFill>
                <a:latin typeface="HP001 4 hàng" panose="020B0603050302020204" pitchFamily="34" charset="0"/>
              </a:rPr>
              <a:t>Y</a:t>
            </a:r>
          </a:p>
        </p:txBody>
      </p:sp>
      <p:sp>
        <p:nvSpPr>
          <p:cNvPr id="4" name="TextBox 3">
            <a:extLst>
              <a:ext uri="{FF2B5EF4-FFF2-40B4-BE49-F238E27FC236}">
                <a16:creationId xmlns:a16="http://schemas.microsoft.com/office/drawing/2014/main" id="{211682FE-6515-4100-8F3A-7E7D086AFD17}"/>
              </a:ext>
            </a:extLst>
          </p:cNvPr>
          <p:cNvSpPr txBox="1"/>
          <p:nvPr/>
        </p:nvSpPr>
        <p:spPr>
          <a:xfrm>
            <a:off x="5943600" y="3360494"/>
            <a:ext cx="2209800" cy="2246769"/>
          </a:xfrm>
          <a:prstGeom prst="rect">
            <a:avLst/>
          </a:prstGeom>
          <a:noFill/>
        </p:spPr>
        <p:txBody>
          <a:bodyPr wrap="square" rtlCol="0">
            <a:spAutoFit/>
          </a:bodyPr>
          <a:lstStyle/>
          <a:p>
            <a:endParaRPr lang="en-US" sz="14000" dirty="0">
              <a:latin typeface="HP001 4 hàng" panose="020B0603050302020204" pitchFamily="34" charset="0"/>
            </a:endParaRPr>
          </a:p>
        </p:txBody>
      </p:sp>
      <p:sp>
        <p:nvSpPr>
          <p:cNvPr id="5" name="TextBox 4">
            <a:extLst>
              <a:ext uri="{FF2B5EF4-FFF2-40B4-BE49-F238E27FC236}">
                <a16:creationId xmlns:a16="http://schemas.microsoft.com/office/drawing/2014/main" id="{9F2F73F0-5A79-4762-85D9-C83855CA79FD}"/>
              </a:ext>
            </a:extLst>
          </p:cNvPr>
          <p:cNvSpPr txBox="1"/>
          <p:nvPr/>
        </p:nvSpPr>
        <p:spPr>
          <a:xfrm>
            <a:off x="6019800" y="1934855"/>
            <a:ext cx="4114800" cy="1246495"/>
          </a:xfrm>
          <a:prstGeom prst="rect">
            <a:avLst/>
          </a:prstGeom>
          <a:noFill/>
        </p:spPr>
        <p:txBody>
          <a:bodyPr wrap="square" rtlCol="0">
            <a:spAutoFit/>
          </a:bodyPr>
          <a:lstStyle/>
          <a:p>
            <a:r>
              <a:rPr lang="en-US" sz="7500" dirty="0">
                <a:solidFill>
                  <a:srgbClr val="FF0000"/>
                </a:solidFill>
                <a:latin typeface="HP001 4 hàng" panose="020B0603050302020204" pitchFamily="34" charset="0"/>
              </a:rPr>
              <a:t>Y</a:t>
            </a:r>
          </a:p>
        </p:txBody>
      </p:sp>
    </p:spTree>
    <p:extLst>
      <p:ext uri="{BB962C8B-B14F-4D97-AF65-F5344CB8AC3E}">
        <p14:creationId xmlns:p14="http://schemas.microsoft.com/office/powerpoint/2010/main" val="1613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Chúng ta nên (…) khi gặp gỡ.</a:t>
            </a: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A. im lặng</a:t>
            </a: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B. chào hỏi</a:t>
            </a: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 hát</a:t>
            </a: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500"/>
                                        <p:tgtEl>
                                          <p:spTgt spid="1027"/>
                                        </p:tgtEl>
                                      </p:cBhvr>
                                    </p:animEffect>
                                    <p:set>
                                      <p:cBhvr>
                                        <p:cTn id="40" dur="1" fill="hold">
                                          <p:stCondLst>
                                            <p:cond delay="49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
            <a:hlinkClick r:id="" action="ppaction://media"/>
            <a:extLst>
              <a:ext uri="{FF2B5EF4-FFF2-40B4-BE49-F238E27FC236}">
                <a16:creationId xmlns:a16="http://schemas.microsoft.com/office/drawing/2014/main" id="{F2ED8664-59E3-4A38-85F2-6014B16ACA0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05000" y="133350"/>
            <a:ext cx="5257799" cy="4800600"/>
          </a:xfrm>
          <a:prstGeom prst="rect">
            <a:avLst/>
          </a:prstGeom>
        </p:spPr>
      </p:pic>
    </p:spTree>
    <p:extLst>
      <p:ext uri="{BB962C8B-B14F-4D97-AF65-F5344CB8AC3E}">
        <p14:creationId xmlns:p14="http://schemas.microsoft.com/office/powerpoint/2010/main" val="220674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B7CA9-E427-40E5-A466-A655BBCDC93B}"/>
              </a:ext>
            </a:extLst>
          </p:cNvPr>
          <p:cNvPicPr>
            <a:picLocks noChangeAspect="1"/>
          </p:cNvPicPr>
          <p:nvPr/>
        </p:nvPicPr>
        <p:blipFill>
          <a:blip r:embed="rId2"/>
          <a:stretch>
            <a:fillRect/>
          </a:stretch>
        </p:blipFill>
        <p:spPr>
          <a:xfrm>
            <a:off x="127462" y="209550"/>
            <a:ext cx="8940338" cy="4572000"/>
          </a:xfrm>
          <a:prstGeom prst="rect">
            <a:avLst/>
          </a:prstGeom>
        </p:spPr>
      </p:pic>
      <p:sp>
        <p:nvSpPr>
          <p:cNvPr id="5" name="TextBox 4">
            <a:extLst>
              <a:ext uri="{FF2B5EF4-FFF2-40B4-BE49-F238E27FC236}">
                <a16:creationId xmlns:a16="http://schemas.microsoft.com/office/drawing/2014/main" id="{52732B12-ACC4-42BC-A4A7-57AC03CC8047}"/>
              </a:ext>
            </a:extLst>
          </p:cNvPr>
          <p:cNvSpPr txBox="1"/>
          <p:nvPr/>
        </p:nvSpPr>
        <p:spPr>
          <a:xfrm>
            <a:off x="206188" y="666750"/>
            <a:ext cx="3505200" cy="784830"/>
          </a:xfrm>
          <a:prstGeom prst="rect">
            <a:avLst/>
          </a:prstGeom>
          <a:noFill/>
        </p:spPr>
        <p:txBody>
          <a:bodyPr wrap="square" rtlCol="0">
            <a:spAutoFit/>
          </a:bodyPr>
          <a:lstStyle/>
          <a:p>
            <a:r>
              <a:rPr lang="en-US" sz="4500" dirty="0" err="1">
                <a:latin typeface="HP001 4 hàng" panose="020B0603050302020204" pitchFamily="34" charset="0"/>
              </a:rPr>
              <a:t>Ǉíu</a:t>
            </a:r>
            <a:r>
              <a:rPr lang="en-US" sz="4500" dirty="0">
                <a:latin typeface="HP001 4 hàng" panose="020B0603050302020204" pitchFamily="34" charset="0"/>
              </a:rPr>
              <a:t> </a:t>
            </a:r>
            <a:r>
              <a:rPr lang="en-US" sz="4500" dirty="0" err="1">
                <a:latin typeface="HP001 4 hàng" panose="020B0603050302020204" pitchFamily="34" charset="0"/>
              </a:rPr>
              <a:t>Ǉít</a:t>
            </a:r>
            <a:endParaRPr lang="en-US" sz="4500" dirty="0">
              <a:latin typeface="HP001 4 hàng" panose="020B0603050302020204" pitchFamily="34" charset="0"/>
            </a:endParaRPr>
          </a:p>
        </p:txBody>
      </p:sp>
      <p:sp>
        <p:nvSpPr>
          <p:cNvPr id="6" name="TextBox 5">
            <a:extLst>
              <a:ext uri="{FF2B5EF4-FFF2-40B4-BE49-F238E27FC236}">
                <a16:creationId xmlns:a16="http://schemas.microsoft.com/office/drawing/2014/main" id="{E2BD85A0-BC87-4946-A674-EB3754D1F52E}"/>
              </a:ext>
            </a:extLst>
          </p:cNvPr>
          <p:cNvSpPr txBox="1"/>
          <p:nvPr/>
        </p:nvSpPr>
        <p:spPr>
          <a:xfrm>
            <a:off x="5072447" y="666750"/>
            <a:ext cx="3690553"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Ǉíu</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Ǉít</a:t>
            </a:r>
            <a:endParaRPr lang="en-US" sz="4500" b="1" dirty="0">
              <a:solidFill>
                <a:srgbClr val="7030A0"/>
              </a:solidFill>
              <a:latin typeface="HP001 4 hàng" panose="020B0603050302020204" pitchFamily="34" charset="0"/>
            </a:endParaRPr>
          </a:p>
        </p:txBody>
      </p:sp>
      <p:sp>
        <p:nvSpPr>
          <p:cNvPr id="7" name="TextBox 6">
            <a:extLst>
              <a:ext uri="{FF2B5EF4-FFF2-40B4-BE49-F238E27FC236}">
                <a16:creationId xmlns:a16="http://schemas.microsoft.com/office/drawing/2014/main" id="{F645ABE6-EA8D-407B-BA03-0B79E1F00A99}"/>
              </a:ext>
            </a:extLst>
          </p:cNvPr>
          <p:cNvSpPr txBox="1"/>
          <p:nvPr/>
        </p:nvSpPr>
        <p:spPr>
          <a:xfrm>
            <a:off x="228600" y="1585504"/>
            <a:ext cx="35814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Ǉíu</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Ǉít</a:t>
            </a:r>
            <a:endParaRPr lang="en-US" sz="4500" b="1" dirty="0">
              <a:solidFill>
                <a:srgbClr val="7030A0"/>
              </a:solidFill>
              <a:latin typeface="HP001 4 hàng" panose="020B0603050302020204" pitchFamily="34" charset="0"/>
            </a:endParaRPr>
          </a:p>
        </p:txBody>
      </p:sp>
      <p:sp>
        <p:nvSpPr>
          <p:cNvPr id="8" name="TextBox 7">
            <a:extLst>
              <a:ext uri="{FF2B5EF4-FFF2-40B4-BE49-F238E27FC236}">
                <a16:creationId xmlns:a16="http://schemas.microsoft.com/office/drawing/2014/main" id="{47263C0D-833A-4028-88AC-90D13A2FF8B8}"/>
              </a:ext>
            </a:extLst>
          </p:cNvPr>
          <p:cNvSpPr txBox="1"/>
          <p:nvPr/>
        </p:nvSpPr>
        <p:spPr>
          <a:xfrm>
            <a:off x="5072448" y="1577340"/>
            <a:ext cx="3842952"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Ǉíu</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Ǉít</a:t>
            </a:r>
            <a:endParaRPr lang="en-US" sz="4500" b="1" dirty="0">
              <a:solidFill>
                <a:srgbClr val="7030A0"/>
              </a:solidFill>
              <a:latin typeface="HP001 4 hàng" panose="020B0603050302020204" pitchFamily="34" charset="0"/>
            </a:endParaRPr>
          </a:p>
        </p:txBody>
      </p:sp>
      <p:sp>
        <p:nvSpPr>
          <p:cNvPr id="9" name="TextBox 8">
            <a:extLst>
              <a:ext uri="{FF2B5EF4-FFF2-40B4-BE49-F238E27FC236}">
                <a16:creationId xmlns:a16="http://schemas.microsoft.com/office/drawing/2014/main" id="{13210D51-2531-4440-B4D5-68655F263D52}"/>
              </a:ext>
            </a:extLst>
          </p:cNvPr>
          <p:cNvSpPr txBox="1"/>
          <p:nvPr/>
        </p:nvSpPr>
        <p:spPr>
          <a:xfrm>
            <a:off x="76200" y="2474897"/>
            <a:ext cx="3200400" cy="784830"/>
          </a:xfrm>
          <a:prstGeom prst="rect">
            <a:avLst/>
          </a:prstGeom>
          <a:noFill/>
        </p:spPr>
        <p:txBody>
          <a:bodyPr wrap="square" rtlCol="0">
            <a:spAutoFit/>
          </a:bodyPr>
          <a:lstStyle/>
          <a:p>
            <a:r>
              <a:rPr lang="en-US" sz="4500" dirty="0" err="1">
                <a:latin typeface="HP001 4 hàng" panose="020B0603050302020204" pitchFamily="34" charset="0"/>
              </a:rPr>
              <a:t>giả</a:t>
            </a:r>
            <a:r>
              <a:rPr lang="en-US" sz="4500" dirty="0">
                <a:latin typeface="HP001 4 hàng" panose="020B0603050302020204" pitchFamily="34" charset="0"/>
              </a:rPr>
              <a:t> </a:t>
            </a:r>
            <a:r>
              <a:rPr lang="en-US" sz="4500" dirty="0" err="1">
                <a:latin typeface="HP001 4 hàng" panose="020B0603050302020204" pitchFamily="34" charset="0"/>
              </a:rPr>
              <a:t>giŧg</a:t>
            </a:r>
            <a:endParaRPr lang="en-US" sz="4500" dirty="0">
              <a:latin typeface="HP001 4 hàng" panose="020B0603050302020204" pitchFamily="34" charset="0"/>
            </a:endParaRPr>
          </a:p>
        </p:txBody>
      </p:sp>
      <p:sp>
        <p:nvSpPr>
          <p:cNvPr id="10" name="TextBox 9">
            <a:extLst>
              <a:ext uri="{FF2B5EF4-FFF2-40B4-BE49-F238E27FC236}">
                <a16:creationId xmlns:a16="http://schemas.microsoft.com/office/drawing/2014/main" id="{BC869D53-277B-44E4-929B-95F802880205}"/>
              </a:ext>
            </a:extLst>
          </p:cNvPr>
          <p:cNvSpPr txBox="1"/>
          <p:nvPr/>
        </p:nvSpPr>
        <p:spPr>
          <a:xfrm>
            <a:off x="4953000" y="2474897"/>
            <a:ext cx="32004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giả</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giŧg</a:t>
            </a:r>
            <a:endParaRPr lang="en-US" sz="4500" b="1" dirty="0">
              <a:solidFill>
                <a:srgbClr val="7030A0"/>
              </a:solidFill>
              <a:latin typeface="HP001 4 hàng" panose="020B0603050302020204" pitchFamily="34" charset="0"/>
            </a:endParaRPr>
          </a:p>
        </p:txBody>
      </p:sp>
      <p:sp>
        <p:nvSpPr>
          <p:cNvPr id="11" name="TextBox 10">
            <a:extLst>
              <a:ext uri="{FF2B5EF4-FFF2-40B4-BE49-F238E27FC236}">
                <a16:creationId xmlns:a16="http://schemas.microsoft.com/office/drawing/2014/main" id="{082F5D13-411B-4E6D-B286-2130F2379E9B}"/>
              </a:ext>
            </a:extLst>
          </p:cNvPr>
          <p:cNvSpPr txBox="1"/>
          <p:nvPr/>
        </p:nvSpPr>
        <p:spPr>
          <a:xfrm>
            <a:off x="76200" y="3360720"/>
            <a:ext cx="32004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giả</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giŧg</a:t>
            </a:r>
            <a:endParaRPr lang="en-US" sz="4500" b="1" dirty="0">
              <a:solidFill>
                <a:srgbClr val="7030A0"/>
              </a:solidFill>
              <a:latin typeface="HP001 4 hàng" panose="020B0603050302020204" pitchFamily="34" charset="0"/>
            </a:endParaRPr>
          </a:p>
        </p:txBody>
      </p:sp>
      <p:sp>
        <p:nvSpPr>
          <p:cNvPr id="12" name="TextBox 11">
            <a:extLst>
              <a:ext uri="{FF2B5EF4-FFF2-40B4-BE49-F238E27FC236}">
                <a16:creationId xmlns:a16="http://schemas.microsoft.com/office/drawing/2014/main" id="{C06753E3-B6F7-4036-B5A6-398C2CC078EA}"/>
              </a:ext>
            </a:extLst>
          </p:cNvPr>
          <p:cNvSpPr txBox="1"/>
          <p:nvPr/>
        </p:nvSpPr>
        <p:spPr>
          <a:xfrm>
            <a:off x="4953000" y="3360720"/>
            <a:ext cx="3385752"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giả</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giŧg</a:t>
            </a:r>
            <a:endParaRPr lang="en-US" sz="4500" b="1" dirty="0">
              <a:solidFill>
                <a:srgbClr val="7030A0"/>
              </a:solidFill>
              <a:latin typeface="HP001 4 hàng" panose="020B0603050302020204" pitchFamily="34" charset="0"/>
            </a:endParaRPr>
          </a:p>
        </p:txBody>
      </p:sp>
    </p:spTree>
    <p:extLst>
      <p:ext uri="{BB962C8B-B14F-4D97-AF65-F5344CB8AC3E}">
        <p14:creationId xmlns:p14="http://schemas.microsoft.com/office/powerpoint/2010/main" val="12644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428750"/>
            <a:ext cx="9114329" cy="2459447"/>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28840" y="3985990"/>
              <a:ext cx="8147653" cy="564306"/>
            </a:xfrm>
            <a:prstGeom prst="rect">
              <a:avLst/>
            </a:prstGeom>
          </p:spPr>
          <p:txBody>
            <a:bodyPr wrap="square">
              <a:spAutoFit/>
            </a:bodyPr>
            <a:lstStyle/>
            <a:p>
              <a:pPr algn="just"/>
              <a:r>
                <a:rPr lang="vi-VN" sz="3600" b="1" dirty="0">
                  <a:solidFill>
                    <a:srgbClr val="7030A0"/>
                  </a:solidFill>
                  <a:latin typeface="HP001 4 hàng" pitchFamily="34" charset="0"/>
                  <a:ea typeface="Arial-Rounded" pitchFamily="34" charset="0"/>
                  <a:cs typeface="Arial-Rounded" pitchFamily="34" charset="0"/>
                </a:rPr>
                <a:t>Khi </a:t>
              </a:r>
              <a:r>
                <a:rPr lang="el-GR" sz="3600" b="1" dirty="0">
                  <a:solidFill>
                    <a:srgbClr val="7030A0"/>
                  </a:solidFill>
                  <a:latin typeface="HP001 4 hàng" pitchFamily="34" charset="0"/>
                  <a:ea typeface="Arial-Rounded" pitchFamily="34" charset="0"/>
                  <a:cs typeface="Arial-Rounded" pitchFamily="34" charset="0"/>
                </a:rPr>
                <a:t>Ύ</a:t>
              </a:r>
              <a:r>
                <a:rPr lang="vi-VN" sz="3600" b="1" dirty="0">
                  <a:solidFill>
                    <a:srgbClr val="7030A0"/>
                  </a:solidFill>
                  <a:latin typeface="HP001 4 hàng" pitchFamily="34" charset="0"/>
                  <a:ea typeface="Arial-Rounded" pitchFamily="34" charset="0"/>
                  <a:cs typeface="Arial-Rounded" pitchFamily="34" charset="0"/>
                </a:rPr>
                <a:t>ł </a:t>
              </a:r>
              <a:r>
                <a:rPr lang="el-GR" sz="3600" b="1" dirty="0">
                  <a:solidFill>
                    <a:srgbClr val="7030A0"/>
                  </a:solidFill>
                  <a:latin typeface="HP001 4 hàng" pitchFamily="34" charset="0"/>
                  <a:ea typeface="Arial-Rounded" pitchFamily="34" charset="0"/>
                  <a:cs typeface="Arial-Rounded" pitchFamily="34" charset="0"/>
                </a:rPr>
                <a:t>Ε− ν</a:t>
              </a:r>
              <a:r>
                <a:rPr lang="vi-VN" sz="3600" b="1" dirty="0">
                  <a:solidFill>
                    <a:srgbClr val="7030A0"/>
                  </a:solidFill>
                  <a:latin typeface="HP001 4 hàng" pitchFamily="34" charset="0"/>
                  <a:ea typeface="Arial-Rounded" pitchFamily="34" charset="0"/>
                  <a:cs typeface="Arial-Rounded" pitchFamily="34" charset="0"/>
                </a:rPr>
                <a:t>Ẃa đi xa,</a:t>
              </a:r>
              <a:r>
                <a:rPr lang="en-US" sz="3600" b="1" dirty="0">
                  <a:solidFill>
                    <a:srgbClr val="7030A0"/>
                  </a:solidFill>
                  <a:latin typeface="HP001 4 hàng" pitchFamily="34" charset="0"/>
                  <a:ea typeface="Arial-Rounded" pitchFamily="34" charset="0"/>
                  <a:cs typeface="Arial-Rounded" pitchFamily="34" charset="0"/>
                </a:rPr>
                <a:t> </a:t>
              </a:r>
              <a:r>
                <a:rPr lang="vi-VN" sz="3600" b="1" dirty="0">
                  <a:solidFill>
                    <a:srgbClr val="7030A0"/>
                  </a:solidFill>
                  <a:latin typeface="HP001 4 hàng" pitchFamily="34" charset="0"/>
                  <a:ea typeface="Arial-Rounded" pitchFamily="34" charset="0"/>
                  <a:cs typeface="Arial-Rounded" pitchFamily="34" charset="0"/>
                </a:rPr>
                <a:t>sĀ gõ cửa và giả</a:t>
              </a:r>
              <a:endParaRPr lang="en-US" sz="3600" b="1" dirty="0">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69270"/>
              <a:ext cx="8649947" cy="564306"/>
            </a:xfrm>
            <a:prstGeom prst="rect">
              <a:avLst/>
            </a:prstGeom>
          </p:spPr>
          <p:txBody>
            <a:bodyPr wrap="square">
              <a:spAutoFit/>
            </a:bodyPr>
            <a:lstStyle/>
            <a:p>
              <a:pPr algn="just"/>
              <a:r>
                <a:rPr lang="en-US" sz="3600" b="1" dirty="0" err="1">
                  <a:solidFill>
                    <a:srgbClr val="7030A0"/>
                  </a:solidFill>
                  <a:latin typeface="HP001 4 hàng" pitchFamily="34" charset="0"/>
                  <a:ea typeface="Arial-Rounded" pitchFamily="34" charset="0"/>
                  <a:cs typeface="Arial-Rounded" pitchFamily="34" charset="0"/>
                </a:rPr>
                <a:t>giŧg</a:t>
              </a:r>
              <a:r>
                <a:rPr lang="en-US" sz="3600" b="1" dirty="0">
                  <a:solidFill>
                    <a:srgbClr val="7030A0"/>
                  </a:solidFill>
                  <a:latin typeface="HP001 4 hàng" pitchFamily="34" charset="0"/>
                  <a:ea typeface="Arial-Rounded" pitchFamily="34" charset="0"/>
                  <a:cs typeface="Arial-Rounded" pitchFamily="34" charset="0"/>
                </a:rPr>
                <a:t> </a:t>
              </a:r>
              <a:r>
                <a:rPr lang="el-GR" sz="3600" b="1" dirty="0">
                  <a:solidFill>
                    <a:srgbClr val="7030A0"/>
                  </a:solidFill>
                  <a:latin typeface="HP001 4 hàng" pitchFamily="34" charset="0"/>
                  <a:ea typeface="Arial-Rounded" pitchFamily="34" charset="0"/>
                  <a:cs typeface="Arial-Rounded" pitchFamily="34" charset="0"/>
                </a:rPr>
                <a:t>Ύ</a:t>
              </a:r>
              <a:r>
                <a:rPr lang="vi-VN" sz="3600" b="1" dirty="0">
                  <a:solidFill>
                    <a:srgbClr val="7030A0"/>
                  </a:solidFill>
                  <a:latin typeface="HP001 4 hàng" pitchFamily="34" charset="0"/>
                  <a:ea typeface="Arial-Rounded" pitchFamily="34" charset="0"/>
                  <a:cs typeface="Arial-Rounded" pitchFamily="34" charset="0"/>
                </a:rPr>
                <a:t>ł</a:t>
              </a:r>
              <a:r>
                <a:rPr lang="en-US" sz="3600" b="1" dirty="0">
                  <a:solidFill>
                    <a:srgbClr val="7030A0"/>
                  </a:solidFill>
                  <a:latin typeface="HP001 4 hàng" pitchFamily="34" charset="0"/>
                  <a:ea typeface="Arial-Rounded" pitchFamily="34" charset="0"/>
                  <a:cs typeface="Arial-Rounded" pitchFamily="34" charset="0"/>
                </a:rPr>
                <a:t> </a:t>
              </a:r>
              <a:r>
                <a:rPr lang="el-GR" sz="3600" b="1" dirty="0">
                  <a:solidFill>
                    <a:srgbClr val="7030A0"/>
                  </a:solidFill>
                  <a:latin typeface="HP001 4 hàng" pitchFamily="34" charset="0"/>
                  <a:ea typeface="Arial-Rounded" pitchFamily="34" charset="0"/>
                  <a:cs typeface="Arial-Rounded" pitchFamily="34" charset="0"/>
                </a:rPr>
                <a:t>Ε−</a:t>
              </a:r>
              <a:r>
                <a:rPr lang="en-US" sz="3600" b="1" dirty="0">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71604" y="141160"/>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dirty="0">
                <a:solidFill>
                  <a:schemeClr val="bg1"/>
                </a:solidFill>
                <a:latin typeface="Arial" pitchFamily="34" charset="0"/>
                <a:cs typeface="Arial" pitchFamily="34" charset="0"/>
              </a:rPr>
              <a:t>4</a:t>
            </a:r>
          </a:p>
        </p:txBody>
      </p:sp>
      <p:sp>
        <p:nvSpPr>
          <p:cNvPr id="4" name="TextBox 3"/>
          <p:cNvSpPr txBox="1"/>
          <p:nvPr/>
        </p:nvSpPr>
        <p:spPr>
          <a:xfrm>
            <a:off x="681204" y="233848"/>
            <a:ext cx="7308270" cy="461544"/>
          </a:xfrm>
          <a:prstGeom prst="rect">
            <a:avLst/>
          </a:prstGeom>
          <a:noFill/>
        </p:spPr>
        <p:txBody>
          <a:bodyPr wrap="square" lIns="91317" tIns="45660" rIns="91317" bIns="45660" rtlCol="0">
            <a:spAutoFit/>
          </a:bodyPr>
          <a:lstStyle/>
          <a:p>
            <a:pPr algn="just"/>
            <a:r>
              <a:rPr lang="en-US" sz="2400" b="1" dirty="0" err="1">
                <a:latin typeface="Arial" pitchFamily="34" charset="0"/>
                <a:ea typeface="Arial-Rounded" pitchFamily="34" charset="0"/>
                <a:cs typeface="Arial" pitchFamily="34" charset="0"/>
              </a:rPr>
              <a:t>Viết</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vào</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vở</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trả</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lời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cho</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hỏi</a:t>
            </a:r>
            <a:r>
              <a:rPr lang="en-US" sz="2400" b="1" dirty="0">
                <a:latin typeface="Arial" pitchFamily="34" charset="0"/>
                <a:ea typeface="Arial-Rounded" pitchFamily="34" charset="0"/>
                <a:cs typeface="Arial" pitchFamily="34" charset="0"/>
              </a:rPr>
              <a:t> b ở </a:t>
            </a:r>
            <a:r>
              <a:rPr lang="en-US" sz="2400" b="1" dirty="0" err="1">
                <a:latin typeface="Arial" pitchFamily="34" charset="0"/>
                <a:ea typeface="Arial-Rounded" pitchFamily="34" charset="0"/>
                <a:cs typeface="Arial" pitchFamily="34" charset="0"/>
              </a:rPr>
              <a:t>mục</a:t>
            </a:r>
            <a:r>
              <a:rPr lang="en-US" sz="2400" b="1" dirty="0">
                <a:latin typeface="Arial" pitchFamily="34" charset="0"/>
                <a:ea typeface="Arial-Rounded" pitchFamily="34" charset="0"/>
                <a:cs typeface="Arial" pitchFamily="34" charset="0"/>
              </a:rPr>
              <a:t> 3</a:t>
            </a:r>
          </a:p>
        </p:txBody>
      </p:sp>
      <p:sp>
        <p:nvSpPr>
          <p:cNvPr id="5" name="Rectangle 4"/>
          <p:cNvSpPr/>
          <p:nvPr/>
        </p:nvSpPr>
        <p:spPr>
          <a:xfrm>
            <a:off x="687607" y="203064"/>
            <a:ext cx="5719613" cy="523111"/>
          </a:xfrm>
          <a:prstGeom prst="rect">
            <a:avLst/>
          </a:prstGeom>
        </p:spPr>
        <p:txBody>
          <a:bodyPr wrap="none" lIns="91330" tIns="45666" rIns="91330" bIns="45666">
            <a:spAutoFit/>
          </a:bodyPr>
          <a:lstStyle/>
          <a:p>
            <a:pPr algn="ctr"/>
            <a:r>
              <a:rPr lang="en-US" sz="2800" dirty="0">
                <a:latin typeface="Arial" pitchFamily="34" charset="0"/>
                <a:ea typeface="Arial-Rounded" pitchFamily="34" charset="0"/>
                <a:cs typeface="Arial" pitchFamily="34" charset="0"/>
              </a:rPr>
              <a:t>b. Khi </a:t>
            </a:r>
            <a:r>
              <a:rPr lang="en-US" sz="2800" dirty="0" err="1">
                <a:latin typeface="Arial" pitchFamily="34" charset="0"/>
                <a:ea typeface="Arial-Rounded" pitchFamily="34" charset="0"/>
                <a:cs typeface="Arial" pitchFamily="34" charset="0"/>
              </a:rPr>
              <a:t>dê</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mẹ</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vừa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xa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sói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làm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gì</a:t>
            </a:r>
            <a:r>
              <a:rPr lang="en-US" sz="2800" dirty="0">
                <a:latin typeface="Arial" pitchFamily="34" charset="0"/>
                <a:ea typeface="Arial-Rounded" pitchFamily="34" charset="0"/>
                <a:cs typeface="Arial" pitchFamily="34" charset="0"/>
              </a:rPr>
              <a:t>?</a:t>
            </a:r>
          </a:p>
        </p:txBody>
      </p:sp>
      <p:sp>
        <p:nvSpPr>
          <p:cNvPr id="26" name="Rectangle 25">
            <a:extLst>
              <a:ext uri="{FF2B5EF4-FFF2-40B4-BE49-F238E27FC236}">
                <a16:creationId xmlns:a16="http://schemas.microsoft.com/office/drawing/2014/main" id="{BD564A25-0683-49C7-A370-EE751536F261}"/>
              </a:ext>
            </a:extLst>
          </p:cNvPr>
          <p:cNvSpPr/>
          <p:nvPr/>
        </p:nvSpPr>
        <p:spPr>
          <a:xfrm>
            <a:off x="94133" y="695392"/>
            <a:ext cx="9020196" cy="523111"/>
          </a:xfrm>
          <a:prstGeom prst="rect">
            <a:avLst/>
          </a:prstGeom>
        </p:spPr>
        <p:txBody>
          <a:bodyPr wrap="none" lIns="91330" tIns="45666" rIns="91330" bIns="45666">
            <a:spAutoFit/>
          </a:bodyPr>
          <a:lstStyle/>
          <a:p>
            <a:pPr algn="ctr"/>
            <a:r>
              <a:rPr lang="en-US" sz="2800" dirty="0">
                <a:latin typeface="Arial" pitchFamily="34" charset="0"/>
                <a:ea typeface="Arial-Rounded" pitchFamily="34" charset="0"/>
                <a:cs typeface="Arial" pitchFamily="34" charset="0"/>
              </a:rPr>
              <a:t>=&gt; Khi </a:t>
            </a:r>
            <a:r>
              <a:rPr lang="en-US" sz="2800" dirty="0" err="1">
                <a:latin typeface="Arial" pitchFamily="34" charset="0"/>
                <a:ea typeface="Arial-Rounded" pitchFamily="34" charset="0"/>
                <a:cs typeface="Arial" pitchFamily="34" charset="0"/>
              </a:rPr>
              <a:t>dê</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mẹ</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vừa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xa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sói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gõ</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cửa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và</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giả</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giọng</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dê</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mẹ</a:t>
            </a:r>
            <a:r>
              <a:rPr lang="en-US" sz="28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Arial" pitchFamily="34" charset="0"/>
              </a:rPr>
              <a:t>5</a:t>
            </a: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a:latin typeface="Arial" pitchFamily="34" charset="0"/>
                <a:ea typeface="Arial-Rounded" pitchFamily="34" charset="0"/>
                <a:cs typeface="Arial" pitchFamily="34" charset="0"/>
              </a:rPr>
              <a:t>Chọn từ ngữ để hoàn thiện câu và viết câu vào vở</a:t>
            </a: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bổ ích				</a:t>
            </a:r>
          </a:p>
        </p:txBody>
      </p:sp>
      <p:sp>
        <p:nvSpPr>
          <p:cNvPr id="11" name="TextBox 10"/>
          <p:cNvSpPr txBox="1"/>
          <p:nvPr/>
        </p:nvSpPr>
        <p:spPr>
          <a:xfrm>
            <a:off x="264888" y="1885950"/>
            <a:ext cx="8610600" cy="1077206"/>
          </a:xfrm>
          <a:prstGeom prst="rect">
            <a:avLst/>
          </a:prstGeom>
          <a:no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	Khi ở nhà một mình, em không được (………..) cho người lạ.</a:t>
            </a: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nghe lời</a:t>
            </a: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mời</a:t>
            </a:r>
          </a:p>
        </p:txBody>
      </p:sp>
      <p:sp>
        <p:nvSpPr>
          <p:cNvPr id="10" name="TextBox 9"/>
          <p:cNvSpPr txBox="1"/>
          <p:nvPr/>
        </p:nvSpPr>
        <p:spPr>
          <a:xfrm>
            <a:off x="3429280" y="1145106"/>
            <a:ext cx="1822211" cy="584763"/>
          </a:xfrm>
          <a:prstGeom prst="rect">
            <a:avLst/>
          </a:prstGeom>
          <a:solidFill>
            <a:srgbClr val="B9EDFF"/>
          </a:solidFill>
          <a:ln>
            <a:noFill/>
          </a:ln>
        </p:spPr>
        <p:txBody>
          <a:bodyPr wrap="square" lIns="91428" tIns="45714" rIns="91428" bIns="45714" rtlCol="0">
            <a:spAutoFit/>
          </a:bodyPr>
          <a:lstStyle/>
          <a:p>
            <a:pPr algn="ctr"/>
            <a:r>
              <a:rPr lang="en-US" sz="3200" b="1" dirty="0" err="1">
                <a:latin typeface="Arial" pitchFamily="34" charset="0"/>
                <a:ea typeface="Arial-Rounded" pitchFamily="34" charset="0"/>
                <a:cs typeface="Arial" pitchFamily="34" charset="0"/>
              </a:rPr>
              <a:t>mở</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cửa</a:t>
            </a:r>
            <a:endParaRPr lang="en-US" sz="3200" b="1" dirty="0">
              <a:latin typeface="Arial" pitchFamily="34" charset="0"/>
              <a:ea typeface="Arial-Rounded" pitchFamily="34" charset="0"/>
              <a:cs typeface="Arial" pitchFamily="34" charset="0"/>
            </a:endParaRPr>
          </a:p>
        </p:txBody>
      </p:sp>
      <p:sp>
        <p:nvSpPr>
          <p:cNvPr id="15" name="Rectangle 14"/>
          <p:cNvSpPr/>
          <p:nvPr/>
        </p:nvSpPr>
        <p:spPr>
          <a:xfrm>
            <a:off x="838200" y="3540577"/>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Khi ở </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à jŎ jì</a:t>
            </a:r>
            <a:r>
              <a:rPr lang="el-GR" sz="3500" b="1" dirty="0">
                <a:solidFill>
                  <a:srgbClr val="7030A0"/>
                </a:solidFill>
                <a:latin typeface="HP001 5 hàng" pitchFamily="34" charset="0"/>
              </a:rPr>
              <a:t>ζ, </a:t>
            </a:r>
            <a:r>
              <a:rPr lang="vi-VN" sz="3500" b="1" dirty="0">
                <a:solidFill>
                  <a:srgbClr val="7030A0"/>
                </a:solidFill>
                <a:latin typeface="HP001 5 hàng" pitchFamily="34" charset="0"/>
              </a:rPr>
              <a:t>em </a:t>
            </a:r>
            <a:r>
              <a:rPr lang="el-GR" sz="3500" b="1" dirty="0">
                <a:solidFill>
                  <a:srgbClr val="7030A0"/>
                </a:solidFill>
                <a:latin typeface="HP001 5 hàng" pitchFamily="34" charset="0"/>
              </a:rPr>
              <a:t>δ</a:t>
            </a:r>
            <a:r>
              <a:rPr lang="vi-VN" sz="3500" b="1" dirty="0">
                <a:solidFill>
                  <a:srgbClr val="7030A0"/>
                </a:solidFill>
                <a:latin typeface="HP001 5 hàng" pitchFamily="34" charset="0"/>
              </a:rPr>
              <a:t>Ūg đư</a:t>
            </a:r>
            <a:r>
              <a:rPr lang="el-GR" sz="3500" b="1" dirty="0">
                <a:solidFill>
                  <a:srgbClr val="7030A0"/>
                </a:solidFill>
                <a:latin typeface="HP001 5 hàng" pitchFamily="34" charset="0"/>
              </a:rPr>
              <a:t>ϑ</a:t>
            </a:r>
            <a:endParaRPr lang="en-US" sz="3500" b="1" dirty="0">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7"/>
          <a:stretch>
            <a:fillRect/>
          </a:stretch>
        </p:blipFill>
        <p:spPr>
          <a:xfrm>
            <a:off x="9906000" y="898071"/>
            <a:ext cx="609600" cy="609600"/>
          </a:xfrm>
          <a:prstGeom prst="rect">
            <a:avLst/>
          </a:prstGeom>
        </p:spPr>
      </p:pic>
      <p:sp>
        <p:nvSpPr>
          <p:cNvPr id="18" name="Rectangle 17"/>
          <p:cNvSpPr/>
          <p:nvPr/>
        </p:nvSpPr>
        <p:spPr>
          <a:xfrm>
            <a:off x="214086" y="4244088"/>
            <a:ext cx="9067800" cy="630942"/>
          </a:xfrm>
          <a:prstGeom prst="rect">
            <a:avLst/>
          </a:prstGeom>
        </p:spPr>
        <p:txBody>
          <a:bodyPr wrap="square">
            <a:spAutoFit/>
          </a:bodyPr>
          <a:lstStyle/>
          <a:p>
            <a:pPr algn="just"/>
            <a:r>
              <a:rPr lang="vi-VN" sz="3500" b="1">
                <a:solidFill>
                  <a:srgbClr val="7030A0"/>
                </a:solidFill>
                <a:latin typeface="HP001 5 hàng" pitchFamily="34" charset="0"/>
              </a:rPr>
              <a:t>jở cửa </a:t>
            </a:r>
            <a:r>
              <a:rPr lang="el-GR" sz="3500" b="1">
                <a:solidFill>
                  <a:srgbClr val="7030A0"/>
                </a:solidFill>
                <a:latin typeface="HP001 5 hàng" pitchFamily="34" charset="0"/>
              </a:rPr>
              <a:t>ε</a:t>
            </a:r>
            <a:r>
              <a:rPr lang="vi-VN" sz="3500" b="1">
                <a:solidFill>
                  <a:srgbClr val="7030A0"/>
                </a:solidFill>
                <a:latin typeface="HP001 5 hàng" pitchFamily="34" charset="0"/>
              </a:rPr>
              <a:t>o wgưƟ lạ</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5" name="hammer.wav"/>
                                        </p:tgtEl>
                                      </p:cMediaNode>
                                    </p:audio>
                                  </p:subTnLst>
                                </p:cTn>
                              </p:par>
                              <p:par>
                                <p:cTn id="23" presetID="1" presetClass="mediacall" presetSubtype="0" fill="hold" nodeType="withEffect">
                                  <p:stCondLst>
                                    <p:cond delay="0"/>
                                  </p:stCondLst>
                                  <p:childTnLst>
                                    <p:cmd type="call" cmd="playFrom(0.0)">
                                      <p:cBhvr>
                                        <p:cTn id="24" dur="1659" fill="hold"/>
                                        <p:tgtEl>
                                          <p:spTgt spid="2"/>
                                        </p:tgtEl>
                                      </p:cBhvr>
                                    </p:cmd>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par>
                                <p:cTn id="34" presetID="1" presetClass="mediacall" presetSubtype="0" fill="hold" nodeType="withEffect">
                                  <p:stCondLst>
                                    <p:cond delay="0"/>
                                  </p:stCondLst>
                                  <p:childTnLst>
                                    <p:cmd type="call" cmd="playFrom(0.0)">
                                      <p:cBhvr>
                                        <p:cTn id="35" dur="1659" fill="hold"/>
                                        <p:tgtEl>
                                          <p:spTgt spid="2"/>
                                        </p:tgtEl>
                                      </p:cBhvr>
                                    </p:cmd>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2.77778E-6 1.42107E-7 L -0.34132 0.23571 " pathEditMode="relative" rAng="0" ptsTypes="AA">
                                      <p:cBhvr>
                                        <p:cTn id="40" dur="2000" fill="hold"/>
                                        <p:tgtEl>
                                          <p:spTgt spid="10"/>
                                        </p:tgtEl>
                                        <p:attrNameLst>
                                          <p:attrName>ppt_x</p:attrName>
                                          <p:attrName>ppt_y</p:attrName>
                                        </p:attrNameLst>
                                      </p:cBhvr>
                                      <p:rCtr x="-17066" y="11770"/>
                                    </p:animMotion>
                                  </p:childTnLst>
                                </p:cTn>
                              </p:par>
                            </p:childTnLst>
                          </p:cTn>
                        </p:par>
                      </p:childTnLst>
                    </p:cTn>
                  </p:par>
                </p:childTnLst>
              </p:cTn>
              <p:nextCondLst>
                <p:cond evt="onClick" delay="0">
                  <p:tgtEl>
                    <p:spTgt spid="10"/>
                  </p:tgtEl>
                </p:cond>
              </p:nextCondLst>
            </p:seq>
            <p:audio>
              <p:cMediaNode vol="100000">
                <p:cTn id="41"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Quan sát tranh và kể lại câu chuyện </a:t>
            </a:r>
            <a:r>
              <a:rPr lang="en-US" sz="2800" b="1" i="1">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19" t="32540" r="29722" b="29687"/>
          <a:stretch/>
        </p:blipFill>
        <p:spPr bwMode="auto">
          <a:xfrm>
            <a:off x="1295400" y="1088611"/>
            <a:ext cx="6539074" cy="34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a:latin typeface="Arial" pitchFamily="34" charset="0"/>
                <a:ea typeface="Arial-Rounded" pitchFamily="34" charset="0"/>
                <a:cs typeface="Arial" pitchFamily="34" charset="0"/>
              </a:rPr>
              <a:t>Trong khu rừng nọ (…)</a:t>
            </a:r>
          </a:p>
        </p:txBody>
      </p:sp>
      <p:sp>
        <p:nvSpPr>
          <p:cNvPr id="19" name="TextBox 18"/>
          <p:cNvSpPr txBox="1"/>
          <p:nvPr/>
        </p:nvSpPr>
        <p:spPr>
          <a:xfrm>
            <a:off x="4152323" y="4556791"/>
            <a:ext cx="4077277" cy="461653"/>
          </a:xfrm>
          <a:prstGeom prst="rect">
            <a:avLst/>
          </a:prstGeom>
          <a:noFill/>
        </p:spPr>
        <p:txBody>
          <a:bodyPr wrap="square" lIns="91428" tIns="45714" rIns="91428" bIns="45714" rtlCol="0">
            <a:spAutoFit/>
          </a:bodyPr>
          <a:lstStyle/>
          <a:p>
            <a:pPr algn="ctr"/>
            <a:r>
              <a:rPr lang="en-US" sz="2400">
                <a:latin typeface="Arial" pitchFamily="34" charset="0"/>
                <a:ea typeface="Arial-Rounded" pitchFamily="34" charset="0"/>
                <a:cs typeface="Arial" pitchFamily="34" charset="0"/>
              </a:rPr>
              <a:t>Một con sói (…)</a:t>
            </a:r>
          </a:p>
        </p:txBody>
      </p:sp>
    </p:spTree>
    <p:extLst>
      <p:ext uri="{BB962C8B-B14F-4D97-AF65-F5344CB8AC3E}">
        <p14:creationId xmlns:p14="http://schemas.microsoft.com/office/powerpoint/2010/main" val="3651491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Quan sát tranh và kể lại câu chuyện </a:t>
            </a:r>
            <a:r>
              <a:rPr lang="en-US" sz="2800" b="1" i="1">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90" t="25101" r="30143" b="35751"/>
          <a:stretch/>
        </p:blipFill>
        <p:spPr bwMode="auto">
          <a:xfrm>
            <a:off x="1371600" y="1063210"/>
            <a:ext cx="6429832" cy="36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a:latin typeface="Arial" pitchFamily="34" charset="0"/>
                <a:ea typeface="Arial-Rounded" pitchFamily="34" charset="0"/>
                <a:cs typeface="Arial" pitchFamily="34" charset="0"/>
              </a:rPr>
              <a:t>Nhớ lời mẹ (…)</a:t>
            </a:r>
          </a:p>
        </p:txBody>
      </p:sp>
      <p:sp>
        <p:nvSpPr>
          <p:cNvPr id="7" name="TextBox 6"/>
          <p:cNvSpPr txBox="1"/>
          <p:nvPr/>
        </p:nvSpPr>
        <p:spPr>
          <a:xfrm>
            <a:off x="4228523" y="4556791"/>
            <a:ext cx="4077277" cy="461653"/>
          </a:xfrm>
          <a:prstGeom prst="rect">
            <a:avLst/>
          </a:prstGeom>
          <a:noFill/>
        </p:spPr>
        <p:txBody>
          <a:bodyPr wrap="square" lIns="91428" tIns="45714" rIns="91428" bIns="45714" rtlCol="0">
            <a:spAutoFit/>
          </a:bodyPr>
          <a:lstStyle/>
          <a:p>
            <a:pPr algn="ctr"/>
            <a:r>
              <a:rPr lang="en-US" sz="2400">
                <a:latin typeface="Arial" pitchFamily="34" charset="0"/>
                <a:ea typeface="Arial-Rounded" pitchFamily="34" charset="0"/>
                <a:cs typeface="Arial" pitchFamily="34" charset="0"/>
              </a:rPr>
              <a:t>Nghe đúng tiếng mẹ (…)</a:t>
            </a:r>
          </a:p>
        </p:txBody>
      </p:sp>
    </p:spTree>
    <p:extLst>
      <p:ext uri="{BB962C8B-B14F-4D97-AF65-F5344CB8AC3E}">
        <p14:creationId xmlns:p14="http://schemas.microsoft.com/office/powerpoint/2010/main" val="3586107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Nghe viết</a:t>
            </a:r>
          </a:p>
        </p:txBody>
      </p:sp>
      <p:sp>
        <p:nvSpPr>
          <p:cNvPr id="6" name="TextBox 5"/>
          <p:cNvSpPr txBox="1"/>
          <p:nvPr/>
        </p:nvSpPr>
        <p:spPr>
          <a:xfrm>
            <a:off x="1407884" y="2078799"/>
            <a:ext cx="7736116" cy="461653"/>
          </a:xfrm>
          <a:prstGeom prst="rect">
            <a:avLst/>
          </a:prstGeom>
          <a:noFill/>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Lúc dê mẹ vừa đi, sói đến gọi cửa. Đàn dê con</a:t>
            </a:r>
          </a:p>
        </p:txBody>
      </p:sp>
      <p:sp>
        <p:nvSpPr>
          <p:cNvPr id="7" name="TextBox 6"/>
          <p:cNvSpPr txBox="1"/>
          <p:nvPr/>
        </p:nvSpPr>
        <p:spPr>
          <a:xfrm>
            <a:off x="1018310" y="2567297"/>
            <a:ext cx="6677890" cy="461653"/>
          </a:xfrm>
          <a:prstGeom prst="rect">
            <a:avLst/>
          </a:prstGeom>
          <a:noFill/>
        </p:spPr>
        <p:txBody>
          <a:bodyPr wrap="square" lIns="91428" tIns="45714" rIns="91428" bIns="45714" rtlCol="0">
            <a:spAutoFit/>
          </a:bodyPr>
          <a:lstStyle/>
          <a:p>
            <a:pPr algn="just"/>
            <a:r>
              <a:rPr lang="en-US" sz="2400" dirty="0" err="1">
                <a:latin typeface="Arial" pitchFamily="34" charset="0"/>
                <a:ea typeface="Arial-Rounded" pitchFamily="34" charset="0"/>
                <a:cs typeface="Arial" pitchFamily="34" charset="0"/>
              </a:rPr>
              <a:t>biết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giọng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mẹ</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mở</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cửa</a:t>
            </a:r>
            <a:r>
              <a:rPr lang="en-US" sz="2400" dirty="0">
                <a:latin typeface="Arial" pitchFamily="34" charset="0"/>
                <a:ea typeface="Arial-Rounded" pitchFamily="34" charset="0"/>
                <a:cs typeface="Arial" pitchFamily="34" charset="0"/>
              </a:rPr>
              <a:t>.</a:t>
            </a:r>
          </a:p>
        </p:txBody>
      </p:sp>
      <p:sp>
        <p:nvSpPr>
          <p:cNvPr id="5" name="Right Arrow 4"/>
          <p:cNvSpPr/>
          <p:nvPr/>
        </p:nvSpPr>
        <p:spPr>
          <a:xfrm>
            <a:off x="1037358" y="221487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462519"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61101" y="247658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096000" y="226068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553200" y="273433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5"/>
                                        </p:tgtEl>
                                        <p:attrNameLst>
                                          <p:attrName>r</p:attrName>
                                        </p:attrNameLst>
                                      </p:cBhvr>
                                    </p:animRot>
                                    <p:animRot by="-240000">
                                      <p:cBhvr>
                                        <p:cTn id="11" dur="600" fill="hold">
                                          <p:stCondLst>
                                            <p:cond delay="600"/>
                                          </p:stCondLst>
                                        </p:cTn>
                                        <p:tgtEl>
                                          <p:spTgt spid="5"/>
                                        </p:tgtEl>
                                        <p:attrNameLst>
                                          <p:attrName>r</p:attrName>
                                        </p:attrNameLst>
                                      </p:cBhvr>
                                    </p:animRot>
                                    <p:animRot by="240000">
                                      <p:cBhvr>
                                        <p:cTn id="12" dur="600" fill="hold">
                                          <p:stCondLst>
                                            <p:cond delay="1200"/>
                                          </p:stCondLst>
                                        </p:cTn>
                                        <p:tgtEl>
                                          <p:spTgt spid="5"/>
                                        </p:tgtEl>
                                        <p:attrNameLst>
                                          <p:attrName>r</p:attrName>
                                        </p:attrNameLst>
                                      </p:cBhvr>
                                    </p:animRot>
                                    <p:animRot by="-240000">
                                      <p:cBhvr>
                                        <p:cTn id="13" dur="600" fill="hold">
                                          <p:stCondLst>
                                            <p:cond delay="1800"/>
                                          </p:stCondLst>
                                        </p:cTn>
                                        <p:tgtEl>
                                          <p:spTgt spid="5"/>
                                        </p:tgtEl>
                                        <p:attrNameLst>
                                          <p:attrName>r</p:attrName>
                                        </p:attrNameLst>
                                      </p:cBhvr>
                                    </p:animRot>
                                    <p:animRot by="120000">
                                      <p:cBhvr>
                                        <p:cTn id="14" dur="600" fill="hold">
                                          <p:stCondLst>
                                            <p:cond delay="2400"/>
                                          </p:stCondLst>
                                        </p:cTn>
                                        <p:tgtEl>
                                          <p:spTgt spid="5"/>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3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3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500"/>
                            </p:stCondLst>
                            <p:childTnLst>
                              <p:par>
                                <p:cTn id="44" presetID="8" presetClass="emph" presetSubtype="0" fill="hold" grpId="1" nodeType="afterEffect">
                                  <p:stCondLst>
                                    <p:cond delay="0"/>
                                  </p:stCondLst>
                                  <p:childTnLst>
                                    <p:animRot by="21600000">
                                      <p:cBhvr>
                                        <p:cTn id="45" dur="2500" fill="hold"/>
                                        <p:tgtEl>
                                          <p:spTgt spid="26"/>
                                        </p:tgtEl>
                                        <p:attrNameLst>
                                          <p:attrName>r</p:attrName>
                                        </p:attrNameLst>
                                      </p:cBhvr>
                                    </p:animRot>
                                  </p:childTnLst>
                                </p:cTn>
                              </p:par>
                              <p:par>
                                <p:cTn id="46" presetID="8" presetClass="emph" presetSubtype="0" fill="hold" grpId="1" nodeType="withEffect">
                                  <p:stCondLst>
                                    <p:cond delay="0"/>
                                  </p:stCondLst>
                                  <p:childTnLst>
                                    <p:animRot by="21600000">
                                      <p:cBhvr>
                                        <p:cTn id="47" dur="25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20" grpId="0" animBg="1"/>
      <p:bldP spid="20" grpId="1" animBg="1"/>
      <p:bldP spid="26" grpId="0" animBg="1"/>
      <p:bldP spid="2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dirty="0">
                <a:solidFill>
                  <a:srgbClr val="7030A0"/>
                </a:solidFill>
                <a:latin typeface="HP001 4 hàng" pitchFamily="34" charset="0"/>
              </a:rPr>
              <a:t>Lúc </a:t>
            </a:r>
            <a:r>
              <a:rPr lang="el-GR" sz="3500" b="1" dirty="0">
                <a:solidFill>
                  <a:srgbClr val="7030A0"/>
                </a:solidFill>
                <a:latin typeface="HP001 4 hàng" pitchFamily="34" charset="0"/>
              </a:rPr>
              <a:t>Ύ</a:t>
            </a:r>
            <a:r>
              <a:rPr lang="vi-VN" sz="3500" b="1" dirty="0">
                <a:solidFill>
                  <a:srgbClr val="7030A0"/>
                </a:solidFill>
                <a:latin typeface="HP001 4 hàng" pitchFamily="34" charset="0"/>
              </a:rPr>
              <a:t>ł </a:t>
            </a:r>
            <a:r>
              <a:rPr lang="el-GR" sz="3500" b="1" dirty="0">
                <a:solidFill>
                  <a:srgbClr val="7030A0"/>
                </a:solidFill>
                <a:latin typeface="HP001 4 hàng" pitchFamily="34" charset="0"/>
              </a:rPr>
              <a:t>Ε− ν</a:t>
            </a:r>
            <a:r>
              <a:rPr lang="vi-VN" sz="3500" b="1" dirty="0">
                <a:solidFill>
                  <a:srgbClr val="7030A0"/>
                </a:solidFill>
                <a:latin typeface="HP001 4 hàng" pitchFamily="34" charset="0"/>
              </a:rPr>
              <a:t>Ẃa đi, sĀ </a:t>
            </a:r>
            <a:r>
              <a:rPr lang="el-GR" sz="3500" b="1" dirty="0">
                <a:solidFill>
                  <a:srgbClr val="7030A0"/>
                </a:solidFill>
                <a:latin typeface="HP001 4 hàng" pitchFamily="34" charset="0"/>
              </a:rPr>
              <a:t>Α</a:t>
            </a:r>
            <a:r>
              <a:rPr lang="vi-VN" sz="3500" b="1" dirty="0">
                <a:solidFill>
                  <a:srgbClr val="7030A0"/>
                </a:solidFill>
                <a:latin typeface="HP001 4 hàng" pitchFamily="34" charset="0"/>
              </a:rPr>
              <a:t>Ğn gĊ cửa. Đàn </a:t>
            </a:r>
            <a:endParaRPr lang="en-US" sz="3500" b="1" dirty="0">
              <a:solidFill>
                <a:srgbClr val="7030A0"/>
              </a:solidFill>
              <a:latin typeface="HP001 4 hàng" pitchFamily="34" charset="0"/>
            </a:endParaRPr>
          </a:p>
        </p:txBody>
      </p:sp>
      <p:sp>
        <p:nvSpPr>
          <p:cNvPr id="14" name="Rectangle 13"/>
          <p:cNvSpPr/>
          <p:nvPr/>
        </p:nvSpPr>
        <p:spPr>
          <a:xfrm>
            <a:off x="202087" y="2467102"/>
            <a:ext cx="8332313" cy="630942"/>
          </a:xfrm>
          <a:prstGeom prst="rect">
            <a:avLst/>
          </a:prstGeom>
        </p:spPr>
        <p:txBody>
          <a:bodyPr wrap="square">
            <a:spAutoFit/>
          </a:bodyPr>
          <a:lstStyle/>
          <a:p>
            <a:pPr algn="just"/>
            <a:r>
              <a:rPr lang="el-GR" sz="3500" b="1" dirty="0">
                <a:solidFill>
                  <a:srgbClr val="7030A0"/>
                </a:solidFill>
                <a:latin typeface="HP001 4 hàng" pitchFamily="34" charset="0"/>
              </a:rPr>
              <a:t>Ύ</a:t>
            </a:r>
            <a:r>
              <a:rPr lang="vi-VN" sz="3500" b="1" dirty="0">
                <a:solidFill>
                  <a:srgbClr val="7030A0"/>
                </a:solidFill>
                <a:latin typeface="HP001 4 hàng" pitchFamily="34" charset="0"/>
              </a:rPr>
              <a:t>ł c</a:t>
            </a:r>
            <a:r>
              <a:rPr lang="el-GR" sz="3500" b="1" dirty="0">
                <a:solidFill>
                  <a:srgbClr val="7030A0"/>
                </a:solidFill>
                <a:latin typeface="HP001 4 hàng" pitchFamily="34" charset="0"/>
              </a:rPr>
              <a:t>Ϊ λμ</a:t>
            </a:r>
            <a:r>
              <a:rPr lang="en-US" sz="3500" b="1" dirty="0" err="1">
                <a:solidFill>
                  <a:srgbClr val="7030A0"/>
                </a:solidFill>
                <a:latin typeface="HP001 4 hàng" pitchFamily="34" charset="0"/>
              </a:rPr>
              <a:t>Ğt</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sĀ</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giả</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giŧg</a:t>
            </a:r>
            <a:r>
              <a:rPr lang="en-US" sz="3500" b="1" dirty="0">
                <a:solidFill>
                  <a:srgbClr val="7030A0"/>
                </a:solidFill>
                <a:latin typeface="HP001 4 hàng" pitchFamily="34" charset="0"/>
              </a:rPr>
              <a:t> </a:t>
            </a:r>
            <a:r>
              <a:rPr lang="el-GR" sz="3500" b="1" dirty="0">
                <a:solidFill>
                  <a:srgbClr val="7030A0"/>
                </a:solidFill>
                <a:latin typeface="HP001 4 hàng" pitchFamily="34" charset="0"/>
              </a:rPr>
              <a:t>Ε− Ζ</a:t>
            </a:r>
            <a:r>
              <a:rPr lang="en-US" sz="3500" b="1" dirty="0" err="1">
                <a:solidFill>
                  <a:srgbClr val="7030A0"/>
                </a:solidFill>
                <a:latin typeface="HP001 4 hàng" pitchFamily="34" charset="0"/>
              </a:rPr>
              <a:t>łn</a:t>
            </a:r>
            <a:r>
              <a:rPr lang="en-US" sz="3500" b="1" dirty="0">
                <a:solidFill>
                  <a:srgbClr val="7030A0"/>
                </a:solidFill>
                <a:latin typeface="HP001 4 hàng" pitchFamily="34" charset="0"/>
              </a:rPr>
              <a:t> </a:t>
            </a:r>
            <a:r>
              <a:rPr lang="el-GR" sz="3500" b="1" dirty="0">
                <a:solidFill>
                  <a:srgbClr val="7030A0"/>
                </a:solidFill>
                <a:latin typeface="HP001 4 hàng" pitchFamily="34" charset="0"/>
              </a:rPr>
              <a:t>δ</a:t>
            </a:r>
            <a:r>
              <a:rPr lang="en-US" sz="3500" b="1" dirty="0" err="1">
                <a:solidFill>
                  <a:srgbClr val="7030A0"/>
                </a:solidFill>
                <a:latin typeface="HP001 4 hàng" pitchFamily="34" charset="0"/>
              </a:rPr>
              <a:t>Ūg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jở</a:t>
            </a:r>
            <a:r>
              <a:rPr lang="en-US" sz="3500" b="1" dirty="0">
                <a:solidFill>
                  <a:srgbClr val="7030A0"/>
                </a:solidFill>
                <a:latin typeface="HP001 4 hàng" pitchFamily="34" charset="0"/>
              </a:rPr>
              <a:t> </a:t>
            </a: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cửa</a:t>
            </a:r>
            <a:r>
              <a:rPr lang="en-US" sz="3500" b="1" dirty="0">
                <a:solidFill>
                  <a:srgbClr val="7030A0"/>
                </a:solidFill>
                <a:latin typeface="HP001 4 hàng" pitchFamily="34" charset="0"/>
              </a:rPr>
              <a:t>.</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94079" y="1653726"/>
            <a:ext cx="587521" cy="584775"/>
          </a:xfrm>
          <a:prstGeom prst="rect">
            <a:avLst/>
          </a:prstGeom>
          <a:noFill/>
        </p:spPr>
        <p:txBody>
          <a:bodyPr wrap="square" rtlCol="0">
            <a:spAutoFit/>
          </a:bodyPr>
          <a:lstStyle/>
          <a:p>
            <a:pPr algn="ctr"/>
            <a:r>
              <a:rPr lang="en-US" sz="3200">
                <a:latin typeface="Arial" pitchFamily="34" charset="0"/>
                <a:cs typeface="Arial" pitchFamily="34" charset="0"/>
              </a:rPr>
              <a:t>d</a:t>
            </a:r>
          </a:p>
        </p:txBody>
      </p:sp>
      <p:sp>
        <p:nvSpPr>
          <p:cNvPr id="31" name="TextBox 30"/>
          <p:cNvSpPr txBox="1"/>
          <p:nvPr/>
        </p:nvSpPr>
        <p:spPr>
          <a:xfrm>
            <a:off x="6466322" y="1660088"/>
            <a:ext cx="916420" cy="584775"/>
          </a:xfrm>
          <a:prstGeom prst="rect">
            <a:avLst/>
          </a:prstGeom>
          <a:noFill/>
        </p:spPr>
        <p:txBody>
          <a:bodyPr wrap="square" rtlCol="0">
            <a:spAutoFit/>
          </a:bodyPr>
          <a:lstStyle/>
          <a:p>
            <a:pPr algn="ctr"/>
            <a:r>
              <a:rPr lang="en-US" sz="3200">
                <a:latin typeface="Arial" pitchFamily="34" charset="0"/>
                <a:cs typeface="Arial" pitchFamily="34" charset="0"/>
              </a:rPr>
              <a:t>v</a:t>
            </a:r>
          </a:p>
        </p:txBody>
      </p:sp>
      <p:sp>
        <p:nvSpPr>
          <p:cNvPr id="17" name="TextBox 16"/>
          <p:cNvSpPr txBox="1"/>
          <p:nvPr/>
        </p:nvSpPr>
        <p:spPr>
          <a:xfrm>
            <a:off x="6177687" y="1654933"/>
            <a:ext cx="2514600" cy="584775"/>
          </a:xfrm>
          <a:prstGeom prst="rect">
            <a:avLst/>
          </a:prstGeom>
          <a:noFill/>
        </p:spPr>
        <p:txBody>
          <a:bodyPr wrap="square" rtlCol="0">
            <a:spAutoFit/>
          </a:bodyPr>
          <a:lstStyle/>
          <a:p>
            <a:pPr algn="ctr"/>
            <a:r>
              <a:rPr lang="en-US" sz="3200">
                <a:latin typeface="Arial" pitchFamily="34" charset="0"/>
                <a:cs typeface="Arial" pitchFamily="34" charset="0"/>
              </a:rPr>
              <a:t>ội vã</a:t>
            </a:r>
          </a:p>
        </p:txBody>
      </p:sp>
      <p:sp>
        <p:nvSpPr>
          <p:cNvPr id="29" name="TextBox 28"/>
          <p:cNvSpPr txBox="1"/>
          <p:nvPr/>
        </p:nvSpPr>
        <p:spPr>
          <a:xfrm>
            <a:off x="2600035" y="1647731"/>
            <a:ext cx="728519" cy="584775"/>
          </a:xfrm>
          <a:prstGeom prst="rect">
            <a:avLst/>
          </a:prstGeom>
          <a:noFill/>
        </p:spPr>
        <p:txBody>
          <a:bodyPr wrap="square" rtlCol="0">
            <a:spAutoFit/>
          </a:bodyPr>
          <a:lstStyle/>
          <a:p>
            <a:pPr algn="ctr"/>
            <a:r>
              <a:rPr lang="en-US" sz="3200">
                <a:latin typeface="Arial" pitchFamily="34" charset="0"/>
                <a:cs typeface="Arial" pitchFamily="34" charset="0"/>
              </a:rPr>
              <a:t>v</a:t>
            </a:r>
          </a:p>
        </p:txBody>
      </p:sp>
      <p:sp>
        <p:nvSpPr>
          <p:cNvPr id="28" name="TextBox 27"/>
          <p:cNvSpPr txBox="1"/>
          <p:nvPr/>
        </p:nvSpPr>
        <p:spPr>
          <a:xfrm>
            <a:off x="6398780" y="815526"/>
            <a:ext cx="916420" cy="584775"/>
          </a:xfrm>
          <a:prstGeom prst="rect">
            <a:avLst/>
          </a:prstGeom>
          <a:noFill/>
        </p:spPr>
        <p:txBody>
          <a:bodyPr wrap="square" rtlCol="0">
            <a:spAutoFit/>
          </a:bodyPr>
          <a:lstStyle/>
          <a:p>
            <a:pPr algn="ctr"/>
            <a:r>
              <a:rPr lang="en-US" sz="3200">
                <a:latin typeface="Arial" pitchFamily="34" charset="0"/>
                <a:cs typeface="Arial" pitchFamily="34" charset="0"/>
              </a:rPr>
              <a:t>k</a:t>
            </a:r>
          </a:p>
        </p:txBody>
      </p:sp>
      <p:sp>
        <p:nvSpPr>
          <p:cNvPr id="12" name="TextBox 11"/>
          <p:cNvSpPr txBox="1"/>
          <p:nvPr/>
        </p:nvSpPr>
        <p:spPr>
          <a:xfrm>
            <a:off x="6324600" y="817394"/>
            <a:ext cx="2938895" cy="584775"/>
          </a:xfrm>
          <a:prstGeom prst="rect">
            <a:avLst/>
          </a:prstGeom>
          <a:noFill/>
        </p:spPr>
        <p:txBody>
          <a:bodyPr wrap="square" rtlCol="0">
            <a:spAutoFit/>
          </a:bodyPr>
          <a:lstStyle/>
          <a:p>
            <a:pPr algn="ctr"/>
            <a:r>
              <a:rPr lang="en-US" sz="3200">
                <a:latin typeface="Arial" pitchFamily="34" charset="0"/>
                <a:cs typeface="Arial" pitchFamily="34" charset="0"/>
              </a:rPr>
              <a:t>ể chuyện</a:t>
            </a:r>
          </a:p>
        </p:txBody>
      </p:sp>
      <p:sp>
        <p:nvSpPr>
          <p:cNvPr id="27" name="TextBox 26"/>
          <p:cNvSpPr txBox="1"/>
          <p:nvPr/>
        </p:nvSpPr>
        <p:spPr>
          <a:xfrm>
            <a:off x="4384966" y="807718"/>
            <a:ext cx="916420" cy="584775"/>
          </a:xfrm>
          <a:prstGeom prst="rect">
            <a:avLst/>
          </a:prstGeom>
          <a:noFill/>
        </p:spPr>
        <p:txBody>
          <a:bodyPr wrap="square" rtlCol="0">
            <a:spAutoFit/>
          </a:bodyPr>
          <a:lstStyle/>
          <a:p>
            <a:pPr algn="ctr"/>
            <a:r>
              <a:rPr lang="en-US" sz="3200">
                <a:latin typeface="Arial" pitchFamily="34" charset="0"/>
                <a:cs typeface="Arial" pitchFamily="34" charset="0"/>
              </a:rPr>
              <a:t>c</a:t>
            </a:r>
          </a:p>
        </p:txBody>
      </p:sp>
      <p:sp>
        <p:nvSpPr>
          <p:cNvPr id="26" name="TextBox 25"/>
          <p:cNvSpPr txBox="1"/>
          <p:nvPr/>
        </p:nvSpPr>
        <p:spPr>
          <a:xfrm>
            <a:off x="2651702" y="815526"/>
            <a:ext cx="585643" cy="584775"/>
          </a:xfrm>
          <a:prstGeom prst="rect">
            <a:avLst/>
          </a:prstGeom>
          <a:noFill/>
        </p:spPr>
        <p:txBody>
          <a:bodyPr wrap="square" rtlCol="0">
            <a:spAutoFit/>
          </a:bodyPr>
          <a:lstStyle/>
          <a:p>
            <a:pPr algn="ctr"/>
            <a:r>
              <a:rPr lang="en-US" sz="3200">
                <a:latin typeface="Arial" pitchFamily="34" charset="0"/>
                <a:cs typeface="Arial" pitchFamily="34" charset="0"/>
              </a:rPr>
              <a:t>k</a:t>
            </a:r>
          </a:p>
        </p:txBody>
      </p:sp>
      <p:sp>
        <p:nvSpPr>
          <p:cNvPr id="9" name="TextBox 8"/>
          <p:cNvSpPr txBox="1"/>
          <p:nvPr/>
        </p:nvSpPr>
        <p:spPr>
          <a:xfrm>
            <a:off x="2971800" y="817394"/>
            <a:ext cx="1447800" cy="584775"/>
          </a:xfrm>
          <a:prstGeom prst="rect">
            <a:avLst/>
          </a:prstGeom>
          <a:noFill/>
        </p:spPr>
        <p:txBody>
          <a:bodyPr wrap="square" rtlCol="0">
            <a:spAutoFit/>
          </a:bodyPr>
          <a:lstStyle/>
          <a:p>
            <a:r>
              <a:rPr lang="en-US" sz="3200">
                <a:latin typeface="Arial" pitchFamily="34" charset="0"/>
                <a:cs typeface="Arial" pitchFamily="34" charset="0"/>
              </a:rPr>
              <a:t>ì lạ</a:t>
            </a:r>
          </a:p>
        </p:txBody>
      </p:sp>
      <p:sp>
        <p:nvSpPr>
          <p:cNvPr id="11" name="TextBox 10"/>
          <p:cNvSpPr txBox="1"/>
          <p:nvPr/>
        </p:nvSpPr>
        <p:spPr>
          <a:xfrm>
            <a:off x="4504459" y="817394"/>
            <a:ext cx="1946564" cy="584775"/>
          </a:xfrm>
          <a:prstGeom prst="rect">
            <a:avLst/>
          </a:prstGeom>
          <a:noFill/>
        </p:spPr>
        <p:txBody>
          <a:bodyPr wrap="square" rtlCol="0">
            <a:spAutoFit/>
          </a:bodyPr>
          <a:lstStyle/>
          <a:p>
            <a:pPr algn="ctr"/>
            <a:r>
              <a:rPr lang="en-US" sz="3200">
                <a:latin typeface="Arial" pitchFamily="34" charset="0"/>
                <a:cs typeface="Arial" pitchFamily="34" charset="0"/>
              </a:rPr>
              <a:t>ỏ non</a:t>
            </a:r>
          </a:p>
        </p:txBody>
      </p:sp>
      <p:sp>
        <p:nvSpPr>
          <p:cNvPr id="7" name="TextBox 6"/>
          <p:cNvSpPr txBox="1"/>
          <p:nvPr/>
        </p:nvSpPr>
        <p:spPr>
          <a:xfrm>
            <a:off x="25977" y="1678563"/>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v</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d?</a:t>
            </a: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102" y="9417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Chọn chữ phù hợp thay cho bông hoa</a:t>
            </a:r>
          </a:p>
        </p:txBody>
      </p:sp>
      <p:sp>
        <p:nvSpPr>
          <p:cNvPr id="6" name="TextBox 5"/>
          <p:cNvSpPr txBox="1"/>
          <p:nvPr/>
        </p:nvSpPr>
        <p:spPr>
          <a:xfrm>
            <a:off x="25977" y="822162"/>
            <a:ext cx="2306493"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a. </a:t>
            </a:r>
            <a:r>
              <a:rPr lang="en-US" sz="3200" i="1">
                <a:latin typeface="Arial" pitchFamily="34" charset="0"/>
                <a:ea typeface="Arial-Rounded" pitchFamily="34" charset="0"/>
                <a:cs typeface="Arial" pitchFamily="34" charset="0"/>
              </a:rPr>
              <a:t>c</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k?</a:t>
            </a: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2348" y="92862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452" y="92862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654935"/>
            <a:ext cx="2514600" cy="584775"/>
          </a:xfrm>
          <a:prstGeom prst="rect">
            <a:avLst/>
          </a:prstGeom>
          <a:noFill/>
        </p:spPr>
        <p:txBody>
          <a:bodyPr wrap="square" rtlCol="0">
            <a:spAutoFit/>
          </a:bodyPr>
          <a:lstStyle/>
          <a:p>
            <a:pPr algn="ctr"/>
            <a:r>
              <a:rPr lang="en-US" sz="3200">
                <a:latin typeface="Arial" pitchFamily="34" charset="0"/>
                <a:cs typeface="Arial" pitchFamily="34" charset="0"/>
              </a:rPr>
              <a:t>ề nhà</a:t>
            </a: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173" y="1761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654934"/>
            <a:ext cx="2514600" cy="584775"/>
          </a:xfrm>
          <a:prstGeom prst="rect">
            <a:avLst/>
          </a:prstGeom>
          <a:noFill/>
        </p:spPr>
        <p:txBody>
          <a:bodyPr wrap="square" rtlCol="0">
            <a:spAutoFit/>
          </a:bodyPr>
          <a:lstStyle/>
          <a:p>
            <a:pPr algn="ctr"/>
            <a:r>
              <a:rPr lang="en-US" sz="3200">
                <a:latin typeface="Arial" pitchFamily="34" charset="0"/>
                <a:cs typeface="Arial" pitchFamily="34" charset="0"/>
              </a:rPr>
              <a:t>ê con</a:t>
            </a: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932"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895"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06.9942"/>
                </p14:media>
              </p:ext>
            </p:extLst>
          </p:nvPr>
        </p:nvPicPr>
        <p:blipFill>
          <a:blip r:embed="rId6"/>
          <a:stretch>
            <a:fillRect/>
          </a:stretch>
        </p:blipFill>
        <p:spPr>
          <a:xfrm>
            <a:off x="9677400" y="1187564"/>
            <a:ext cx="609600" cy="609600"/>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13897" t="6330" r="17903" b="16480"/>
          <a:stretch/>
        </p:blipFill>
        <p:spPr>
          <a:xfrm>
            <a:off x="-1" y="3397648"/>
            <a:ext cx="840913" cy="1027905"/>
          </a:xfrm>
          <a:prstGeom prst="rect">
            <a:avLst/>
          </a:prstGeom>
        </p:spPr>
      </p:pic>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807"/>
          <a:stretch/>
        </p:blipFill>
        <p:spPr bwMode="auto">
          <a:xfrm flipH="1">
            <a:off x="2249343" y="3397648"/>
            <a:ext cx="847012" cy="1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3245" y="3086100"/>
            <a:ext cx="957263" cy="185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6410">
            <a:off x="6902091" y="2370822"/>
            <a:ext cx="2178482" cy="2178482"/>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7323" y="3673329"/>
            <a:ext cx="1938195" cy="1453647"/>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936566" y="2370822"/>
            <a:ext cx="1560226" cy="1560226"/>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490441" y="2263326"/>
            <a:ext cx="1518805" cy="1518805"/>
          </a:xfrm>
          <a:prstGeom prst="rect">
            <a:avLst/>
          </a:prstGeom>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
                                        <p:tgtEl>
                                          <p:spTgt spid="26"/>
                                        </p:tgtEl>
                                      </p:cBhvr>
                                    </p:animEffect>
                                  </p:childTnLst>
                                </p:cTn>
                              </p:par>
                            </p:childTnLst>
                          </p:cTn>
                        </p:par>
                        <p:par>
                          <p:cTn id="13" fill="hold">
                            <p:stCondLst>
                              <p:cond delay="510"/>
                            </p:stCondLst>
                            <p:childTnLst>
                              <p:par>
                                <p:cTn id="14" presetID="2" presetClass="entr" presetSubtype="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750" fill="hold"/>
                                        <p:tgtEl>
                                          <p:spTgt spid="23"/>
                                        </p:tgtEl>
                                        <p:attrNameLst>
                                          <p:attrName>ppt_x</p:attrName>
                                        </p:attrNameLst>
                                      </p:cBhvr>
                                      <p:tavLst>
                                        <p:tav tm="0">
                                          <p:val>
                                            <p:strVal val="1+#ppt_w/2"/>
                                          </p:val>
                                        </p:tav>
                                        <p:tav tm="100000">
                                          <p:val>
                                            <p:strVal val="#ppt_x"/>
                                          </p:val>
                                        </p:tav>
                                      </p:tavLst>
                                    </p:anim>
                                    <p:anim calcmode="lin" valueType="num">
                                      <p:cBhvr additive="base">
                                        <p:cTn id="17" dur="1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exit" presetSubtype="9" fill="hold"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0-ppt_w/2"/>
                                          </p:val>
                                        </p:tav>
                                      </p:tavLst>
                                    </p:anim>
                                    <p:anim calcmode="lin" valueType="num">
                                      <p:cBhvr additive="base">
                                        <p:cTn id="23" dur="500"/>
                                        <p:tgtEl>
                                          <p:spTgt spid="10"/>
                                        </p:tgtEl>
                                        <p:attrNameLst>
                                          <p:attrName>ppt_y</p:attrName>
                                        </p:attrNameLst>
                                      </p:cBhvr>
                                      <p:tavLst>
                                        <p:tav tm="0">
                                          <p:val>
                                            <p:strVal val="ppt_y"/>
                                          </p:val>
                                        </p:tav>
                                        <p:tav tm="100000">
                                          <p:val>
                                            <p:strVal val="0-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
                                        <p:tgtEl>
                                          <p:spTgt spid="27"/>
                                        </p:tgtEl>
                                      </p:cBhvr>
                                    </p:animEffect>
                                  </p:childTnLst>
                                </p:cTn>
                              </p:par>
                            </p:childTnLst>
                          </p:cTn>
                        </p:par>
                        <p:par>
                          <p:cTn id="29" fill="hold">
                            <p:stCondLst>
                              <p:cond delay="510"/>
                            </p:stCondLst>
                            <p:childTnLst>
                              <p:par>
                                <p:cTn id="30" presetID="2" presetClass="entr" presetSubtype="3"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500" fill="hold"/>
                                        <p:tgtEl>
                                          <p:spTgt spid="24"/>
                                        </p:tgtEl>
                                        <p:attrNameLst>
                                          <p:attrName>ppt_x</p:attrName>
                                        </p:attrNameLst>
                                      </p:cBhvr>
                                      <p:tavLst>
                                        <p:tav tm="0">
                                          <p:val>
                                            <p:strVal val="1+#ppt_w/2"/>
                                          </p:val>
                                        </p:tav>
                                        <p:tav tm="100000">
                                          <p:val>
                                            <p:strVal val="#ppt_x"/>
                                          </p:val>
                                        </p:tav>
                                      </p:tavLst>
                                    </p:anim>
                                    <p:anim calcmode="lin" valueType="num">
                                      <p:cBhvr additive="base">
                                        <p:cTn id="33" dur="1500" fill="hold"/>
                                        <p:tgtEl>
                                          <p:spTgt spid="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 presetClass="exit" presetSubtype="9" fill="hold"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0-ppt_w/2"/>
                                          </p:val>
                                        </p:tav>
                                      </p:tavLst>
                                    </p:anim>
                                    <p:anim calcmode="lin" valueType="num">
                                      <p:cBhvr additive="base">
                                        <p:cTn id="39" dur="500"/>
                                        <p:tgtEl>
                                          <p:spTgt spid="13"/>
                                        </p:tgtEl>
                                        <p:attrNameLst>
                                          <p:attrName>ppt_y</p:attrName>
                                        </p:attrNameLst>
                                      </p:cBhvr>
                                      <p:tavLst>
                                        <p:tav tm="0">
                                          <p:val>
                                            <p:strVal val="ppt_y"/>
                                          </p:val>
                                        </p:tav>
                                        <p:tav tm="100000">
                                          <p:val>
                                            <p:strVal val="0-ppt_h/2"/>
                                          </p:val>
                                        </p:tav>
                                      </p:tavLst>
                                    </p:anim>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
                                        <p:tgtEl>
                                          <p:spTgt spid="28"/>
                                        </p:tgtEl>
                                      </p:cBhvr>
                                    </p:animEffect>
                                  </p:childTnLst>
                                </p:cTn>
                              </p:par>
                              <p:par>
                                <p:cTn id="45" presetID="1" presetClass="mediacall" presetSubtype="0" fill="hold" nodeType="withEffect">
                                  <p:stCondLst>
                                    <p:cond delay="0"/>
                                  </p:stCondLst>
                                  <p:childTnLst>
                                    <p:cmd type="call" cmd="playFrom(0.0)">
                                      <p:cBhvr>
                                        <p:cTn id="46" dur="1666" fill="hold"/>
                                        <p:tgtEl>
                                          <p:spTgt spid="47"/>
                                        </p:tgtEl>
                                      </p:cBhvr>
                                    </p:cmd>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 presetClass="exit" presetSubtype="9" fill="hold" nodeType="clickEffect">
                                  <p:stCondLst>
                                    <p:cond delay="0"/>
                                  </p:stCondLst>
                                  <p:childTnLst>
                                    <p:anim calcmode="lin" valueType="num">
                                      <p:cBhvr additive="base">
                                        <p:cTn id="51" dur="500"/>
                                        <p:tgtEl>
                                          <p:spTgt spid="15"/>
                                        </p:tgtEl>
                                        <p:attrNameLst>
                                          <p:attrName>ppt_x</p:attrName>
                                        </p:attrNameLst>
                                      </p:cBhvr>
                                      <p:tavLst>
                                        <p:tav tm="0">
                                          <p:val>
                                            <p:strVal val="ppt_x"/>
                                          </p:val>
                                        </p:tav>
                                        <p:tav tm="100000">
                                          <p:val>
                                            <p:strVal val="0-ppt_w/2"/>
                                          </p:val>
                                        </p:tav>
                                      </p:tavLst>
                                    </p:anim>
                                    <p:anim calcmode="lin" valueType="num">
                                      <p:cBhvr additive="base">
                                        <p:cTn id="52" dur="500"/>
                                        <p:tgtEl>
                                          <p:spTgt spid="15"/>
                                        </p:tgtEl>
                                        <p:attrNameLst>
                                          <p:attrName>ppt_y</p:attrName>
                                        </p:attrNameLst>
                                      </p:cBhvr>
                                      <p:tavLst>
                                        <p:tav tm="0">
                                          <p:val>
                                            <p:strVal val="ppt_y"/>
                                          </p:val>
                                        </p:tav>
                                        <p:tav tm="100000">
                                          <p:val>
                                            <p:strVal val="0-ppt_h/2"/>
                                          </p:val>
                                        </p:tav>
                                      </p:tavLst>
                                    </p:anim>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
                                        <p:tgtEl>
                                          <p:spTgt spid="29"/>
                                        </p:tgtEl>
                                      </p:cBhvr>
                                    </p:animEffect>
                                  </p:childTnLst>
                                </p:cTn>
                              </p:par>
                            </p:childTnLst>
                          </p:cTn>
                        </p:par>
                        <p:par>
                          <p:cTn id="58" fill="hold">
                            <p:stCondLst>
                              <p:cond delay="510"/>
                            </p:stCondLst>
                            <p:childTnLst>
                              <p:par>
                                <p:cTn id="59" presetID="2" presetClass="entr" presetSubtype="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000" fill="hold"/>
                                        <p:tgtEl>
                                          <p:spTgt spid="20"/>
                                        </p:tgtEl>
                                        <p:attrNameLst>
                                          <p:attrName>ppt_x</p:attrName>
                                        </p:attrNameLst>
                                      </p:cBhvr>
                                      <p:tavLst>
                                        <p:tav tm="0">
                                          <p:val>
                                            <p:strVal val="1+#ppt_w/2"/>
                                          </p:val>
                                        </p:tav>
                                        <p:tav tm="100000">
                                          <p:val>
                                            <p:strVal val="#ppt_x"/>
                                          </p:val>
                                        </p:tav>
                                      </p:tavLst>
                                    </p:anim>
                                    <p:anim calcmode="lin" valueType="num">
                                      <p:cBhvr additive="base">
                                        <p:cTn id="62" dur="20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21"/>
                    </p:tgtEl>
                  </p:cond>
                </p:stCondLst>
                <p:endSync evt="end" delay="0">
                  <p:rtn val="all"/>
                </p:endSync>
                <p:childTnLst>
                  <p:par>
                    <p:cTn id="64" fill="hold">
                      <p:stCondLst>
                        <p:cond delay="0"/>
                      </p:stCondLst>
                      <p:childTnLst>
                        <p:par>
                          <p:cTn id="65" fill="hold">
                            <p:stCondLst>
                              <p:cond delay="0"/>
                            </p:stCondLst>
                            <p:childTnLst>
                              <p:par>
                                <p:cTn id="66" presetID="2" presetClass="exit" presetSubtype="9" fill="hold" nodeType="clickEffect">
                                  <p:stCondLst>
                                    <p:cond delay="0"/>
                                  </p:stCondLst>
                                  <p:childTnLst>
                                    <p:anim calcmode="lin" valueType="num">
                                      <p:cBhvr additive="base">
                                        <p:cTn id="67" dur="500"/>
                                        <p:tgtEl>
                                          <p:spTgt spid="21"/>
                                        </p:tgtEl>
                                        <p:attrNameLst>
                                          <p:attrName>ppt_x</p:attrName>
                                        </p:attrNameLst>
                                      </p:cBhvr>
                                      <p:tavLst>
                                        <p:tav tm="0">
                                          <p:val>
                                            <p:strVal val="ppt_x"/>
                                          </p:val>
                                        </p:tav>
                                        <p:tav tm="100000">
                                          <p:val>
                                            <p:strVal val="0-ppt_w/2"/>
                                          </p:val>
                                        </p:tav>
                                      </p:tavLst>
                                    </p:anim>
                                    <p:anim calcmode="lin" valueType="num">
                                      <p:cBhvr additive="base">
                                        <p:cTn id="68" dur="500"/>
                                        <p:tgtEl>
                                          <p:spTgt spid="21"/>
                                        </p:tgtEl>
                                        <p:attrNameLst>
                                          <p:attrName>ppt_y</p:attrName>
                                        </p:attrNameLst>
                                      </p:cBhvr>
                                      <p:tavLst>
                                        <p:tav tm="0">
                                          <p:val>
                                            <p:strVal val="ppt_y"/>
                                          </p:val>
                                        </p:tav>
                                        <p:tav tm="100000">
                                          <p:val>
                                            <p:strVal val="0-ppt_h/2"/>
                                          </p:val>
                                        </p:tav>
                                      </p:tavLst>
                                    </p:anim>
                                    <p:set>
                                      <p:cBhvr>
                                        <p:cTn id="69" dur="1" fill="hold">
                                          <p:stCondLst>
                                            <p:cond delay="499"/>
                                          </p:stCondLst>
                                        </p:cTn>
                                        <p:tgtEl>
                                          <p:spTgt spid="21"/>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1666" fill="hold"/>
                                        <p:tgtEl>
                                          <p:spTgt spid="47"/>
                                        </p:tgtEl>
                                      </p:cBhvr>
                                    </p:cmd>
                                  </p:childTnLst>
                                </p:cTn>
                              </p:par>
                            </p:childTnLst>
                          </p:cTn>
                        </p:par>
                      </p:childTnLst>
                    </p:cTn>
                  </p:par>
                </p:childTnLst>
              </p:cTn>
              <p:nextCondLst>
                <p:cond evt="onClick" delay="0">
                  <p:tgtEl>
                    <p:spTgt spid="21"/>
                  </p:tgtEl>
                </p:cond>
              </p:nextCondLst>
            </p:seq>
            <p:seq concurrent="1" nextAc="seek">
              <p:cTn id="78" restart="whenNotActive" fill="hold" evtFilter="cancelBubble" nodeType="interactiveSeq">
                <p:stCondLst>
                  <p:cond evt="onClick" delay="0">
                    <p:tgtEl>
                      <p:spTgt spid="22"/>
                    </p:tgtEl>
                  </p:cond>
                </p:stCondLst>
                <p:endSync evt="end" delay="0">
                  <p:rtn val="all"/>
                </p:endSync>
                <p:childTnLst>
                  <p:par>
                    <p:cTn id="79" fill="hold">
                      <p:stCondLst>
                        <p:cond delay="0"/>
                      </p:stCondLst>
                      <p:childTnLst>
                        <p:par>
                          <p:cTn id="80" fill="hold">
                            <p:stCondLst>
                              <p:cond delay="0"/>
                            </p:stCondLst>
                            <p:childTnLst>
                              <p:par>
                                <p:cTn id="81" presetID="2" presetClass="exit" presetSubtype="9" fill="hold" nodeType="clickEffect">
                                  <p:stCondLst>
                                    <p:cond delay="0"/>
                                  </p:stCondLst>
                                  <p:childTnLst>
                                    <p:anim calcmode="lin" valueType="num">
                                      <p:cBhvr additive="base">
                                        <p:cTn id="82" dur="500"/>
                                        <p:tgtEl>
                                          <p:spTgt spid="22"/>
                                        </p:tgtEl>
                                        <p:attrNameLst>
                                          <p:attrName>ppt_x</p:attrName>
                                        </p:attrNameLst>
                                      </p:cBhvr>
                                      <p:tavLst>
                                        <p:tav tm="0">
                                          <p:val>
                                            <p:strVal val="ppt_x"/>
                                          </p:val>
                                        </p:tav>
                                        <p:tav tm="100000">
                                          <p:val>
                                            <p:strVal val="0-ppt_w/2"/>
                                          </p:val>
                                        </p:tav>
                                      </p:tavLst>
                                    </p:anim>
                                    <p:anim calcmode="lin" valueType="num">
                                      <p:cBhvr additive="base">
                                        <p:cTn id="83" dur="500"/>
                                        <p:tgtEl>
                                          <p:spTgt spid="22"/>
                                        </p:tgtEl>
                                        <p:attrNameLst>
                                          <p:attrName>ppt_y</p:attrName>
                                        </p:attrNameLst>
                                      </p:cBhvr>
                                      <p:tavLst>
                                        <p:tav tm="0">
                                          <p:val>
                                            <p:strVal val="ppt_y"/>
                                          </p:val>
                                        </p:tav>
                                        <p:tav tm="100000">
                                          <p:val>
                                            <p:strVal val="0-ppt_h/2"/>
                                          </p:val>
                                        </p:tav>
                                      </p:tavLst>
                                    </p:anim>
                                    <p:set>
                                      <p:cBhvr>
                                        <p:cTn id="84" dur="1" fill="hold">
                                          <p:stCondLst>
                                            <p:cond delay="499"/>
                                          </p:stCondLst>
                                        </p:cTn>
                                        <p:tgtEl>
                                          <p:spTgt spid="22"/>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
                                        <p:tgtEl>
                                          <p:spTgt spid="31"/>
                                        </p:tgtEl>
                                      </p:cBhvr>
                                    </p:animEffect>
                                  </p:childTnLst>
                                </p:cTn>
                              </p:par>
                            </p:childTnLst>
                          </p:cTn>
                        </p:par>
                        <p:par>
                          <p:cTn id="89" fill="hold">
                            <p:stCondLst>
                              <p:cond delay="510"/>
                            </p:stCondLst>
                            <p:childTnLst>
                              <p:par>
                                <p:cTn id="90" presetID="2" presetClass="entr" presetSubtype="1"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1750" fill="hold"/>
                                        <p:tgtEl>
                                          <p:spTgt spid="19"/>
                                        </p:tgtEl>
                                        <p:attrNameLst>
                                          <p:attrName>ppt_x</p:attrName>
                                        </p:attrNameLst>
                                      </p:cBhvr>
                                      <p:tavLst>
                                        <p:tav tm="0">
                                          <p:val>
                                            <p:strVal val="#ppt_x"/>
                                          </p:val>
                                        </p:tav>
                                        <p:tav tm="100000">
                                          <p:val>
                                            <p:strVal val="#ppt_x"/>
                                          </p:val>
                                        </p:tav>
                                      </p:tavLst>
                                    </p:anim>
                                    <p:anim calcmode="lin" valueType="num">
                                      <p:cBhvr additive="base">
                                        <p:cTn id="93" dur="1750" fill="hold"/>
                                        <p:tgtEl>
                                          <p:spTgt spid="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par>
                          <p:cTn id="94" fill="hold">
                            <p:stCondLst>
                              <p:cond delay="2260"/>
                            </p:stCondLst>
                            <p:childTnLst>
                              <p:par>
                                <p:cTn id="95" presetID="0" presetClass="path" presetSubtype="0" accel="50000" decel="50000" fill="hold" nodeType="after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6" dur="2250" fill="hold"/>
                                        <p:tgtEl>
                                          <p:spTgt spid="2050"/>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8" dur="2250" fill="hold"/>
                                        <p:tgtEl>
                                          <p:spTgt spid="2051"/>
                                        </p:tgtEl>
                                        <p:attrNameLst>
                                          <p:attrName>ppt_x</p:attrName>
                                          <p:attrName>ppt_y</p:attrName>
                                        </p:attrNameLst>
                                      </p:cBhvr>
                                    </p:animMotion>
                                  </p:childTnLst>
                                </p:cTn>
                              </p:par>
                              <p:par>
                                <p:cTn id="99"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100" dur="2250" fill="hold"/>
                                        <p:tgtEl>
                                          <p:spTgt spid="18"/>
                                        </p:tgtEl>
                                        <p:attrNameLst>
                                          <p:attrName>ppt_x</p:attrName>
                                          <p:attrName>ppt_y</p:attrName>
                                        </p:attrNameLst>
                                      </p:cBhvr>
                                    </p:animMotion>
                                  </p:childTnLst>
                                </p:cTn>
                              </p:par>
                            </p:childTnLst>
                          </p:cTn>
                        </p:par>
                      </p:childTnLst>
                    </p:cTn>
                  </p:par>
                </p:childTnLst>
              </p:cTn>
              <p:nextCondLst>
                <p:cond evt="onClick" delay="0">
                  <p:tgtEl>
                    <p:spTgt spid="22"/>
                  </p:tgtEl>
                </p:cond>
              </p:nextCondLst>
            </p:seq>
            <p:audio>
              <p:cMediaNode vol="100000">
                <p:cTn id="101" fill="hold" display="0">
                  <p:stCondLst>
                    <p:cond delay="indefinite"/>
                  </p:stCondLst>
                  <p:endCondLst>
                    <p:cond evt="onStopAudio" delay="0">
                      <p:tgtEl>
                        <p:sldTgt/>
                      </p:tgtEl>
                    </p:cond>
                  </p:endCondLst>
                </p:cTn>
                <p:tgtEl>
                  <p:spTgt spid="47"/>
                </p:tgtEl>
              </p:cMediaNode>
            </p:audio>
          </p:childTnLst>
        </p:cTn>
      </p:par>
    </p:tnLst>
    <p:bldLst>
      <p:bldP spid="30" grpId="0"/>
      <p:bldP spid="31" grpId="0"/>
      <p:bldP spid="29" grpId="0"/>
      <p:bldP spid="28" grpId="0"/>
      <p:bldP spid="27"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63" y="17160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9</a:t>
            </a:r>
          </a:p>
        </p:txBody>
      </p:sp>
      <p:sp>
        <p:nvSpPr>
          <p:cNvPr id="4" name="TextBox 3"/>
          <p:cNvSpPr txBox="1"/>
          <p:nvPr/>
        </p:nvSpPr>
        <p:spPr>
          <a:xfrm>
            <a:off x="674916" y="187542"/>
            <a:ext cx="8153400" cy="1200280"/>
          </a:xfrm>
          <a:prstGeom prst="rect">
            <a:avLst/>
          </a:prstGeom>
          <a:noFill/>
          <a:ln>
            <a:noFill/>
          </a:ln>
        </p:spPr>
        <p:txBody>
          <a:bodyPr wrap="square" lIns="91391" tIns="45696" rIns="91391" bIns="45696" rtlCol="0">
            <a:spAutoFit/>
          </a:bodyPr>
          <a:lstStyle/>
          <a:p>
            <a:pPr algn="just"/>
            <a:r>
              <a:rPr lang="en-US" sz="2400" b="1">
                <a:latin typeface="Arial" pitchFamily="34" charset="0"/>
                <a:ea typeface="Arial-Rounded" pitchFamily="34" charset="0"/>
                <a:cs typeface="Arial" pitchFamily="34" charset="0"/>
              </a:rPr>
              <a:t>Quan sát tranh và dùng từ ngữ trong khung để nói theo tranh: Những gì em cần phải tự làm? Những gì em không được tự ý làm?</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6" t="27778" r="26597" b="22222"/>
          <a:stretch/>
        </p:blipFill>
        <p:spPr bwMode="auto">
          <a:xfrm>
            <a:off x="1538515" y="1358794"/>
            <a:ext cx="5893470" cy="362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a:latin typeface="Arial" pitchFamily="34" charset="0"/>
                <a:cs typeface="Arial" pitchFamily="34" charset="0"/>
              </a:rPr>
              <a:t>Em hãy đọc thuộc hai khổ thơ đầu bài thơ </a:t>
            </a:r>
            <a:r>
              <a:rPr lang="en-US" i="1">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Dặn dò:</a:t>
            </a:r>
          </a:p>
          <a:p>
            <a:pPr marL="457200" indent="-457200"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Khi mẹ vắng nhà </a:t>
            </a:r>
            <a:r>
              <a:rPr lang="en-US" sz="3200">
                <a:solidFill>
                  <a:schemeClr val="tx1"/>
                </a:solidFill>
                <a:latin typeface="Arial" pitchFamily="34" charset="0"/>
                <a:cs typeface="Arial" pitchFamily="34" charset="0"/>
              </a:rPr>
              <a:t>(trang 70, 71).</a:t>
            </a:r>
          </a:p>
          <a:p>
            <a:pPr marL="457200" indent="-457200" algn="just">
              <a:buFontTx/>
              <a:buChar char="-"/>
            </a:pPr>
            <a:r>
              <a:rPr lang="en-US" sz="3200">
                <a:solidFill>
                  <a:schemeClr val="tx1"/>
                </a:solidFill>
                <a:latin typeface="Arial" pitchFamily="34" charset="0"/>
                <a:cs typeface="Arial" pitchFamily="34" charset="0"/>
              </a:rPr>
              <a:t>Chuẩn bị bài mới (trang 72, 73).</a:t>
            </a:r>
          </a:p>
        </p:txBody>
      </p:sp>
    </p:spTree>
    <p:extLst>
      <p:ext uri="{BB962C8B-B14F-4D97-AF65-F5344CB8AC3E}">
        <p14:creationId xmlns:p14="http://schemas.microsoft.com/office/powerpoint/2010/main" val="338851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các bạn đang rửa tay</a:t>
            </a: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Em thấy những gì trong bức tranh?</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Theo em, bạn nhỏ nên làm gì? Vì sao?</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KHI MẸ VẮNG NHÀ</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11F7-3EA8-37BF-62DD-1CB4880DE95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F29D306-EA4C-C71F-9817-5DD6B6F28A48}"/>
              </a:ext>
            </a:extLst>
          </p:cNvPr>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8" name="TextBox 7">
            <a:extLst>
              <a:ext uri="{FF2B5EF4-FFF2-40B4-BE49-F238E27FC236}">
                <a16:creationId xmlns:a16="http://schemas.microsoft.com/office/drawing/2014/main" id="{1F99197F-DDB9-8B3D-77DE-4E9EBEA301CF}"/>
              </a:ext>
            </a:extLst>
          </p:cNvPr>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 Ai đến gọi cửa, các con đừng mở nhé! Chỉ mở cửa khi nghe tiếng mẹ.</a:t>
            </a:r>
          </a:p>
          <a:p>
            <a:pPr algn="just"/>
            <a:r>
              <a:rPr lang="en-US" sz="19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 Không phải giọng mẹ. Không mở.</a:t>
            </a:r>
          </a:p>
          <a:p>
            <a:pPr algn="just"/>
            <a:r>
              <a:rPr lang="en-US" sz="1900">
                <a:latin typeface="Arial" pitchFamily="34" charset="0"/>
                <a:ea typeface="Arial-Rounded" pitchFamily="34" charset="0"/>
                <a:cs typeface="Arial" pitchFamily="34" charset="0"/>
              </a:rPr>
              <a:t>	Sói đành bỏ đi.</a:t>
            </a:r>
          </a:p>
          <a:p>
            <a:pPr algn="just"/>
            <a:r>
              <a:rPr lang="en-US" sz="19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 Các con ngoan lắm!</a:t>
            </a:r>
          </a:p>
          <a:p>
            <a:pPr algn="r"/>
            <a:r>
              <a:rPr lang="en-US" sz="1900">
                <a:latin typeface="Arial" pitchFamily="34" charset="0"/>
                <a:ea typeface="Arial-Rounded" pitchFamily="34" charset="0"/>
                <a:cs typeface="Arial" pitchFamily="34" charset="0"/>
              </a:rPr>
              <a:t>				 (Theo </a:t>
            </a:r>
            <a:r>
              <a:rPr lang="en-US" sz="1900" i="1">
                <a:latin typeface="Arial" pitchFamily="34" charset="0"/>
                <a:ea typeface="Arial-Rounded" pitchFamily="34" charset="0"/>
                <a:cs typeface="Arial" pitchFamily="34" charset="0"/>
              </a:rPr>
              <a:t>Truyện cổ Grim</a:t>
            </a:r>
            <a:r>
              <a:rPr lang="en-US" sz="190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92033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100" b="1" dirty="0" err="1">
                <a:solidFill>
                  <a:srgbClr val="FF0000"/>
                </a:solidFill>
                <a:latin typeface="Arial" pitchFamily="34" charset="0"/>
                <a:cs typeface="Arial" pitchFamily="34" charset="0"/>
              </a:rPr>
              <a:t>giả</a:t>
            </a:r>
            <a:r>
              <a:rPr lang="en-US" sz="3100" b="1" dirty="0">
                <a:solidFill>
                  <a:srgbClr val="FF0000"/>
                </a:solidFill>
                <a:latin typeface="Arial" pitchFamily="34" charset="0"/>
                <a:cs typeface="Arial" pitchFamily="34" charset="0"/>
              </a:rPr>
              <a:t> </a:t>
            </a:r>
            <a:r>
              <a:rPr lang="en-US" sz="3100" b="1" dirty="0" err="1">
                <a:solidFill>
                  <a:srgbClr val="FF0000"/>
                </a:solidFill>
                <a:latin typeface="Arial" pitchFamily="34" charset="0"/>
                <a:cs typeface="Arial" pitchFamily="34" charset="0"/>
              </a:rPr>
              <a:t>giọng</a:t>
            </a:r>
            <a:endParaRPr lang="en-US" sz="3100" dirty="0">
              <a:latin typeface="Arial" pitchFamily="34" charset="0"/>
              <a:cs typeface="Arial" pitchFamily="34" charset="0"/>
            </a:endParaRPr>
          </a:p>
        </p:txBody>
      </p:sp>
      <p:sp>
        <p:nvSpPr>
          <p:cNvPr id="6" name="Title 1"/>
          <p:cNvSpPr txBox="1">
            <a:spLocks/>
          </p:cNvSpPr>
          <p:nvPr/>
        </p:nvSpPr>
        <p:spPr>
          <a:xfrm>
            <a:off x="228600" y="2400300"/>
            <a:ext cx="8915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100" b="1" dirty="0" err="1">
                <a:solidFill>
                  <a:srgbClr val="FF0000"/>
                </a:solidFill>
                <a:latin typeface="Arial" pitchFamily="34" charset="0"/>
                <a:cs typeface="Arial" pitchFamily="34" charset="0"/>
              </a:rPr>
              <a:t>tíu</a:t>
            </a:r>
            <a:r>
              <a:rPr lang="en-US" sz="3100" b="1" dirty="0">
                <a:solidFill>
                  <a:srgbClr val="FF0000"/>
                </a:solidFill>
                <a:latin typeface="Arial" pitchFamily="34" charset="0"/>
                <a:cs typeface="Arial" pitchFamily="34" charset="0"/>
              </a:rPr>
              <a:t> </a:t>
            </a:r>
            <a:r>
              <a:rPr lang="en-US" sz="3100" b="1" dirty="0" err="1">
                <a:solidFill>
                  <a:srgbClr val="FF0000"/>
                </a:solidFill>
                <a:latin typeface="Arial" pitchFamily="34" charset="0"/>
                <a:cs typeface="Arial" pitchFamily="34" charset="0"/>
              </a:rPr>
              <a:t>tít</a:t>
            </a:r>
            <a:endParaRPr lang="en-US" sz="3100" dirty="0">
              <a:latin typeface="Arial" pitchFamily="34" charset="0"/>
              <a:cs typeface="Arial" pitchFamily="34" charset="0"/>
            </a:endParaRPr>
          </a:p>
        </p:txBody>
      </p:sp>
      <p:sp>
        <p:nvSpPr>
          <p:cNvPr id="5" name="Title 1">
            <a:extLst>
              <a:ext uri="{FF2B5EF4-FFF2-40B4-BE49-F238E27FC236}">
                <a16:creationId xmlns:a16="http://schemas.microsoft.com/office/drawing/2014/main" id="{C1688259-2983-49D6-817E-9BDA99867BE5}"/>
              </a:ext>
            </a:extLst>
          </p:cNvPr>
          <p:cNvSpPr txBox="1">
            <a:spLocks/>
          </p:cNvSpPr>
          <p:nvPr/>
        </p:nvSpPr>
        <p:spPr>
          <a:xfrm>
            <a:off x="2133600" y="1690327"/>
            <a:ext cx="91440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100" dirty="0">
                <a:latin typeface="Arial" pitchFamily="34" charset="0"/>
                <a:cs typeface="Arial" pitchFamily="34" charset="0"/>
              </a:rPr>
              <a:t>: </a:t>
            </a:r>
            <a:r>
              <a:rPr lang="en-US" sz="3100" dirty="0" err="1">
                <a:latin typeface="Arial" pitchFamily="34" charset="0"/>
                <a:cs typeface="Arial" pitchFamily="34" charset="0"/>
              </a:rPr>
              <a:t>cố</a:t>
            </a:r>
            <a:r>
              <a:rPr lang="en-US" sz="3100" dirty="0">
                <a:latin typeface="Arial" pitchFamily="34" charset="0"/>
                <a:cs typeface="Arial" pitchFamily="34" charset="0"/>
              </a:rPr>
              <a:t> ý </a:t>
            </a:r>
            <a:r>
              <a:rPr lang="en-US" sz="3100" dirty="0" err="1">
                <a:latin typeface="Arial" pitchFamily="34" charset="0"/>
                <a:cs typeface="Arial" pitchFamily="34" charset="0"/>
              </a:rPr>
              <a:t>nói</a:t>
            </a:r>
            <a:r>
              <a:rPr lang="en-US" sz="3100" dirty="0">
                <a:latin typeface="Arial" pitchFamily="34" charset="0"/>
                <a:cs typeface="Arial" pitchFamily="34" charset="0"/>
              </a:rPr>
              <a:t> </a:t>
            </a:r>
            <a:r>
              <a:rPr lang="en-US" sz="3100" dirty="0" err="1">
                <a:latin typeface="Arial" pitchFamily="34" charset="0"/>
                <a:cs typeface="Arial" pitchFamily="34" charset="0"/>
              </a:rPr>
              <a:t>giống</a:t>
            </a:r>
            <a:r>
              <a:rPr lang="en-US" sz="3100" dirty="0">
                <a:latin typeface="Arial" pitchFamily="34" charset="0"/>
                <a:cs typeface="Arial" pitchFamily="34" charset="0"/>
              </a:rPr>
              <a:t> </a:t>
            </a:r>
            <a:r>
              <a:rPr lang="en-US" sz="3100" dirty="0" err="1">
                <a:latin typeface="Arial" pitchFamily="34" charset="0"/>
                <a:cs typeface="Arial" pitchFamily="34" charset="0"/>
              </a:rPr>
              <a:t>tiếng</a:t>
            </a:r>
            <a:r>
              <a:rPr lang="en-US" sz="3100" dirty="0">
                <a:latin typeface="Arial" pitchFamily="34" charset="0"/>
                <a:cs typeface="Arial" pitchFamily="34" charset="0"/>
              </a:rPr>
              <a:t> </a:t>
            </a:r>
            <a:r>
              <a:rPr lang="en-US" sz="3100" dirty="0" err="1">
                <a:latin typeface="Arial" pitchFamily="34" charset="0"/>
                <a:cs typeface="Arial" pitchFamily="34" charset="0"/>
              </a:rPr>
              <a:t>của</a:t>
            </a:r>
            <a:r>
              <a:rPr lang="en-US" sz="3100" dirty="0">
                <a:latin typeface="Arial" pitchFamily="34" charset="0"/>
                <a:cs typeface="Arial" pitchFamily="34" charset="0"/>
              </a:rPr>
              <a:t> </a:t>
            </a:r>
            <a:r>
              <a:rPr lang="en-US" sz="3100" dirty="0" err="1">
                <a:latin typeface="Arial" pitchFamily="34" charset="0"/>
                <a:cs typeface="Arial" pitchFamily="34" charset="0"/>
              </a:rPr>
              <a:t>người</a:t>
            </a:r>
            <a:r>
              <a:rPr lang="en-US" sz="3100" dirty="0">
                <a:latin typeface="Arial" pitchFamily="34" charset="0"/>
                <a:cs typeface="Arial" pitchFamily="34" charset="0"/>
              </a:rPr>
              <a:t> </a:t>
            </a:r>
            <a:r>
              <a:rPr lang="en-US" sz="3100" dirty="0" err="1">
                <a:latin typeface="Arial" pitchFamily="34" charset="0"/>
                <a:cs typeface="Arial" pitchFamily="34" charset="0"/>
              </a:rPr>
              <a:t>khác</a:t>
            </a:r>
            <a:r>
              <a:rPr lang="en-US" sz="3100" dirty="0">
                <a:latin typeface="Arial" pitchFamily="34" charset="0"/>
                <a:cs typeface="Arial" pitchFamily="34" charset="0"/>
              </a:rPr>
              <a:t>.</a:t>
            </a:r>
          </a:p>
        </p:txBody>
      </p:sp>
      <p:sp>
        <p:nvSpPr>
          <p:cNvPr id="7" name="Title 1">
            <a:extLst>
              <a:ext uri="{FF2B5EF4-FFF2-40B4-BE49-F238E27FC236}">
                <a16:creationId xmlns:a16="http://schemas.microsoft.com/office/drawing/2014/main" id="{D82D32F4-C858-491B-A23E-C12ECE79AE5E}"/>
              </a:ext>
            </a:extLst>
          </p:cNvPr>
          <p:cNvSpPr txBox="1">
            <a:spLocks/>
          </p:cNvSpPr>
          <p:nvPr/>
        </p:nvSpPr>
        <p:spPr>
          <a:xfrm>
            <a:off x="1219200" y="2400300"/>
            <a:ext cx="89154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100" b="1" dirty="0">
                <a:latin typeface="Arial" pitchFamily="34" charset="0"/>
                <a:cs typeface="Arial" pitchFamily="34" charset="0"/>
              </a:rPr>
              <a:t>:</a:t>
            </a:r>
            <a:r>
              <a:rPr lang="en-US" sz="3100" b="1" dirty="0">
                <a:solidFill>
                  <a:srgbClr val="FF0000"/>
                </a:solidFill>
                <a:latin typeface="Arial" pitchFamily="34" charset="0"/>
                <a:cs typeface="Arial" pitchFamily="34" charset="0"/>
              </a:rPr>
              <a:t> </a:t>
            </a:r>
            <a:r>
              <a:rPr lang="en-US" sz="3100" dirty="0" err="1">
                <a:latin typeface="Arial" pitchFamily="34" charset="0"/>
                <a:cs typeface="Arial" pitchFamily="34" charset="0"/>
              </a:rPr>
              <a:t>tả</a:t>
            </a:r>
            <a:r>
              <a:rPr lang="en-US" sz="3100" dirty="0">
                <a:latin typeface="Arial" pitchFamily="34" charset="0"/>
                <a:cs typeface="Arial" pitchFamily="34" charset="0"/>
              </a:rPr>
              <a:t> </a:t>
            </a:r>
            <a:r>
              <a:rPr lang="en-US" sz="3100" dirty="0" err="1">
                <a:latin typeface="Arial" pitchFamily="34" charset="0"/>
                <a:cs typeface="Arial" pitchFamily="34" charset="0"/>
              </a:rPr>
              <a:t>tiếng</a:t>
            </a:r>
            <a:r>
              <a:rPr lang="en-US" sz="3100" dirty="0">
                <a:latin typeface="Arial" pitchFamily="34" charset="0"/>
                <a:cs typeface="Arial" pitchFamily="34" charset="0"/>
              </a:rPr>
              <a:t> </a:t>
            </a:r>
            <a:r>
              <a:rPr lang="en-US" sz="3100" dirty="0" err="1">
                <a:latin typeface="Arial" pitchFamily="34" charset="0"/>
                <a:cs typeface="Arial" pitchFamily="34" charset="0"/>
              </a:rPr>
              <a:t>nói</a:t>
            </a:r>
            <a:r>
              <a:rPr lang="en-US" sz="3100" dirty="0">
                <a:latin typeface="Arial" pitchFamily="34" charset="0"/>
                <a:cs typeface="Arial" pitchFamily="34" charset="0"/>
              </a:rPr>
              <a:t> </a:t>
            </a:r>
            <a:r>
              <a:rPr lang="en-US" sz="3100" dirty="0" err="1">
                <a:latin typeface="Arial" pitchFamily="34" charset="0"/>
                <a:cs typeface="Arial" pitchFamily="34" charset="0"/>
              </a:rPr>
              <a:t>cười</a:t>
            </a:r>
            <a:r>
              <a:rPr lang="en-US" sz="3100" dirty="0">
                <a:latin typeface="Arial" pitchFamily="34" charset="0"/>
                <a:cs typeface="Arial" pitchFamily="34" charset="0"/>
              </a:rPr>
              <a:t> </a:t>
            </a:r>
            <a:r>
              <a:rPr lang="en-US" sz="3100" dirty="0" err="1">
                <a:latin typeface="Arial" pitchFamily="34" charset="0"/>
                <a:cs typeface="Arial" pitchFamily="34" charset="0"/>
              </a:rPr>
              <a:t>liên</a:t>
            </a:r>
            <a:r>
              <a:rPr lang="en-US" sz="3100" dirty="0">
                <a:latin typeface="Arial" pitchFamily="34" charset="0"/>
                <a:cs typeface="Arial" pitchFamily="34" charset="0"/>
              </a:rPr>
              <a:t> </a:t>
            </a:r>
            <a:r>
              <a:rPr lang="en-US" sz="3100" dirty="0" err="1">
                <a:latin typeface="Arial" pitchFamily="34" charset="0"/>
                <a:cs typeface="Arial" pitchFamily="34" charset="0"/>
              </a:rPr>
              <a:t>tiếp</a:t>
            </a:r>
            <a:r>
              <a:rPr lang="en-US" sz="3100" dirty="0">
                <a:latin typeface="Arial" pitchFamily="34" charset="0"/>
                <a:cs typeface="Arial" pitchFamily="34" charset="0"/>
              </a:rPr>
              <a:t> </a:t>
            </a:r>
            <a:r>
              <a:rPr lang="en-US" sz="3100" dirty="0" err="1">
                <a:latin typeface="Arial" pitchFamily="34" charset="0"/>
                <a:cs typeface="Arial" pitchFamily="34" charset="0"/>
              </a:rPr>
              <a:t>không</a:t>
            </a:r>
            <a:r>
              <a:rPr lang="en-US" sz="3100" dirty="0">
                <a:latin typeface="Arial" pitchFamily="34" charset="0"/>
                <a:cs typeface="Arial" pitchFamily="34" charset="0"/>
              </a:rPr>
              <a:t> </a:t>
            </a:r>
            <a:r>
              <a:rPr lang="en-US" sz="3100" dirty="0" err="1">
                <a:latin typeface="Arial" pitchFamily="34" charset="0"/>
                <a:cs typeface="Arial" pitchFamily="34" charset="0"/>
              </a:rPr>
              <a:t>ngừng</a:t>
            </a:r>
            <a:r>
              <a:rPr lang="en-US" sz="3100" dirty="0">
                <a:latin typeface="Arial" pitchFamily="34" charset="0"/>
                <a:cs typeface="Arial" pitchFamily="34" charset="0"/>
              </a:rPr>
              <a:t>.</a:t>
            </a: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7" name="Oval 6"/>
          <p:cNvSpPr/>
          <p:nvPr/>
        </p:nvSpPr>
        <p:spPr>
          <a:xfrm>
            <a:off x="-1295400" y="165456"/>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BC51539-D47B-43E3-B992-056E4CB53D8A}"/>
              </a:ext>
            </a:extLst>
          </p:cNvPr>
          <p:cNvSpPr txBox="1"/>
          <p:nvPr/>
        </p:nvSpPr>
        <p:spPr>
          <a:xfrm>
            <a:off x="853539" y="842134"/>
            <a:ext cx="2286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9" name="TextBox 8">
            <a:extLst>
              <a:ext uri="{FF2B5EF4-FFF2-40B4-BE49-F238E27FC236}">
                <a16:creationId xmlns:a16="http://schemas.microsoft.com/office/drawing/2014/main" id="{6623675E-EC96-4148-B4A2-2F31C47C6A2D}"/>
              </a:ext>
            </a:extLst>
          </p:cNvPr>
          <p:cNvSpPr txBox="1"/>
          <p:nvPr/>
        </p:nvSpPr>
        <p:spPr>
          <a:xfrm>
            <a:off x="6705600" y="785716"/>
            <a:ext cx="2286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0" name="TextBox 9">
            <a:extLst>
              <a:ext uri="{FF2B5EF4-FFF2-40B4-BE49-F238E27FC236}">
                <a16:creationId xmlns:a16="http://schemas.microsoft.com/office/drawing/2014/main" id="{2B0B6621-584A-45FA-8567-40023F440C05}"/>
              </a:ext>
            </a:extLst>
          </p:cNvPr>
          <p:cNvSpPr txBox="1"/>
          <p:nvPr/>
        </p:nvSpPr>
        <p:spPr>
          <a:xfrm>
            <a:off x="967839" y="1405819"/>
            <a:ext cx="2286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11" name="TextBox 10">
            <a:extLst>
              <a:ext uri="{FF2B5EF4-FFF2-40B4-BE49-F238E27FC236}">
                <a16:creationId xmlns:a16="http://schemas.microsoft.com/office/drawing/2014/main" id="{EE6EE4DE-28F5-455D-89F8-8BCFA64043A9}"/>
              </a:ext>
            </a:extLst>
          </p:cNvPr>
          <p:cNvSpPr txBox="1"/>
          <p:nvPr/>
        </p:nvSpPr>
        <p:spPr>
          <a:xfrm>
            <a:off x="5181600" y="1352550"/>
            <a:ext cx="2286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a:t>
            </a:r>
          </a:p>
        </p:txBody>
      </p:sp>
      <p:sp>
        <p:nvSpPr>
          <p:cNvPr id="12" name="TextBox 11">
            <a:extLst>
              <a:ext uri="{FF2B5EF4-FFF2-40B4-BE49-F238E27FC236}">
                <a16:creationId xmlns:a16="http://schemas.microsoft.com/office/drawing/2014/main" id="{FB08D698-92D7-4CF5-8F28-A2F49913F6BD}"/>
              </a:ext>
            </a:extLst>
          </p:cNvPr>
          <p:cNvSpPr txBox="1"/>
          <p:nvPr/>
        </p:nvSpPr>
        <p:spPr>
          <a:xfrm>
            <a:off x="853539" y="1684488"/>
            <a:ext cx="2286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a:t>
            </a:r>
          </a:p>
        </p:txBody>
      </p:sp>
      <p:sp>
        <p:nvSpPr>
          <p:cNvPr id="13" name="TextBox 12">
            <a:extLst>
              <a:ext uri="{FF2B5EF4-FFF2-40B4-BE49-F238E27FC236}">
                <a16:creationId xmlns:a16="http://schemas.microsoft.com/office/drawing/2014/main" id="{95318C44-271B-40FD-880F-AD670D8C8631}"/>
              </a:ext>
            </a:extLst>
          </p:cNvPr>
          <p:cNvSpPr txBox="1"/>
          <p:nvPr/>
        </p:nvSpPr>
        <p:spPr>
          <a:xfrm>
            <a:off x="3505200" y="1684488"/>
            <a:ext cx="2286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6</a:t>
            </a:r>
          </a:p>
        </p:txBody>
      </p:sp>
      <p:sp>
        <p:nvSpPr>
          <p:cNvPr id="14" name="TextBox 13">
            <a:extLst>
              <a:ext uri="{FF2B5EF4-FFF2-40B4-BE49-F238E27FC236}">
                <a16:creationId xmlns:a16="http://schemas.microsoft.com/office/drawing/2014/main" id="{209EC85A-C743-4C51-B878-DC4A16D230DE}"/>
              </a:ext>
            </a:extLst>
          </p:cNvPr>
          <p:cNvSpPr txBox="1"/>
          <p:nvPr/>
        </p:nvSpPr>
        <p:spPr>
          <a:xfrm>
            <a:off x="801719" y="1992375"/>
            <a:ext cx="2286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7</a:t>
            </a:r>
          </a:p>
        </p:txBody>
      </p:sp>
      <p:sp>
        <p:nvSpPr>
          <p:cNvPr id="15" name="TextBox 14">
            <a:extLst>
              <a:ext uri="{FF2B5EF4-FFF2-40B4-BE49-F238E27FC236}">
                <a16:creationId xmlns:a16="http://schemas.microsoft.com/office/drawing/2014/main" id="{E5F48DBF-D31D-4530-8C8C-5AAB823ED9F7}"/>
              </a:ext>
            </a:extLst>
          </p:cNvPr>
          <p:cNvSpPr txBox="1"/>
          <p:nvPr/>
        </p:nvSpPr>
        <p:spPr>
          <a:xfrm>
            <a:off x="1030319" y="2300268"/>
            <a:ext cx="2286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8</a:t>
            </a:r>
          </a:p>
        </p:txBody>
      </p:sp>
      <p:sp>
        <p:nvSpPr>
          <p:cNvPr id="16" name="TextBox 15">
            <a:extLst>
              <a:ext uri="{FF2B5EF4-FFF2-40B4-BE49-F238E27FC236}">
                <a16:creationId xmlns:a16="http://schemas.microsoft.com/office/drawing/2014/main" id="{62A8DE6A-3C6D-4DBB-9F80-2609CB737B68}"/>
              </a:ext>
            </a:extLst>
          </p:cNvPr>
          <p:cNvSpPr txBox="1"/>
          <p:nvPr/>
        </p:nvSpPr>
        <p:spPr>
          <a:xfrm>
            <a:off x="3429000" y="2259270"/>
            <a:ext cx="2286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9</a:t>
            </a:r>
          </a:p>
        </p:txBody>
      </p:sp>
      <p:sp>
        <p:nvSpPr>
          <p:cNvPr id="17" name="TextBox 16">
            <a:extLst>
              <a:ext uri="{FF2B5EF4-FFF2-40B4-BE49-F238E27FC236}">
                <a16:creationId xmlns:a16="http://schemas.microsoft.com/office/drawing/2014/main" id="{AFD463D4-1F3B-4A8D-B301-298E32322CEC}"/>
              </a:ext>
            </a:extLst>
          </p:cNvPr>
          <p:cNvSpPr txBox="1"/>
          <p:nvPr/>
        </p:nvSpPr>
        <p:spPr>
          <a:xfrm>
            <a:off x="751529" y="2583161"/>
            <a:ext cx="50739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10</a:t>
            </a:r>
          </a:p>
        </p:txBody>
      </p:sp>
      <p:sp>
        <p:nvSpPr>
          <p:cNvPr id="18" name="TextBox 17">
            <a:extLst>
              <a:ext uri="{FF2B5EF4-FFF2-40B4-BE49-F238E27FC236}">
                <a16:creationId xmlns:a16="http://schemas.microsoft.com/office/drawing/2014/main" id="{F60755BA-6BF7-4CFE-B95D-F5C8A9B34463}"/>
              </a:ext>
            </a:extLst>
          </p:cNvPr>
          <p:cNvSpPr txBox="1"/>
          <p:nvPr/>
        </p:nvSpPr>
        <p:spPr>
          <a:xfrm>
            <a:off x="777338" y="2863953"/>
            <a:ext cx="457199"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11</a:t>
            </a:r>
          </a:p>
        </p:txBody>
      </p:sp>
      <p:sp>
        <p:nvSpPr>
          <p:cNvPr id="19" name="TextBox 18">
            <a:extLst>
              <a:ext uri="{FF2B5EF4-FFF2-40B4-BE49-F238E27FC236}">
                <a16:creationId xmlns:a16="http://schemas.microsoft.com/office/drawing/2014/main" id="{CE296D1F-0061-4B92-8847-5A4DAD184E09}"/>
              </a:ext>
            </a:extLst>
          </p:cNvPr>
          <p:cNvSpPr txBox="1"/>
          <p:nvPr/>
        </p:nvSpPr>
        <p:spPr>
          <a:xfrm>
            <a:off x="3276600" y="2813513"/>
            <a:ext cx="533400"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12</a:t>
            </a:r>
          </a:p>
        </p:txBody>
      </p:sp>
      <p:sp>
        <p:nvSpPr>
          <p:cNvPr id="20" name="TextBox 19">
            <a:extLst>
              <a:ext uri="{FF2B5EF4-FFF2-40B4-BE49-F238E27FC236}">
                <a16:creationId xmlns:a16="http://schemas.microsoft.com/office/drawing/2014/main" id="{CF148109-0A22-48F0-89A7-55D8B127913C}"/>
              </a:ext>
            </a:extLst>
          </p:cNvPr>
          <p:cNvSpPr txBox="1"/>
          <p:nvPr/>
        </p:nvSpPr>
        <p:spPr>
          <a:xfrm>
            <a:off x="906385" y="3414311"/>
            <a:ext cx="518061"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13</a:t>
            </a:r>
          </a:p>
        </p:txBody>
      </p:sp>
      <p:sp>
        <p:nvSpPr>
          <p:cNvPr id="21" name="TextBox 20">
            <a:extLst>
              <a:ext uri="{FF2B5EF4-FFF2-40B4-BE49-F238E27FC236}">
                <a16:creationId xmlns:a16="http://schemas.microsoft.com/office/drawing/2014/main" id="{64B38CE7-59D5-4B43-99FD-2DC4EDED5FD9}"/>
              </a:ext>
            </a:extLst>
          </p:cNvPr>
          <p:cNvSpPr txBox="1"/>
          <p:nvPr/>
        </p:nvSpPr>
        <p:spPr>
          <a:xfrm>
            <a:off x="740858" y="4012865"/>
            <a:ext cx="518061"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14</a:t>
            </a:r>
          </a:p>
        </p:txBody>
      </p:sp>
      <p:sp>
        <p:nvSpPr>
          <p:cNvPr id="22" name="TextBox 21">
            <a:extLst>
              <a:ext uri="{FF2B5EF4-FFF2-40B4-BE49-F238E27FC236}">
                <a16:creationId xmlns:a16="http://schemas.microsoft.com/office/drawing/2014/main" id="{C6A05577-805A-480A-A1D2-64623E76327F}"/>
              </a:ext>
            </a:extLst>
          </p:cNvPr>
          <p:cNvSpPr txBox="1"/>
          <p:nvPr/>
        </p:nvSpPr>
        <p:spPr>
          <a:xfrm>
            <a:off x="906385" y="4362791"/>
            <a:ext cx="518061" cy="400110"/>
          </a:xfrm>
          <a:prstGeom prst="rect">
            <a:avLst/>
          </a:prstGeom>
          <a:noFill/>
        </p:spPr>
        <p:txBody>
          <a:bodyPr wrap="square" rtlCol="0">
            <a:spAutoFit/>
          </a:bodyPr>
          <a:lstStyle/>
          <a:p>
            <a:r>
              <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15</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Trong khu rừng nọ có một đàn dê con sống cùng mẹ.</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78348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Đợi dê mẹ đi xa, nó gõ cửa và giả giọng dê mẹ.</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1749</TotalTime>
  <Words>1714</Words>
  <Application>Microsoft Office PowerPoint</Application>
  <PresentationFormat>On-screen Show (16:9)</PresentationFormat>
  <Paragraphs>195</Paragraphs>
  <Slides>30</Slides>
  <Notes>8</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Rounded MT Bold</vt:lpstr>
      <vt:lpstr>Arial-Rounded</vt:lpstr>
      <vt:lpstr>Calibri</vt:lpstr>
      <vt:lpstr>HP001 4 hàng</vt:lpstr>
      <vt:lpstr>HP001 5 hàng</vt:lpstr>
      <vt:lpstr>Segoe UI Black</vt:lpstr>
      <vt:lpstr>Times New Roman</vt:lpstr>
      <vt:lpstr>Office Theme</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Pham Trang</cp:lastModifiedBy>
  <cp:revision>199</cp:revision>
  <dcterms:created xsi:type="dcterms:W3CDTF">2020-12-08T15:48:47Z</dcterms:created>
  <dcterms:modified xsi:type="dcterms:W3CDTF">2026-02-24T01:06:38Z</dcterms:modified>
</cp:coreProperties>
</file>