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296" r:id="rId3"/>
    <p:sldId id="297" r:id="rId4"/>
    <p:sldId id="256" r:id="rId5"/>
    <p:sldId id="273" r:id="rId6"/>
    <p:sldId id="258" r:id="rId7"/>
    <p:sldId id="279" r:id="rId8"/>
    <p:sldId id="302" r:id="rId9"/>
    <p:sldId id="303" r:id="rId10"/>
    <p:sldId id="263" r:id="rId11"/>
    <p:sldId id="262" r:id="rId12"/>
    <p:sldId id="278" r:id="rId13"/>
    <p:sldId id="266" r:id="rId14"/>
    <p:sldId id="267" r:id="rId15"/>
    <p:sldId id="282" r:id="rId16"/>
    <p:sldId id="287" r:id="rId17"/>
    <p:sldId id="299" r:id="rId18"/>
    <p:sldId id="295" r:id="rId19"/>
    <p:sldId id="294" r:id="rId20"/>
    <p:sldId id="304" r:id="rId21"/>
    <p:sldId id="306" r:id="rId22"/>
    <p:sldId id="307" r:id="rId23"/>
    <p:sldId id="313" r:id="rId24"/>
    <p:sldId id="270" r:id="rId25"/>
    <p:sldId id="314" r:id="rId26"/>
    <p:sldId id="290" r:id="rId27"/>
    <p:sldId id="315" r:id="rId28"/>
    <p:sldId id="316" r:id="rId29"/>
    <p:sldId id="291" r:id="rId30"/>
    <p:sldId id="317" r:id="rId31"/>
    <p:sldId id="318" r:id="rId32"/>
    <p:sldId id="319" r:id="rId33"/>
    <p:sldId id="272" r:id="rId34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80"/>
    <a:srgbClr val="FEDEF3"/>
    <a:srgbClr val="FE8ACC"/>
    <a:srgbClr val="FECEED"/>
    <a:srgbClr val="FD0B95"/>
    <a:srgbClr val="FDBBE5"/>
    <a:srgbClr val="FD49B0"/>
    <a:srgbClr val="FEA8D9"/>
    <a:srgbClr val="FD2B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2" autoAdjust="0"/>
  </p:normalViewPr>
  <p:slideViewPr>
    <p:cSldViewPr>
      <p:cViewPr varScale="1">
        <p:scale>
          <a:sx n="77" d="100"/>
          <a:sy n="77" d="100"/>
        </p:scale>
        <p:origin x="9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GB kích</a:t>
            </a:r>
            <a:r>
              <a:rPr lang="en-US" baseline="0"/>
              <a:t> chuột vào đáp án thì chữ di chuyển về câu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 nên</a:t>
            </a:r>
            <a:r>
              <a:rPr lang="en-US" baseline="0"/>
              <a:t> cho HS làm việc nhóm, vẽ sơ đồ tư duy.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6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nên cho HS dùng thẻ từ để ghép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</a:t>
            </a:r>
            <a:r>
              <a:rPr lang="en-US" baseline="0"/>
              <a:t> cầu hs nêu nghĩa theo cách hs hiểu trước.</a:t>
            </a:r>
          </a:p>
          <a:p>
            <a:r>
              <a:rPr lang="en-US" baseline="0"/>
              <a:t>Có thể cho HS giải nghĩa bằng cách đặt câu.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yêu</a:t>
            </a:r>
            <a:r>
              <a:rPr lang="en-US" baseline="0"/>
              <a:t> cầu hs nêu nghĩa theo cách hs hiểu trước.</a:t>
            </a:r>
          </a:p>
          <a:p>
            <a:r>
              <a:rPr lang="en-US" baseline="0"/>
              <a:t>Có thể cho HS giải nghĩa bằng cách đặt câu.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theo nhóm</a:t>
            </a:r>
          </a:p>
          <a:p>
            <a:r>
              <a:rPr lang="en-US" baseline="0"/>
              <a:t>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gợi ý: </a:t>
            </a:r>
          </a:p>
          <a:p>
            <a:r>
              <a:rPr lang="en-US" baseline="0"/>
              <a:t>Nội dung: Chúng ta nên nói lời hay ý đẹp. Khi nói lời hay, ý đẹp, bản thân mình và mọi người xung quanh sẽ thấy vui vẻ, hạnh phúc.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914650"/>
            <a:ext cx="36877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66150"/>
            <a:ext cx="44196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40" y="1733552"/>
            <a:ext cx="8407461" cy="1077097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05200" y="2282492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67818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-247650"/>
            <a:ext cx="527050" cy="333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803543"/>
            <a:ext cx="527050" cy="197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6573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6675" y="38853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498433"/>
            <a:ext cx="8509000" cy="46780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>
              <a:spcBef>
                <a:spcPts val="12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</a:p>
        </p:txBody>
      </p:sp>
    </p:spTree>
    <p:extLst>
      <p:ext uri="{BB962C8B-B14F-4D97-AF65-F5344CB8AC3E}">
        <p14:creationId xmlns:p14="http://schemas.microsoft.com/office/powerpoint/2010/main" val="348074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6530" y="93050"/>
            <a:ext cx="31934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-190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37" y="718004"/>
            <a:ext cx="88219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2895601" y="571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7" y="4498295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vật nào xuất hiện trong bài?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37" y="4541610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Gấu đi chơi ở đâu?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1214664"/>
            <a:ext cx="558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214664"/>
            <a:ext cx="523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1657350"/>
            <a:ext cx="139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564" y="2057400"/>
            <a:ext cx="4085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564" y="4577896"/>
            <a:ext cx="8880103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Chuyện gì xảy ra khi gấu con vui mừng reo lên: “A!”?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4775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85" y="4514396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Gấu mẹ nói gì với gấu con?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5951"/>
            <a:ext cx="8826442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Sau khi làm theo lời mẹ, gấu con cảm thấy thế nào?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1" y="2857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2: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2190750"/>
            <a:ext cx="4467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227" y="2724150"/>
            <a:ext cx="5480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9413" y="3835400"/>
            <a:ext cx="4794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09550"/>
            <a:ext cx="8312727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20573" r="33183" b="23958"/>
          <a:stretch/>
        </p:blipFill>
        <p:spPr bwMode="auto">
          <a:xfrm>
            <a:off x="2362200" y="895350"/>
            <a:ext cx="4693227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0452" y="654277"/>
            <a:ext cx="6870023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127000" y="900498"/>
            <a:ext cx="609600" cy="2738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920" y="1993015"/>
            <a:ext cx="7875270" cy="2308203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cs typeface="Arial" pitchFamily="34" charset="0"/>
              </a:rPr>
              <a:t>Nội dung: Chúng ta nên nói lời hay ý đẹp. Khi nói lời hay, ý đẹp, bản thân mình và mọi người xung quanh sẽ thấy vui vẻ, hạnh phúc.</a:t>
            </a:r>
          </a:p>
        </p:txBody>
      </p:sp>
    </p:spTree>
    <p:extLst>
      <p:ext uri="{BB962C8B-B14F-4D97-AF65-F5344CB8AC3E}">
        <p14:creationId xmlns:p14="http://schemas.microsoft.com/office/powerpoint/2010/main" val="1845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377827" y="442912"/>
            <a:ext cx="493140" cy="469202"/>
          </a:xfrm>
          <a:prstGeom prst="flowChartConnector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40321" y="368190"/>
            <a:ext cx="180530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3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33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: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36413-0CD5-4B02-8655-3298D04122F7}"/>
              </a:ext>
            </a:extLst>
          </p:cNvPr>
          <p:cNvSpPr txBox="1"/>
          <p:nvPr/>
        </p:nvSpPr>
        <p:spPr>
          <a:xfrm>
            <a:off x="2439616" y="310482"/>
            <a:ext cx="19073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 30</a:t>
            </a:r>
          </a:p>
        </p:txBody>
      </p:sp>
    </p:spTree>
    <p:extLst>
      <p:ext uri="{BB962C8B-B14F-4D97-AF65-F5344CB8AC3E}">
        <p14:creationId xmlns:p14="http://schemas.microsoft.com/office/powerpoint/2010/main" val="29555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46A4C1-4627-477A-9E73-E20DB089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"/>
            <a:ext cx="76200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5787FE-BAED-4F45-B103-3E9C4097D710}"/>
              </a:ext>
            </a:extLst>
          </p:cNvPr>
          <p:cNvSpPr txBox="1"/>
          <p:nvPr/>
        </p:nvSpPr>
        <p:spPr>
          <a:xfrm>
            <a:off x="1143000" y="1200150"/>
            <a:ext cx="411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682FE-6515-4100-8F3A-7E7D086AFD17}"/>
              </a:ext>
            </a:extLst>
          </p:cNvPr>
          <p:cNvSpPr txBox="1"/>
          <p:nvPr/>
        </p:nvSpPr>
        <p:spPr>
          <a:xfrm>
            <a:off x="5943600" y="3360494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0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F73F0-5A79-4762-85D9-C83855CA79FD}"/>
              </a:ext>
            </a:extLst>
          </p:cNvPr>
          <p:cNvSpPr txBox="1"/>
          <p:nvPr/>
        </p:nvSpPr>
        <p:spPr>
          <a:xfrm>
            <a:off x="5943600" y="1934855"/>
            <a:ext cx="411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1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25"/>
            <a:ext cx="8229600" cy="12551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 loài vật nào xuất hiện trong câu chuyện </a:t>
            </a:r>
            <a:r>
              <a:rPr lang="en-US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 bé chăn cừu</a:t>
            </a:r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781300"/>
            <a:ext cx="6633937" cy="1600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Sói và chú bé chăn cừu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3" y="203835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Sói và cừu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>
          <a:xfrm>
            <a:off x="6758671" y="1585946"/>
            <a:ext cx="1704726" cy="158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"/>
          <a:stretch/>
        </p:blipFill>
        <p:spPr>
          <a:xfrm flipH="1">
            <a:off x="5562600" y="1592296"/>
            <a:ext cx="1196071" cy="15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">
            <a:hlinkClick r:id="" action="ppaction://media"/>
            <a:extLst>
              <a:ext uri="{FF2B5EF4-FFF2-40B4-BE49-F238E27FC236}">
                <a16:creationId xmlns:a16="http://schemas.microsoft.com/office/drawing/2014/main" id="{2A03D823-342A-4CE5-9F9F-D955079698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71450"/>
            <a:ext cx="43529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A8C5D2-4887-428F-84A5-ECAC92B14C75}"/>
              </a:ext>
            </a:extLst>
          </p:cNvPr>
          <p:cNvGraphicFramePr>
            <a:graphicFrameLocks noGrp="1"/>
          </p:cNvGraphicFramePr>
          <p:nvPr/>
        </p:nvGraphicFramePr>
        <p:xfrm>
          <a:off x="237744" y="400050"/>
          <a:ext cx="8668512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">
                  <a:extLst>
                    <a:ext uri="{9D8B030D-6E8A-4147-A177-3AD203B41FA5}">
                      <a16:colId xmlns:a16="http://schemas.microsoft.com/office/drawing/2014/main" val="2366836285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891723834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3466642977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254894175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119364172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25960471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4007561049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4048549341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352156216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3445312069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4030993057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4185764010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700226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54914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562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57227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08617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7971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5787FE-BAED-4F45-B103-3E9C4097D710}"/>
              </a:ext>
            </a:extLst>
          </p:cNvPr>
          <p:cNvSpPr txBox="1"/>
          <p:nvPr/>
        </p:nvSpPr>
        <p:spPr>
          <a:xfrm>
            <a:off x="228600" y="1962150"/>
            <a:ext cx="4114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0" dirty="0">
                <a:latin typeface="HP001 4 hàng" panose="020B0603050302020204" pitchFamily="34" charset="0"/>
              </a:rPr>
              <a:t>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682FE-6515-4100-8F3A-7E7D086AFD17}"/>
              </a:ext>
            </a:extLst>
          </p:cNvPr>
          <p:cNvSpPr txBox="1"/>
          <p:nvPr/>
        </p:nvSpPr>
        <p:spPr>
          <a:xfrm>
            <a:off x="5943600" y="3360494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0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F73F0-5A79-4762-85D9-C83855CA79FD}"/>
              </a:ext>
            </a:extLst>
          </p:cNvPr>
          <p:cNvSpPr txBox="1"/>
          <p:nvPr/>
        </p:nvSpPr>
        <p:spPr>
          <a:xfrm>
            <a:off x="5943600" y="3360494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latin typeface="HP001 4 hàng" panose="020B0603050302020204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8990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">
            <a:hlinkClick r:id="" action="ppaction://media"/>
            <a:extLst>
              <a:ext uri="{FF2B5EF4-FFF2-40B4-BE49-F238E27FC236}">
                <a16:creationId xmlns:a16="http://schemas.microsoft.com/office/drawing/2014/main" id="{2B41912D-3C76-43EC-BD5D-C5A36A344A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33350"/>
            <a:ext cx="5143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B7CA9-E427-40E5-A466-A655BBCD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2" y="209550"/>
            <a:ext cx="8940338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732B12-ACC4-42BC-A4A7-57AC03CC8047}"/>
              </a:ext>
            </a:extLst>
          </p:cNvPr>
          <p:cNvSpPr txBox="1"/>
          <p:nvPr/>
        </p:nvSpPr>
        <p:spPr>
          <a:xfrm>
            <a:off x="228600" y="666750"/>
            <a:ext cx="3505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HP001 4 hàng" panose="020B0603050302020204" pitchFamily="34" charset="0"/>
              </a:rPr>
              <a:t>Ǉ</a:t>
            </a:r>
            <a:r>
              <a:rPr lang="el-GR" sz="4500" dirty="0">
                <a:latin typeface="HP001 4 hàng" panose="020B0603050302020204" pitchFamily="34" charset="0"/>
              </a:rPr>
              <a:t>Η</a:t>
            </a:r>
            <a:r>
              <a:rPr lang="en-US" sz="4500" dirty="0" err="1">
                <a:latin typeface="HP001 4 hàng" panose="020B0603050302020204" pitchFamily="34" charset="0"/>
              </a:rPr>
              <a:t>Ğng</a:t>
            </a:r>
            <a:r>
              <a:rPr lang="en-US" sz="4500" dirty="0">
                <a:latin typeface="HP001 4 hàng" panose="020B0603050302020204" pitchFamily="34" charset="0"/>
              </a:rPr>
              <a:t> </a:t>
            </a:r>
            <a:r>
              <a:rPr lang="en-US" sz="4500" dirty="0" err="1">
                <a:latin typeface="HP001 4 hàng" panose="020B0603050302020204" pitchFamily="34" charset="0"/>
              </a:rPr>
              <a:t>vŧg</a:t>
            </a:r>
            <a:endParaRPr lang="en-US" sz="4500" dirty="0"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D85A0-BC87-4946-A674-EB3754D1F52E}"/>
              </a:ext>
            </a:extLst>
          </p:cNvPr>
          <p:cNvSpPr txBox="1"/>
          <p:nvPr/>
        </p:nvSpPr>
        <p:spPr>
          <a:xfrm>
            <a:off x="5072447" y="666750"/>
            <a:ext cx="36905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Ǉ</a:t>
            </a:r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Η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Ğng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vŧg</a:t>
            </a:r>
            <a:endParaRPr lang="en-US" sz="45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5ABE6-EA8D-407B-BA03-0B79E1F00A99}"/>
              </a:ext>
            </a:extLst>
          </p:cNvPr>
          <p:cNvSpPr txBox="1"/>
          <p:nvPr/>
        </p:nvSpPr>
        <p:spPr>
          <a:xfrm>
            <a:off x="228600" y="1589074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Ǉ</a:t>
            </a:r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Η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Ğng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vŧg</a:t>
            </a:r>
            <a:endParaRPr lang="en-US" sz="45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63C0D-833A-4028-88AC-90D13A2FF8B8}"/>
              </a:ext>
            </a:extLst>
          </p:cNvPr>
          <p:cNvSpPr txBox="1"/>
          <p:nvPr/>
        </p:nvSpPr>
        <p:spPr>
          <a:xfrm>
            <a:off x="5072448" y="1574103"/>
            <a:ext cx="3842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Ǉ</a:t>
            </a:r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Η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Ğng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vŧg</a:t>
            </a:r>
            <a:endParaRPr lang="en-US" sz="45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10D51-2531-4440-B4D5-68655F263D52}"/>
              </a:ext>
            </a:extLst>
          </p:cNvPr>
          <p:cNvSpPr txBox="1"/>
          <p:nvPr/>
        </p:nvSpPr>
        <p:spPr>
          <a:xfrm>
            <a:off x="194733" y="2474897"/>
            <a:ext cx="32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dirty="0">
                <a:latin typeface="HP001 4 hàng" panose="020B0603050302020204" pitchFamily="34" charset="0"/>
              </a:rPr>
              <a:t>νί</a:t>
            </a:r>
            <a:r>
              <a:rPr lang="en-US" sz="4500" dirty="0" err="1">
                <a:latin typeface="HP001 4 hàng" panose="020B0603050302020204" pitchFamily="34" charset="0"/>
              </a:rPr>
              <a:t>i</a:t>
            </a:r>
            <a:r>
              <a:rPr lang="en-US" sz="4500" dirty="0">
                <a:latin typeface="HP001 4 hàng" panose="020B0603050302020204" pitchFamily="34" charset="0"/>
              </a:rPr>
              <a:t> </a:t>
            </a:r>
            <a:r>
              <a:rPr lang="el-GR" sz="4500" dirty="0">
                <a:latin typeface="HP001 4 hàng" panose="020B0603050302020204" pitchFamily="34" charset="0"/>
              </a:rPr>
              <a:t>ω</a:t>
            </a:r>
            <a:r>
              <a:rPr lang="en-US" sz="4500" dirty="0">
                <a:latin typeface="HP001 4 hàng" panose="020B0603050302020204" pitchFamily="34" charset="0"/>
              </a:rPr>
              <a:t>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69D53-277B-44E4-929B-95F802880205}"/>
              </a:ext>
            </a:extLst>
          </p:cNvPr>
          <p:cNvSpPr txBox="1"/>
          <p:nvPr/>
        </p:nvSpPr>
        <p:spPr>
          <a:xfrm>
            <a:off x="4191000" y="2456978"/>
            <a:ext cx="32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νί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i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Ǫ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F5D13-411B-4E6D-B286-2130F2379E9B}"/>
              </a:ext>
            </a:extLst>
          </p:cNvPr>
          <p:cNvSpPr txBox="1"/>
          <p:nvPr/>
        </p:nvSpPr>
        <p:spPr>
          <a:xfrm>
            <a:off x="152400" y="3360720"/>
            <a:ext cx="32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νί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i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Ǫ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753E3-B6F7-4036-B5A6-398C2CC078EA}"/>
              </a:ext>
            </a:extLst>
          </p:cNvPr>
          <p:cNvSpPr txBox="1"/>
          <p:nvPr/>
        </p:nvSpPr>
        <p:spPr>
          <a:xfrm>
            <a:off x="4191000" y="3360720"/>
            <a:ext cx="33857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νί</a:t>
            </a:r>
            <a:r>
              <a:rPr lang="en-US" sz="4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i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</a:t>
            </a:r>
            <a:r>
              <a:rPr lang="en-US" sz="4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Ǫ</a:t>
            </a:r>
          </a:p>
        </p:txBody>
      </p:sp>
    </p:spTree>
    <p:extLst>
      <p:ext uri="{BB962C8B-B14F-4D97-AF65-F5344CB8AC3E}">
        <p14:creationId xmlns:p14="http://schemas.microsoft.com/office/powerpoint/2010/main" val="12644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393123"/>
            <a:ext cx="79178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vở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c ở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898" y="137003"/>
            <a:ext cx="8536995" cy="1138652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c.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Sau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29789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29893" y="1172330"/>
            <a:ext cx="7643544" cy="107709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Sau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45898" y="1297837"/>
            <a:ext cx="489204" cy="4005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3FB8228-277C-4EEB-ABD1-88CF173F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" y="2322103"/>
            <a:ext cx="9061061" cy="245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F9117D-3829-438E-858E-5D92A3A71041}"/>
              </a:ext>
            </a:extLst>
          </p:cNvPr>
          <p:cNvSpPr/>
          <p:nvPr/>
        </p:nvSpPr>
        <p:spPr>
          <a:xfrm>
            <a:off x="635102" y="2873170"/>
            <a:ext cx="8323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Sau 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</a:t>
            </a:r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 làm 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Ό;</a:t>
            </a:r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 lƟ 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Ε−, </a:t>
            </a:r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gấu c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Ϊ </a:t>
            </a:r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cảm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173773-DCF9-45B3-B5A1-A8071858C97A}"/>
              </a:ext>
            </a:extLst>
          </p:cNvPr>
          <p:cNvSpPr/>
          <p:nvPr/>
        </p:nvSpPr>
        <p:spPr>
          <a:xfrm>
            <a:off x="76200" y="3638550"/>
            <a:ext cx="8014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ǟất 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νί</a:t>
            </a:r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vi-VN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Ǫ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43319"/>
            <a:ext cx="8915400" cy="1343381"/>
          </a:xfrm>
          <a:prstGeom prst="rect">
            <a:avLst/>
          </a:prstGeom>
          <a:solidFill>
            <a:srgbClr val="F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Hà luôn giúp đỡ bạn nên được cả lớp (……….….).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" y="357482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Gấu con (..…….….) vì các bạn không chơi cùng.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6189" y="906583"/>
            <a:ext cx="222376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nhìn thấy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900" y="897966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vui mừng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400" y="1603643"/>
            <a:ext cx="2173845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tủi thân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839343"/>
            <a:ext cx="2286000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yêu mến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1584669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reo lên</a:t>
            </a:r>
          </a:p>
        </p:txBody>
      </p:sp>
    </p:spTree>
    <p:extLst>
      <p:ext uri="{BB962C8B-B14F-4D97-AF65-F5344CB8AC3E}">
        <p14:creationId xmlns:p14="http://schemas.microsoft.com/office/powerpoint/2010/main" val="3068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19E-6 L -0.35834 0.4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21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607E-8 L 0.11459 0.383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9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524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Hà luŪ giúp đỡ bạn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łn đư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ϑ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cả lġ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 ΐ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êu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Ğn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Gấu c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Ϊ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Ǉủi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ν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Ű các bạn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Ūg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 εΠ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cùng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0" y="934924"/>
            <a:ext cx="7543800" cy="798626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bạn		không chơi với bạn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32142" r="34295" b="25199"/>
          <a:stretch/>
        </p:blipFill>
        <p:spPr bwMode="auto">
          <a:xfrm>
            <a:off x="152401" y="1827893"/>
            <a:ext cx="8893030" cy="3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02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82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Theo lời mẹ, gấu con quay lại nói với núi là gấu yêu núi. Quả nhiên, khắp núi vọng lại lời yêu thương. Gấu con bật cười vui vẻ.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16199" y="19621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256190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4914" y="2285296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09372" y="340862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4601" y="3372456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663370" y="366008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T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Β΄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o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lƟ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Ε−,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gấu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c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Ϊ 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Ǖ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ί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ay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lại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wĀ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vƞ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wúi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là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gấu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êu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wúi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Quả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ηΗ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łn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ắp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wúi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vŧg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lại lƟ ΐêu κưΩg. Gấu cΪ bật cưƟ νίi ωǪ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5933"/>
            <a:ext cx="8915400" cy="15674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Hoàn thành câu sau: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Nói dối ………… </a:t>
            </a:r>
            <a:r>
              <a:rPr lang="en-US" b="1">
                <a:latin typeface="Arial" pitchFamily="34" charset="0"/>
                <a:cs typeface="Arial" pitchFamily="34" charset="0"/>
              </a:rPr>
              <a:t>.</a:t>
            </a:r>
            <a:endParaRPr lang="en-US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1165" y="2389868"/>
            <a:ext cx="57957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là rất tốt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3865" y="361950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1800" y="3619500"/>
            <a:ext cx="2554967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hại thân</a:t>
            </a:r>
          </a:p>
        </p:txBody>
      </p:sp>
    </p:spTree>
    <p:extLst>
      <p:ext uri="{BB962C8B-B14F-4D97-AF65-F5344CB8AC3E}">
        <p14:creationId xmlns:p14="http://schemas.microsoft.com/office/powerpoint/2010/main" val="40506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2291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89808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chứa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iêt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iêp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ưc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uc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146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424" y="2531536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62154" y="2933252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56555" y="155282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56554" y="2933250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756553" y="430365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6555" y="1542154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2198" y="110309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Việt Nam</a:t>
            </a:r>
          </a:p>
        </p:txBody>
      </p:sp>
      <p:sp>
        <p:nvSpPr>
          <p:cNvPr id="39" name="Oval 38"/>
          <p:cNvSpPr/>
          <p:nvPr/>
        </p:nvSpPr>
        <p:spPr>
          <a:xfrm>
            <a:off x="2362200" y="2485016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</a:p>
        </p:txBody>
      </p:sp>
      <p:sp>
        <p:nvSpPr>
          <p:cNvPr id="40" name="Oval 39"/>
          <p:cNvSpPr/>
          <p:nvPr/>
        </p:nvSpPr>
        <p:spPr>
          <a:xfrm>
            <a:off x="2354941" y="3855417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 học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827829" y="2534530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iêp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091559" y="2936246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85960" y="1555821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85959" y="2936244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85958" y="430664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85960" y="1545148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91602" y="1106092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tiếp khách</a:t>
            </a:r>
          </a:p>
        </p:txBody>
      </p:sp>
      <p:sp>
        <p:nvSpPr>
          <p:cNvPr id="51" name="Oval 50"/>
          <p:cNvSpPr/>
          <p:nvPr/>
        </p:nvSpPr>
        <p:spPr>
          <a:xfrm>
            <a:off x="6891604" y="2488010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thiệp mời</a:t>
            </a:r>
          </a:p>
        </p:txBody>
      </p:sp>
      <p:sp>
        <p:nvSpPr>
          <p:cNvPr id="52" name="Oval 51"/>
          <p:cNvSpPr/>
          <p:nvPr/>
        </p:nvSpPr>
        <p:spPr>
          <a:xfrm>
            <a:off x="6884345" y="3858411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khiếp sợ</a:t>
            </a:r>
          </a:p>
        </p:txBody>
      </p:sp>
    </p:spTree>
    <p:extLst>
      <p:ext uri="{BB962C8B-B14F-4D97-AF65-F5344CB8AC3E}">
        <p14:creationId xmlns:p14="http://schemas.microsoft.com/office/powerpoint/2010/main" val="10717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39" grpId="0" animBg="1"/>
      <p:bldP spid="40" grpId="0" animBg="1"/>
      <p:bldP spid="44" grpId="0" animBg="1"/>
      <p:bldP spid="50" grpId="0" animBg="1"/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171388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ưc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573104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19267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573102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3943505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182006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742950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ngực</a:t>
            </a:r>
          </a:p>
        </p:txBody>
      </p:sp>
      <p:sp>
        <p:nvSpPr>
          <p:cNvPr id="10" name="Oval 9"/>
          <p:cNvSpPr/>
          <p:nvPr/>
        </p:nvSpPr>
        <p:spPr>
          <a:xfrm>
            <a:off x="2362200" y="212486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bực tức</a:t>
            </a:r>
          </a:p>
        </p:txBody>
      </p:sp>
      <p:sp>
        <p:nvSpPr>
          <p:cNvPr id="11" name="Oval 10"/>
          <p:cNvSpPr/>
          <p:nvPr/>
        </p:nvSpPr>
        <p:spPr>
          <a:xfrm>
            <a:off x="2354941" y="3495269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 sĩ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7829" y="2174382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576098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19567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576096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394649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185000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745944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xúc xắc</a:t>
            </a:r>
          </a:p>
        </p:txBody>
      </p:sp>
      <p:sp>
        <p:nvSpPr>
          <p:cNvPr id="19" name="Oval 18"/>
          <p:cNvSpPr/>
          <p:nvPr/>
        </p:nvSpPr>
        <p:spPr>
          <a:xfrm>
            <a:off x="6891604" y="2127862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 xúc</a:t>
            </a:r>
          </a:p>
        </p:txBody>
      </p:sp>
      <p:sp>
        <p:nvSpPr>
          <p:cNvPr id="20" name="Oval 19"/>
          <p:cNvSpPr/>
          <p:nvPr/>
        </p:nvSpPr>
        <p:spPr>
          <a:xfrm>
            <a:off x="6884345" y="3498263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 nục</a:t>
            </a:r>
          </a:p>
        </p:txBody>
      </p:sp>
    </p:spTree>
    <p:extLst>
      <p:ext uri="{BB962C8B-B14F-4D97-AF65-F5344CB8AC3E}">
        <p14:creationId xmlns:p14="http://schemas.microsoft.com/office/powerpoint/2010/main" val="7890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0703" y="243695"/>
            <a:ext cx="31934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Ghép từ ngữ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13058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006" y="871907"/>
            <a:ext cx="8448764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mối liên hệ với nhau. (Mẫu: bật đèn – sáng)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8" name="Oval 7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6310" r="29722" b="29688"/>
          <a:stretch/>
        </p:blipFill>
        <p:spPr bwMode="auto">
          <a:xfrm>
            <a:off x="1303244" y="1348827"/>
            <a:ext cx="651752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280229" y="2278743"/>
            <a:ext cx="2873884" cy="1698171"/>
          </a:xfrm>
          <a:custGeom>
            <a:avLst/>
            <a:gdLst>
              <a:gd name="connsiteX0" fmla="*/ 0 w 2873884"/>
              <a:gd name="connsiteY0" fmla="*/ 1698171 h 1698171"/>
              <a:gd name="connsiteX1" fmla="*/ 130628 w 2873884"/>
              <a:gd name="connsiteY1" fmla="*/ 1640114 h 1698171"/>
              <a:gd name="connsiteX2" fmla="*/ 304800 w 2873884"/>
              <a:gd name="connsiteY2" fmla="*/ 1596571 h 1698171"/>
              <a:gd name="connsiteX3" fmla="*/ 391885 w 2873884"/>
              <a:gd name="connsiteY3" fmla="*/ 1553028 h 1698171"/>
              <a:gd name="connsiteX4" fmla="*/ 522514 w 2873884"/>
              <a:gd name="connsiteY4" fmla="*/ 1494971 h 1698171"/>
              <a:gd name="connsiteX5" fmla="*/ 609600 w 2873884"/>
              <a:gd name="connsiteY5" fmla="*/ 1465943 h 1698171"/>
              <a:gd name="connsiteX6" fmla="*/ 653142 w 2873884"/>
              <a:gd name="connsiteY6" fmla="*/ 1451428 h 1698171"/>
              <a:gd name="connsiteX7" fmla="*/ 740228 w 2873884"/>
              <a:gd name="connsiteY7" fmla="*/ 1407886 h 1698171"/>
              <a:gd name="connsiteX8" fmla="*/ 827314 w 2873884"/>
              <a:gd name="connsiteY8" fmla="*/ 1335314 h 1698171"/>
              <a:gd name="connsiteX9" fmla="*/ 957942 w 2873884"/>
              <a:gd name="connsiteY9" fmla="*/ 1262743 h 1698171"/>
              <a:gd name="connsiteX10" fmla="*/ 1045028 w 2873884"/>
              <a:gd name="connsiteY10" fmla="*/ 1190171 h 1698171"/>
              <a:gd name="connsiteX11" fmla="*/ 1132114 w 2873884"/>
              <a:gd name="connsiteY11" fmla="*/ 1132114 h 1698171"/>
              <a:gd name="connsiteX12" fmla="*/ 1233714 w 2873884"/>
              <a:gd name="connsiteY12" fmla="*/ 1059543 h 1698171"/>
              <a:gd name="connsiteX13" fmla="*/ 1291771 w 2873884"/>
              <a:gd name="connsiteY13" fmla="*/ 1001486 h 1698171"/>
              <a:gd name="connsiteX14" fmla="*/ 1306285 w 2873884"/>
              <a:gd name="connsiteY14" fmla="*/ 957943 h 1698171"/>
              <a:gd name="connsiteX15" fmla="*/ 1349828 w 2873884"/>
              <a:gd name="connsiteY15" fmla="*/ 899886 h 1698171"/>
              <a:gd name="connsiteX16" fmla="*/ 1407885 w 2873884"/>
              <a:gd name="connsiteY16" fmla="*/ 812800 h 1698171"/>
              <a:gd name="connsiteX17" fmla="*/ 1582057 w 2873884"/>
              <a:gd name="connsiteY17" fmla="*/ 667657 h 1698171"/>
              <a:gd name="connsiteX18" fmla="*/ 1669142 w 2873884"/>
              <a:gd name="connsiteY18" fmla="*/ 609600 h 1698171"/>
              <a:gd name="connsiteX19" fmla="*/ 1756228 w 2873884"/>
              <a:gd name="connsiteY19" fmla="*/ 580571 h 1698171"/>
              <a:gd name="connsiteX20" fmla="*/ 1814285 w 2873884"/>
              <a:gd name="connsiteY20" fmla="*/ 551543 h 1698171"/>
              <a:gd name="connsiteX21" fmla="*/ 1857828 w 2873884"/>
              <a:gd name="connsiteY21" fmla="*/ 522514 h 1698171"/>
              <a:gd name="connsiteX22" fmla="*/ 1915885 w 2873884"/>
              <a:gd name="connsiteY22" fmla="*/ 508000 h 1698171"/>
              <a:gd name="connsiteX23" fmla="*/ 2002971 w 2873884"/>
              <a:gd name="connsiteY23" fmla="*/ 478971 h 1698171"/>
              <a:gd name="connsiteX24" fmla="*/ 2046514 w 2873884"/>
              <a:gd name="connsiteY24" fmla="*/ 464457 h 1698171"/>
              <a:gd name="connsiteX25" fmla="*/ 2090057 w 2873884"/>
              <a:gd name="connsiteY25" fmla="*/ 435428 h 1698171"/>
              <a:gd name="connsiteX26" fmla="*/ 2148114 w 2873884"/>
              <a:gd name="connsiteY26" fmla="*/ 420914 h 1698171"/>
              <a:gd name="connsiteX27" fmla="*/ 2278742 w 2873884"/>
              <a:gd name="connsiteY27" fmla="*/ 377371 h 1698171"/>
              <a:gd name="connsiteX28" fmla="*/ 2365828 w 2873884"/>
              <a:gd name="connsiteY28" fmla="*/ 348343 h 1698171"/>
              <a:gd name="connsiteX29" fmla="*/ 2409371 w 2873884"/>
              <a:gd name="connsiteY29" fmla="*/ 333828 h 1698171"/>
              <a:gd name="connsiteX30" fmla="*/ 2452914 w 2873884"/>
              <a:gd name="connsiteY30" fmla="*/ 304800 h 1698171"/>
              <a:gd name="connsiteX31" fmla="*/ 2554514 w 2873884"/>
              <a:gd name="connsiteY31" fmla="*/ 275771 h 1698171"/>
              <a:gd name="connsiteX32" fmla="*/ 2685142 w 2873884"/>
              <a:gd name="connsiteY32" fmla="*/ 203200 h 1698171"/>
              <a:gd name="connsiteX33" fmla="*/ 2728685 w 2873884"/>
              <a:gd name="connsiteY33" fmla="*/ 159657 h 1698171"/>
              <a:gd name="connsiteX34" fmla="*/ 2772228 w 2873884"/>
              <a:gd name="connsiteY34" fmla="*/ 130628 h 1698171"/>
              <a:gd name="connsiteX35" fmla="*/ 2844800 w 2873884"/>
              <a:gd name="connsiteY35" fmla="*/ 58057 h 1698171"/>
              <a:gd name="connsiteX36" fmla="*/ 2873828 w 2873884"/>
              <a:gd name="connsiteY36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73884" h="1698171">
                <a:moveTo>
                  <a:pt x="0" y="1698171"/>
                </a:moveTo>
                <a:cubicBezTo>
                  <a:pt x="74575" y="1653425"/>
                  <a:pt x="55881" y="1655063"/>
                  <a:pt x="130628" y="1640114"/>
                </a:cubicBezTo>
                <a:cubicBezTo>
                  <a:pt x="177269" y="1630786"/>
                  <a:pt x="263231" y="1624284"/>
                  <a:pt x="304800" y="1596571"/>
                </a:cubicBezTo>
                <a:cubicBezTo>
                  <a:pt x="429579" y="1513385"/>
                  <a:pt x="271708" y="1613117"/>
                  <a:pt x="391885" y="1553028"/>
                </a:cubicBezTo>
                <a:cubicBezTo>
                  <a:pt x="529883" y="1484029"/>
                  <a:pt x="297852" y="1569858"/>
                  <a:pt x="522514" y="1494971"/>
                </a:cubicBezTo>
                <a:lnTo>
                  <a:pt x="609600" y="1465943"/>
                </a:lnTo>
                <a:cubicBezTo>
                  <a:pt x="624114" y="1461105"/>
                  <a:pt x="640412" y="1459914"/>
                  <a:pt x="653142" y="1451428"/>
                </a:cubicBezTo>
                <a:cubicBezTo>
                  <a:pt x="709415" y="1413914"/>
                  <a:pt x="680136" y="1427916"/>
                  <a:pt x="740228" y="1407886"/>
                </a:cubicBezTo>
                <a:cubicBezTo>
                  <a:pt x="895834" y="1304147"/>
                  <a:pt x="659669" y="1465704"/>
                  <a:pt x="827314" y="1335314"/>
                </a:cubicBezTo>
                <a:cubicBezTo>
                  <a:pt x="902175" y="1277089"/>
                  <a:pt x="892245" y="1284642"/>
                  <a:pt x="957942" y="1262743"/>
                </a:cubicBezTo>
                <a:cubicBezTo>
                  <a:pt x="1113548" y="1159004"/>
                  <a:pt x="877383" y="1320561"/>
                  <a:pt x="1045028" y="1190171"/>
                </a:cubicBezTo>
                <a:cubicBezTo>
                  <a:pt x="1072567" y="1168752"/>
                  <a:pt x="1107444" y="1156784"/>
                  <a:pt x="1132114" y="1132114"/>
                </a:cubicBezTo>
                <a:cubicBezTo>
                  <a:pt x="1190956" y="1073272"/>
                  <a:pt x="1157298" y="1097751"/>
                  <a:pt x="1233714" y="1059543"/>
                </a:cubicBezTo>
                <a:cubicBezTo>
                  <a:pt x="1272418" y="943428"/>
                  <a:pt x="1214362" y="1078895"/>
                  <a:pt x="1291771" y="1001486"/>
                </a:cubicBezTo>
                <a:cubicBezTo>
                  <a:pt x="1302589" y="990668"/>
                  <a:pt x="1298694" y="971227"/>
                  <a:pt x="1306285" y="957943"/>
                </a:cubicBezTo>
                <a:cubicBezTo>
                  <a:pt x="1318287" y="936940"/>
                  <a:pt x="1335956" y="919704"/>
                  <a:pt x="1349828" y="899886"/>
                </a:cubicBezTo>
                <a:cubicBezTo>
                  <a:pt x="1369835" y="871305"/>
                  <a:pt x="1383215" y="837470"/>
                  <a:pt x="1407885" y="812800"/>
                </a:cubicBezTo>
                <a:cubicBezTo>
                  <a:pt x="1519642" y="701043"/>
                  <a:pt x="1460812" y="748487"/>
                  <a:pt x="1582057" y="667657"/>
                </a:cubicBezTo>
                <a:lnTo>
                  <a:pt x="1669142" y="609600"/>
                </a:lnTo>
                <a:cubicBezTo>
                  <a:pt x="1698171" y="599924"/>
                  <a:pt x="1728859" y="594255"/>
                  <a:pt x="1756228" y="580571"/>
                </a:cubicBezTo>
                <a:cubicBezTo>
                  <a:pt x="1775580" y="570895"/>
                  <a:pt x="1795499" y="562278"/>
                  <a:pt x="1814285" y="551543"/>
                </a:cubicBezTo>
                <a:cubicBezTo>
                  <a:pt x="1829431" y="542888"/>
                  <a:pt x="1841794" y="529386"/>
                  <a:pt x="1857828" y="522514"/>
                </a:cubicBezTo>
                <a:cubicBezTo>
                  <a:pt x="1876163" y="514656"/>
                  <a:pt x="1896778" y="513732"/>
                  <a:pt x="1915885" y="508000"/>
                </a:cubicBezTo>
                <a:cubicBezTo>
                  <a:pt x="1945193" y="499207"/>
                  <a:pt x="1973942" y="488647"/>
                  <a:pt x="2002971" y="478971"/>
                </a:cubicBezTo>
                <a:lnTo>
                  <a:pt x="2046514" y="464457"/>
                </a:lnTo>
                <a:cubicBezTo>
                  <a:pt x="2061028" y="454781"/>
                  <a:pt x="2074023" y="442300"/>
                  <a:pt x="2090057" y="435428"/>
                </a:cubicBezTo>
                <a:cubicBezTo>
                  <a:pt x="2108392" y="427570"/>
                  <a:pt x="2129007" y="426646"/>
                  <a:pt x="2148114" y="420914"/>
                </a:cubicBezTo>
                <a:cubicBezTo>
                  <a:pt x="2148227" y="420880"/>
                  <a:pt x="2256914" y="384647"/>
                  <a:pt x="2278742" y="377371"/>
                </a:cubicBezTo>
                <a:lnTo>
                  <a:pt x="2365828" y="348343"/>
                </a:lnTo>
                <a:cubicBezTo>
                  <a:pt x="2380342" y="343505"/>
                  <a:pt x="2396641" y="342315"/>
                  <a:pt x="2409371" y="333828"/>
                </a:cubicBezTo>
                <a:cubicBezTo>
                  <a:pt x="2423885" y="324152"/>
                  <a:pt x="2437312" y="312601"/>
                  <a:pt x="2452914" y="304800"/>
                </a:cubicBezTo>
                <a:cubicBezTo>
                  <a:pt x="2473733" y="294391"/>
                  <a:pt x="2535917" y="280421"/>
                  <a:pt x="2554514" y="275771"/>
                </a:cubicBezTo>
                <a:cubicBezTo>
                  <a:pt x="2654330" y="209228"/>
                  <a:pt x="2608502" y="228747"/>
                  <a:pt x="2685142" y="203200"/>
                </a:cubicBezTo>
                <a:cubicBezTo>
                  <a:pt x="2699656" y="188686"/>
                  <a:pt x="2712916" y="172798"/>
                  <a:pt x="2728685" y="159657"/>
                </a:cubicBezTo>
                <a:cubicBezTo>
                  <a:pt x="2742086" y="148490"/>
                  <a:pt x="2759893" y="142963"/>
                  <a:pt x="2772228" y="130628"/>
                </a:cubicBezTo>
                <a:cubicBezTo>
                  <a:pt x="2868991" y="33866"/>
                  <a:pt x="2728684" y="135468"/>
                  <a:pt x="2844800" y="58057"/>
                </a:cubicBezTo>
                <a:cubicBezTo>
                  <a:pt x="2876512" y="10489"/>
                  <a:pt x="2873828" y="31958"/>
                  <a:pt x="2873828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15771" y="2496457"/>
            <a:ext cx="887522" cy="261257"/>
          </a:xfrm>
          <a:custGeom>
            <a:avLst/>
            <a:gdLst>
              <a:gd name="connsiteX0" fmla="*/ 0 w 887522"/>
              <a:gd name="connsiteY0" fmla="*/ 0 h 261257"/>
              <a:gd name="connsiteX1" fmla="*/ 130629 w 887522"/>
              <a:gd name="connsiteY1" fmla="*/ 29029 h 261257"/>
              <a:gd name="connsiteX2" fmla="*/ 232229 w 887522"/>
              <a:gd name="connsiteY2" fmla="*/ 58057 h 261257"/>
              <a:gd name="connsiteX3" fmla="*/ 362858 w 887522"/>
              <a:gd name="connsiteY3" fmla="*/ 72572 h 261257"/>
              <a:gd name="connsiteX4" fmla="*/ 449943 w 887522"/>
              <a:gd name="connsiteY4" fmla="*/ 116114 h 261257"/>
              <a:gd name="connsiteX5" fmla="*/ 595086 w 887522"/>
              <a:gd name="connsiteY5" fmla="*/ 159657 h 261257"/>
              <a:gd name="connsiteX6" fmla="*/ 667658 w 887522"/>
              <a:gd name="connsiteY6" fmla="*/ 174172 h 261257"/>
              <a:gd name="connsiteX7" fmla="*/ 754743 w 887522"/>
              <a:gd name="connsiteY7" fmla="*/ 203200 h 261257"/>
              <a:gd name="connsiteX8" fmla="*/ 798286 w 887522"/>
              <a:gd name="connsiteY8" fmla="*/ 217714 h 261257"/>
              <a:gd name="connsiteX9" fmla="*/ 885372 w 887522"/>
              <a:gd name="connsiteY9" fmla="*/ 261257 h 261257"/>
              <a:gd name="connsiteX10" fmla="*/ 885372 w 887522"/>
              <a:gd name="connsiteY10" fmla="*/ 246743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22" h="261257">
                <a:moveTo>
                  <a:pt x="0" y="0"/>
                </a:moveTo>
                <a:cubicBezTo>
                  <a:pt x="49899" y="9979"/>
                  <a:pt x="82789" y="15360"/>
                  <a:pt x="130629" y="29029"/>
                </a:cubicBezTo>
                <a:cubicBezTo>
                  <a:pt x="174882" y="41673"/>
                  <a:pt x="183077" y="50495"/>
                  <a:pt x="232229" y="58057"/>
                </a:cubicBezTo>
                <a:cubicBezTo>
                  <a:pt x="275531" y="64719"/>
                  <a:pt x="319315" y="67734"/>
                  <a:pt x="362858" y="72572"/>
                </a:cubicBezTo>
                <a:cubicBezTo>
                  <a:pt x="521653" y="125504"/>
                  <a:pt x="281129" y="41086"/>
                  <a:pt x="449943" y="116114"/>
                </a:cubicBezTo>
                <a:cubicBezTo>
                  <a:pt x="486130" y="132197"/>
                  <a:pt x="552863" y="150274"/>
                  <a:pt x="595086" y="159657"/>
                </a:cubicBezTo>
                <a:cubicBezTo>
                  <a:pt x="619168" y="165009"/>
                  <a:pt x="643857" y="167681"/>
                  <a:pt x="667658" y="174172"/>
                </a:cubicBezTo>
                <a:cubicBezTo>
                  <a:pt x="697178" y="182223"/>
                  <a:pt x="725715" y="193524"/>
                  <a:pt x="754743" y="203200"/>
                </a:cubicBezTo>
                <a:lnTo>
                  <a:pt x="798286" y="217714"/>
                </a:lnTo>
                <a:cubicBezTo>
                  <a:pt x="820302" y="232392"/>
                  <a:pt x="855325" y="261257"/>
                  <a:pt x="885372" y="261257"/>
                </a:cubicBezTo>
                <a:cubicBezTo>
                  <a:pt x="890210" y="261257"/>
                  <a:pt x="885372" y="251581"/>
                  <a:pt x="885372" y="246743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04343" y="1872343"/>
            <a:ext cx="537028" cy="174171"/>
          </a:xfrm>
          <a:custGeom>
            <a:avLst/>
            <a:gdLst>
              <a:gd name="connsiteX0" fmla="*/ 537028 w 537028"/>
              <a:gd name="connsiteY0" fmla="*/ 174171 h 174171"/>
              <a:gd name="connsiteX1" fmla="*/ 420914 w 537028"/>
              <a:gd name="connsiteY1" fmla="*/ 87086 h 174171"/>
              <a:gd name="connsiteX2" fmla="*/ 362857 w 537028"/>
              <a:gd name="connsiteY2" fmla="*/ 72571 h 174171"/>
              <a:gd name="connsiteX3" fmla="*/ 319314 w 537028"/>
              <a:gd name="connsiteY3" fmla="*/ 58057 h 174171"/>
              <a:gd name="connsiteX4" fmla="*/ 174171 w 537028"/>
              <a:gd name="connsiteY4" fmla="*/ 43543 h 174171"/>
              <a:gd name="connsiteX5" fmla="*/ 29028 w 537028"/>
              <a:gd name="connsiteY5" fmla="*/ 14514 h 174171"/>
              <a:gd name="connsiteX6" fmla="*/ 0 w 537028"/>
              <a:gd name="connsiteY6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028" h="174171">
                <a:moveTo>
                  <a:pt x="537028" y="174171"/>
                </a:moveTo>
                <a:cubicBezTo>
                  <a:pt x="529743" y="168343"/>
                  <a:pt x="445801" y="97752"/>
                  <a:pt x="420914" y="87086"/>
                </a:cubicBezTo>
                <a:cubicBezTo>
                  <a:pt x="402579" y="79228"/>
                  <a:pt x="382037" y="78051"/>
                  <a:pt x="362857" y="72571"/>
                </a:cubicBezTo>
                <a:cubicBezTo>
                  <a:pt x="348146" y="68368"/>
                  <a:pt x="334436" y="60383"/>
                  <a:pt x="319314" y="58057"/>
                </a:cubicBezTo>
                <a:cubicBezTo>
                  <a:pt x="271257" y="50664"/>
                  <a:pt x="222418" y="49574"/>
                  <a:pt x="174171" y="43543"/>
                </a:cubicBezTo>
                <a:cubicBezTo>
                  <a:pt x="139877" y="39256"/>
                  <a:pt x="66514" y="27009"/>
                  <a:pt x="29028" y="14514"/>
                </a:cubicBezTo>
                <a:cubicBezTo>
                  <a:pt x="18765" y="11093"/>
                  <a:pt x="9676" y="4838"/>
                  <a:pt x="0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78629" y="3396343"/>
            <a:ext cx="2844800" cy="293877"/>
          </a:xfrm>
          <a:custGeom>
            <a:avLst/>
            <a:gdLst>
              <a:gd name="connsiteX0" fmla="*/ 0 w 2844800"/>
              <a:gd name="connsiteY0" fmla="*/ 0 h 293877"/>
              <a:gd name="connsiteX1" fmla="*/ 72571 w 2844800"/>
              <a:gd name="connsiteY1" fmla="*/ 14514 h 293877"/>
              <a:gd name="connsiteX2" fmla="*/ 130628 w 2844800"/>
              <a:gd name="connsiteY2" fmla="*/ 29028 h 293877"/>
              <a:gd name="connsiteX3" fmla="*/ 377371 w 2844800"/>
              <a:gd name="connsiteY3" fmla="*/ 43543 h 293877"/>
              <a:gd name="connsiteX4" fmla="*/ 522514 w 2844800"/>
              <a:gd name="connsiteY4" fmla="*/ 58057 h 293877"/>
              <a:gd name="connsiteX5" fmla="*/ 638628 w 2844800"/>
              <a:gd name="connsiteY5" fmla="*/ 87086 h 293877"/>
              <a:gd name="connsiteX6" fmla="*/ 682171 w 2844800"/>
              <a:gd name="connsiteY6" fmla="*/ 101600 h 293877"/>
              <a:gd name="connsiteX7" fmla="*/ 798285 w 2844800"/>
              <a:gd name="connsiteY7" fmla="*/ 130628 h 293877"/>
              <a:gd name="connsiteX8" fmla="*/ 885371 w 2844800"/>
              <a:gd name="connsiteY8" fmla="*/ 159657 h 293877"/>
              <a:gd name="connsiteX9" fmla="*/ 957942 w 2844800"/>
              <a:gd name="connsiteY9" fmla="*/ 174171 h 293877"/>
              <a:gd name="connsiteX10" fmla="*/ 1045028 w 2844800"/>
              <a:gd name="connsiteY10" fmla="*/ 203200 h 293877"/>
              <a:gd name="connsiteX11" fmla="*/ 1117600 w 2844800"/>
              <a:gd name="connsiteY11" fmla="*/ 217714 h 293877"/>
              <a:gd name="connsiteX12" fmla="*/ 1204685 w 2844800"/>
              <a:gd name="connsiteY12" fmla="*/ 246743 h 293877"/>
              <a:gd name="connsiteX13" fmla="*/ 1306285 w 2844800"/>
              <a:gd name="connsiteY13" fmla="*/ 261257 h 293877"/>
              <a:gd name="connsiteX14" fmla="*/ 1799771 w 2844800"/>
              <a:gd name="connsiteY14" fmla="*/ 261257 h 293877"/>
              <a:gd name="connsiteX15" fmla="*/ 1959428 w 2844800"/>
              <a:gd name="connsiteY15" fmla="*/ 246743 h 293877"/>
              <a:gd name="connsiteX16" fmla="*/ 2699657 w 2844800"/>
              <a:gd name="connsiteY16" fmla="*/ 261257 h 293877"/>
              <a:gd name="connsiteX17" fmla="*/ 2801257 w 2844800"/>
              <a:gd name="connsiteY17" fmla="*/ 290286 h 293877"/>
              <a:gd name="connsiteX18" fmla="*/ 2844800 w 2844800"/>
              <a:gd name="connsiteY18" fmla="*/ 290286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4800" h="293877">
                <a:moveTo>
                  <a:pt x="0" y="0"/>
                </a:moveTo>
                <a:cubicBezTo>
                  <a:pt x="24190" y="4838"/>
                  <a:pt x="48489" y="9163"/>
                  <a:pt x="72571" y="14514"/>
                </a:cubicBezTo>
                <a:cubicBezTo>
                  <a:pt x="92044" y="18841"/>
                  <a:pt x="110770" y="27137"/>
                  <a:pt x="130628" y="29028"/>
                </a:cubicBezTo>
                <a:cubicBezTo>
                  <a:pt x="212647" y="36839"/>
                  <a:pt x="295206" y="37457"/>
                  <a:pt x="377371" y="43543"/>
                </a:cubicBezTo>
                <a:cubicBezTo>
                  <a:pt x="425860" y="47135"/>
                  <a:pt x="474133" y="53219"/>
                  <a:pt x="522514" y="58057"/>
                </a:cubicBezTo>
                <a:cubicBezTo>
                  <a:pt x="622047" y="91234"/>
                  <a:pt x="498510" y="52056"/>
                  <a:pt x="638628" y="87086"/>
                </a:cubicBezTo>
                <a:cubicBezTo>
                  <a:pt x="653471" y="90797"/>
                  <a:pt x="667411" y="97575"/>
                  <a:pt x="682171" y="101600"/>
                </a:cubicBezTo>
                <a:cubicBezTo>
                  <a:pt x="720661" y="112097"/>
                  <a:pt x="760437" y="118012"/>
                  <a:pt x="798285" y="130628"/>
                </a:cubicBezTo>
                <a:cubicBezTo>
                  <a:pt x="827314" y="140304"/>
                  <a:pt x="855366" y="153656"/>
                  <a:pt x="885371" y="159657"/>
                </a:cubicBezTo>
                <a:cubicBezTo>
                  <a:pt x="909561" y="164495"/>
                  <a:pt x="934142" y="167680"/>
                  <a:pt x="957942" y="174171"/>
                </a:cubicBezTo>
                <a:cubicBezTo>
                  <a:pt x="987463" y="182222"/>
                  <a:pt x="1015023" y="197199"/>
                  <a:pt x="1045028" y="203200"/>
                </a:cubicBezTo>
                <a:cubicBezTo>
                  <a:pt x="1069219" y="208038"/>
                  <a:pt x="1093800" y="211223"/>
                  <a:pt x="1117600" y="217714"/>
                </a:cubicBezTo>
                <a:cubicBezTo>
                  <a:pt x="1147120" y="225765"/>
                  <a:pt x="1174394" y="242416"/>
                  <a:pt x="1204685" y="246743"/>
                </a:cubicBezTo>
                <a:lnTo>
                  <a:pt x="1306285" y="261257"/>
                </a:lnTo>
                <a:cubicBezTo>
                  <a:pt x="1490274" y="322585"/>
                  <a:pt x="1353296" y="282517"/>
                  <a:pt x="1799771" y="261257"/>
                </a:cubicBezTo>
                <a:cubicBezTo>
                  <a:pt x="1853149" y="258715"/>
                  <a:pt x="1906209" y="251581"/>
                  <a:pt x="1959428" y="246743"/>
                </a:cubicBezTo>
                <a:lnTo>
                  <a:pt x="2699657" y="261257"/>
                </a:lnTo>
                <a:cubicBezTo>
                  <a:pt x="2757218" y="263350"/>
                  <a:pt x="2750554" y="281835"/>
                  <a:pt x="2801257" y="290286"/>
                </a:cubicBezTo>
                <a:cubicBezTo>
                  <a:pt x="2815574" y="292672"/>
                  <a:pt x="2830286" y="290286"/>
                  <a:pt x="2844800" y="290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02514" y="2859314"/>
            <a:ext cx="2438593" cy="1451429"/>
          </a:xfrm>
          <a:custGeom>
            <a:avLst/>
            <a:gdLst>
              <a:gd name="connsiteX0" fmla="*/ 696686 w 2438593"/>
              <a:gd name="connsiteY0" fmla="*/ 116115 h 1451429"/>
              <a:gd name="connsiteX1" fmla="*/ 769257 w 2438593"/>
              <a:gd name="connsiteY1" fmla="*/ 72572 h 1451429"/>
              <a:gd name="connsiteX2" fmla="*/ 856343 w 2438593"/>
              <a:gd name="connsiteY2" fmla="*/ 43543 h 1451429"/>
              <a:gd name="connsiteX3" fmla="*/ 957943 w 2438593"/>
              <a:gd name="connsiteY3" fmla="*/ 14515 h 1451429"/>
              <a:gd name="connsiteX4" fmla="*/ 1001486 w 2438593"/>
              <a:gd name="connsiteY4" fmla="*/ 0 h 1451429"/>
              <a:gd name="connsiteX5" fmla="*/ 1799772 w 2438593"/>
              <a:gd name="connsiteY5" fmla="*/ 14515 h 1451429"/>
              <a:gd name="connsiteX6" fmla="*/ 1843315 w 2438593"/>
              <a:gd name="connsiteY6" fmla="*/ 29029 h 1451429"/>
              <a:gd name="connsiteX7" fmla="*/ 1915886 w 2438593"/>
              <a:gd name="connsiteY7" fmla="*/ 43543 h 1451429"/>
              <a:gd name="connsiteX8" fmla="*/ 1959429 w 2438593"/>
              <a:gd name="connsiteY8" fmla="*/ 72572 h 1451429"/>
              <a:gd name="connsiteX9" fmla="*/ 2002972 w 2438593"/>
              <a:gd name="connsiteY9" fmla="*/ 87086 h 1451429"/>
              <a:gd name="connsiteX10" fmla="*/ 2061029 w 2438593"/>
              <a:gd name="connsiteY10" fmla="*/ 116115 h 1451429"/>
              <a:gd name="connsiteX11" fmla="*/ 2162629 w 2438593"/>
              <a:gd name="connsiteY11" fmla="*/ 188686 h 1451429"/>
              <a:gd name="connsiteX12" fmla="*/ 2206172 w 2438593"/>
              <a:gd name="connsiteY12" fmla="*/ 232229 h 1451429"/>
              <a:gd name="connsiteX13" fmla="*/ 2249715 w 2438593"/>
              <a:gd name="connsiteY13" fmla="*/ 261257 h 1451429"/>
              <a:gd name="connsiteX14" fmla="*/ 2322286 w 2438593"/>
              <a:gd name="connsiteY14" fmla="*/ 348343 h 1451429"/>
              <a:gd name="connsiteX15" fmla="*/ 2380343 w 2438593"/>
              <a:gd name="connsiteY15" fmla="*/ 449943 h 1451429"/>
              <a:gd name="connsiteX16" fmla="*/ 2409372 w 2438593"/>
              <a:gd name="connsiteY16" fmla="*/ 493486 h 1451429"/>
              <a:gd name="connsiteX17" fmla="*/ 2423886 w 2438593"/>
              <a:gd name="connsiteY17" fmla="*/ 551543 h 1451429"/>
              <a:gd name="connsiteX18" fmla="*/ 2438400 w 2438593"/>
              <a:gd name="connsiteY18" fmla="*/ 595086 h 1451429"/>
              <a:gd name="connsiteX19" fmla="*/ 2423886 w 2438593"/>
              <a:gd name="connsiteY19" fmla="*/ 841829 h 1451429"/>
              <a:gd name="connsiteX20" fmla="*/ 2365829 w 2438593"/>
              <a:gd name="connsiteY20" fmla="*/ 928915 h 1451429"/>
              <a:gd name="connsiteX21" fmla="*/ 2336800 w 2438593"/>
              <a:gd name="connsiteY21" fmla="*/ 972457 h 1451429"/>
              <a:gd name="connsiteX22" fmla="*/ 2307772 w 2438593"/>
              <a:gd name="connsiteY22" fmla="*/ 1016000 h 1451429"/>
              <a:gd name="connsiteX23" fmla="*/ 2264229 w 2438593"/>
              <a:gd name="connsiteY23" fmla="*/ 1045029 h 1451429"/>
              <a:gd name="connsiteX24" fmla="*/ 2090057 w 2438593"/>
              <a:gd name="connsiteY24" fmla="*/ 1190172 h 1451429"/>
              <a:gd name="connsiteX25" fmla="*/ 2046515 w 2438593"/>
              <a:gd name="connsiteY25" fmla="*/ 1219200 h 1451429"/>
              <a:gd name="connsiteX26" fmla="*/ 1973943 w 2438593"/>
              <a:gd name="connsiteY26" fmla="*/ 1233715 h 1451429"/>
              <a:gd name="connsiteX27" fmla="*/ 1872343 w 2438593"/>
              <a:gd name="connsiteY27" fmla="*/ 1262743 h 1451429"/>
              <a:gd name="connsiteX28" fmla="*/ 1785257 w 2438593"/>
              <a:gd name="connsiteY28" fmla="*/ 1277257 h 1451429"/>
              <a:gd name="connsiteX29" fmla="*/ 1727200 w 2438593"/>
              <a:gd name="connsiteY29" fmla="*/ 1291772 h 1451429"/>
              <a:gd name="connsiteX30" fmla="*/ 1596572 w 2438593"/>
              <a:gd name="connsiteY30" fmla="*/ 1306286 h 1451429"/>
              <a:gd name="connsiteX31" fmla="*/ 1320800 w 2438593"/>
              <a:gd name="connsiteY31" fmla="*/ 1335315 h 1451429"/>
              <a:gd name="connsiteX32" fmla="*/ 1233715 w 2438593"/>
              <a:gd name="connsiteY32" fmla="*/ 1349829 h 1451429"/>
              <a:gd name="connsiteX33" fmla="*/ 1088572 w 2438593"/>
              <a:gd name="connsiteY33" fmla="*/ 1393372 h 1451429"/>
              <a:gd name="connsiteX34" fmla="*/ 986972 w 2438593"/>
              <a:gd name="connsiteY34" fmla="*/ 1407886 h 1451429"/>
              <a:gd name="connsiteX35" fmla="*/ 928915 w 2438593"/>
              <a:gd name="connsiteY35" fmla="*/ 1422400 h 1451429"/>
              <a:gd name="connsiteX36" fmla="*/ 696686 w 2438593"/>
              <a:gd name="connsiteY36" fmla="*/ 1436915 h 1451429"/>
              <a:gd name="connsiteX37" fmla="*/ 566057 w 2438593"/>
              <a:gd name="connsiteY37" fmla="*/ 1451429 h 1451429"/>
              <a:gd name="connsiteX38" fmla="*/ 43543 w 2438593"/>
              <a:gd name="connsiteY38" fmla="*/ 1436915 h 1451429"/>
              <a:gd name="connsiteX39" fmla="*/ 0 w 2438593"/>
              <a:gd name="connsiteY39" fmla="*/ 142240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8593" h="1451429">
                <a:moveTo>
                  <a:pt x="696686" y="116115"/>
                </a:moveTo>
                <a:cubicBezTo>
                  <a:pt x="720876" y="101601"/>
                  <a:pt x="743575" y="84246"/>
                  <a:pt x="769257" y="72572"/>
                </a:cubicBezTo>
                <a:cubicBezTo>
                  <a:pt x="797113" y="59910"/>
                  <a:pt x="827314" y="53219"/>
                  <a:pt x="856343" y="43543"/>
                </a:cubicBezTo>
                <a:cubicBezTo>
                  <a:pt x="960748" y="8741"/>
                  <a:pt x="830364" y="50967"/>
                  <a:pt x="957943" y="14515"/>
                </a:cubicBezTo>
                <a:cubicBezTo>
                  <a:pt x="972654" y="10312"/>
                  <a:pt x="986972" y="4838"/>
                  <a:pt x="1001486" y="0"/>
                </a:cubicBezTo>
                <a:lnTo>
                  <a:pt x="1799772" y="14515"/>
                </a:lnTo>
                <a:cubicBezTo>
                  <a:pt x="1815062" y="15042"/>
                  <a:pt x="1828472" y="25318"/>
                  <a:pt x="1843315" y="29029"/>
                </a:cubicBezTo>
                <a:cubicBezTo>
                  <a:pt x="1867248" y="35012"/>
                  <a:pt x="1891696" y="38705"/>
                  <a:pt x="1915886" y="43543"/>
                </a:cubicBezTo>
                <a:cubicBezTo>
                  <a:pt x="1930400" y="53219"/>
                  <a:pt x="1943827" y="64771"/>
                  <a:pt x="1959429" y="72572"/>
                </a:cubicBezTo>
                <a:cubicBezTo>
                  <a:pt x="1973113" y="79414"/>
                  <a:pt x="1988910" y="81059"/>
                  <a:pt x="2002972" y="87086"/>
                </a:cubicBezTo>
                <a:cubicBezTo>
                  <a:pt x="2022859" y="95609"/>
                  <a:pt x="2042243" y="105380"/>
                  <a:pt x="2061029" y="116115"/>
                </a:cubicBezTo>
                <a:cubicBezTo>
                  <a:pt x="2084007" y="129245"/>
                  <a:pt x="2147048" y="175331"/>
                  <a:pt x="2162629" y="188686"/>
                </a:cubicBezTo>
                <a:cubicBezTo>
                  <a:pt x="2178214" y="202044"/>
                  <a:pt x="2190403" y="219088"/>
                  <a:pt x="2206172" y="232229"/>
                </a:cubicBezTo>
                <a:cubicBezTo>
                  <a:pt x="2219573" y="243396"/>
                  <a:pt x="2235201" y="251581"/>
                  <a:pt x="2249715" y="261257"/>
                </a:cubicBezTo>
                <a:cubicBezTo>
                  <a:pt x="2321781" y="369359"/>
                  <a:pt x="2229162" y="236595"/>
                  <a:pt x="2322286" y="348343"/>
                </a:cubicBezTo>
                <a:cubicBezTo>
                  <a:pt x="2354436" y="386923"/>
                  <a:pt x="2354529" y="404769"/>
                  <a:pt x="2380343" y="449943"/>
                </a:cubicBezTo>
                <a:cubicBezTo>
                  <a:pt x="2388998" y="465089"/>
                  <a:pt x="2399696" y="478972"/>
                  <a:pt x="2409372" y="493486"/>
                </a:cubicBezTo>
                <a:cubicBezTo>
                  <a:pt x="2414210" y="512838"/>
                  <a:pt x="2418406" y="532363"/>
                  <a:pt x="2423886" y="551543"/>
                </a:cubicBezTo>
                <a:cubicBezTo>
                  <a:pt x="2428089" y="566254"/>
                  <a:pt x="2438400" y="579787"/>
                  <a:pt x="2438400" y="595086"/>
                </a:cubicBezTo>
                <a:cubicBezTo>
                  <a:pt x="2438400" y="677476"/>
                  <a:pt x="2441388" y="761320"/>
                  <a:pt x="2423886" y="841829"/>
                </a:cubicBezTo>
                <a:cubicBezTo>
                  <a:pt x="2416475" y="875921"/>
                  <a:pt x="2385182" y="899886"/>
                  <a:pt x="2365829" y="928915"/>
                </a:cubicBezTo>
                <a:lnTo>
                  <a:pt x="2336800" y="972457"/>
                </a:lnTo>
                <a:cubicBezTo>
                  <a:pt x="2327124" y="986971"/>
                  <a:pt x="2322286" y="1006324"/>
                  <a:pt x="2307772" y="1016000"/>
                </a:cubicBezTo>
                <a:cubicBezTo>
                  <a:pt x="2293258" y="1025676"/>
                  <a:pt x="2277267" y="1033440"/>
                  <a:pt x="2264229" y="1045029"/>
                </a:cubicBezTo>
                <a:cubicBezTo>
                  <a:pt x="2096597" y="1194035"/>
                  <a:pt x="2258786" y="1077686"/>
                  <a:pt x="2090057" y="1190172"/>
                </a:cubicBezTo>
                <a:cubicBezTo>
                  <a:pt x="2075543" y="1199848"/>
                  <a:pt x="2063620" y="1215779"/>
                  <a:pt x="2046515" y="1219200"/>
                </a:cubicBezTo>
                <a:cubicBezTo>
                  <a:pt x="2022324" y="1224038"/>
                  <a:pt x="1997876" y="1227732"/>
                  <a:pt x="1973943" y="1233715"/>
                </a:cubicBezTo>
                <a:cubicBezTo>
                  <a:pt x="1863293" y="1261378"/>
                  <a:pt x="2008064" y="1235599"/>
                  <a:pt x="1872343" y="1262743"/>
                </a:cubicBezTo>
                <a:cubicBezTo>
                  <a:pt x="1843485" y="1268514"/>
                  <a:pt x="1814115" y="1271485"/>
                  <a:pt x="1785257" y="1277257"/>
                </a:cubicBezTo>
                <a:cubicBezTo>
                  <a:pt x="1765696" y="1281169"/>
                  <a:pt x="1746916" y="1288739"/>
                  <a:pt x="1727200" y="1291772"/>
                </a:cubicBezTo>
                <a:cubicBezTo>
                  <a:pt x="1683899" y="1298434"/>
                  <a:pt x="1640165" y="1301927"/>
                  <a:pt x="1596572" y="1306286"/>
                </a:cubicBezTo>
                <a:cubicBezTo>
                  <a:pt x="1452491" y="1320694"/>
                  <a:pt x="1450217" y="1316827"/>
                  <a:pt x="1320800" y="1335315"/>
                </a:cubicBezTo>
                <a:cubicBezTo>
                  <a:pt x="1291667" y="1339477"/>
                  <a:pt x="1262265" y="1342692"/>
                  <a:pt x="1233715" y="1349829"/>
                </a:cubicBezTo>
                <a:cubicBezTo>
                  <a:pt x="1132752" y="1375069"/>
                  <a:pt x="1173023" y="1378017"/>
                  <a:pt x="1088572" y="1393372"/>
                </a:cubicBezTo>
                <a:cubicBezTo>
                  <a:pt x="1054913" y="1399492"/>
                  <a:pt x="1020631" y="1401766"/>
                  <a:pt x="986972" y="1407886"/>
                </a:cubicBezTo>
                <a:cubicBezTo>
                  <a:pt x="967346" y="1411454"/>
                  <a:pt x="948764" y="1420415"/>
                  <a:pt x="928915" y="1422400"/>
                </a:cubicBezTo>
                <a:cubicBezTo>
                  <a:pt x="851739" y="1430118"/>
                  <a:pt x="774000" y="1430730"/>
                  <a:pt x="696686" y="1436915"/>
                </a:cubicBezTo>
                <a:cubicBezTo>
                  <a:pt x="653015" y="1440409"/>
                  <a:pt x="609600" y="1446591"/>
                  <a:pt x="566057" y="1451429"/>
                </a:cubicBezTo>
                <a:cubicBezTo>
                  <a:pt x="391886" y="1446591"/>
                  <a:pt x="217553" y="1445839"/>
                  <a:pt x="43543" y="1436915"/>
                </a:cubicBezTo>
                <a:cubicBezTo>
                  <a:pt x="28264" y="1436131"/>
                  <a:pt x="0" y="1422400"/>
                  <a:pt x="0" y="1422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6200" y="285750"/>
            <a:ext cx="9067800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98, 99).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100, 101).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09550"/>
            <a:ext cx="79629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1" y="133350"/>
            <a:ext cx="679309" cy="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4000" y="4087086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Em nhìn thấy gì trong bức tranh?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00" y="4548618"/>
            <a:ext cx="89154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Hai phần của 2 bức tranh có gì giống nhau và khác nhau?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6823" r="32064" b="16406"/>
          <a:stretch/>
        </p:blipFill>
        <p:spPr bwMode="auto">
          <a:xfrm>
            <a:off x="2667000" y="813196"/>
            <a:ext cx="3904638" cy="32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683" y="100997"/>
            <a:ext cx="1160318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683" cy="7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6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1631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vọng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0" y="703792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bật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ngược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00" y="171310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bực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1694786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bực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362F55-1BD9-4E71-851F-A0609EF9A162}"/>
              </a:ext>
            </a:extLst>
          </p:cNvPr>
          <p:cNvSpPr txBox="1">
            <a:spLocks/>
          </p:cNvSpPr>
          <p:nvPr/>
        </p:nvSpPr>
        <p:spPr>
          <a:xfrm>
            <a:off x="76200" y="2542842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tủi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37D7EF-F67B-47BA-B8C8-39F1CF8ABB58}"/>
              </a:ext>
            </a:extLst>
          </p:cNvPr>
          <p:cNvSpPr txBox="1">
            <a:spLocks/>
          </p:cNvSpPr>
          <p:nvPr/>
        </p:nvSpPr>
        <p:spPr>
          <a:xfrm>
            <a:off x="1905000" y="2800350"/>
            <a:ext cx="7162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xót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81D507-2199-45FC-95E7-E9441CF6A1C4}"/>
              </a:ext>
            </a:extLst>
          </p:cNvPr>
          <p:cNvSpPr txBox="1">
            <a:spLocks/>
          </p:cNvSpPr>
          <p:nvPr/>
        </p:nvSpPr>
        <p:spPr>
          <a:xfrm>
            <a:off x="67733" y="37147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0B5BCC3-3A04-42A0-862F-D8702924E602}"/>
              </a:ext>
            </a:extLst>
          </p:cNvPr>
          <p:cNvSpPr txBox="1">
            <a:spLocks/>
          </p:cNvSpPr>
          <p:nvPr/>
        </p:nvSpPr>
        <p:spPr>
          <a:xfrm>
            <a:off x="2286000" y="3714750"/>
            <a:ext cx="725805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3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6150" y="4997450"/>
            <a:ext cx="6540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5700" y="6333731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" y="21590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Tủi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4953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xót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6700" y="29654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8900" y="3238500"/>
            <a:ext cx="6286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52399" y="1733550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581150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Em thấy tủi thân vì không được mẹ chia quà.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16068" y="2085532"/>
            <a:ext cx="1489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3068" y="70206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6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6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endParaRPr lang="en-US" sz="26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" y="562168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4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BF302-E1E1-4A7D-A828-E04406CB92ED}"/>
              </a:ext>
            </a:extLst>
          </p:cNvPr>
          <p:cNvSpPr txBox="1"/>
          <p:nvPr/>
        </p:nvSpPr>
        <p:spPr>
          <a:xfrm>
            <a:off x="762000" y="47025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813F4-75BA-42C7-9858-5CB290270989}"/>
              </a:ext>
            </a:extLst>
          </p:cNvPr>
          <p:cNvSpPr txBox="1"/>
          <p:nvPr/>
        </p:nvSpPr>
        <p:spPr>
          <a:xfrm>
            <a:off x="8467" y="70289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4D8CA-323E-4B3C-8061-03A135FB1F57}"/>
              </a:ext>
            </a:extLst>
          </p:cNvPr>
          <p:cNvSpPr txBox="1"/>
          <p:nvPr/>
        </p:nvSpPr>
        <p:spPr>
          <a:xfrm>
            <a:off x="4373033" y="82364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0AB23-6C10-42CD-9765-C50DBD9599A6}"/>
              </a:ext>
            </a:extLst>
          </p:cNvPr>
          <p:cNvSpPr txBox="1"/>
          <p:nvPr/>
        </p:nvSpPr>
        <p:spPr>
          <a:xfrm>
            <a:off x="381000" y="119305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0603C-4F9F-4020-A357-51648D723EC7}"/>
              </a:ext>
            </a:extLst>
          </p:cNvPr>
          <p:cNvSpPr txBox="1"/>
          <p:nvPr/>
        </p:nvSpPr>
        <p:spPr>
          <a:xfrm>
            <a:off x="6019800" y="119305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2E5A2-306D-4A3A-8E04-21F77C894ABB}"/>
              </a:ext>
            </a:extLst>
          </p:cNvPr>
          <p:cNvSpPr txBox="1"/>
          <p:nvPr/>
        </p:nvSpPr>
        <p:spPr>
          <a:xfrm>
            <a:off x="3352800" y="158115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E9D88-73B7-4A93-B238-DD5444498B75}"/>
              </a:ext>
            </a:extLst>
          </p:cNvPr>
          <p:cNvSpPr txBox="1"/>
          <p:nvPr/>
        </p:nvSpPr>
        <p:spPr>
          <a:xfrm>
            <a:off x="914400" y="196215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E570E-3780-480C-B766-3063EA4218AE}"/>
              </a:ext>
            </a:extLst>
          </p:cNvPr>
          <p:cNvSpPr txBox="1"/>
          <p:nvPr/>
        </p:nvSpPr>
        <p:spPr>
          <a:xfrm>
            <a:off x="4724400" y="194135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C919F-14B5-445E-8643-737499B09785}"/>
              </a:ext>
            </a:extLst>
          </p:cNvPr>
          <p:cNvSpPr txBox="1"/>
          <p:nvPr/>
        </p:nvSpPr>
        <p:spPr>
          <a:xfrm>
            <a:off x="702734" y="225802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9427C-6589-4AEE-8093-F6CC5AB3166B}"/>
              </a:ext>
            </a:extLst>
          </p:cNvPr>
          <p:cNvSpPr txBox="1"/>
          <p:nvPr/>
        </p:nvSpPr>
        <p:spPr>
          <a:xfrm>
            <a:off x="6172200" y="22852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61E92-03A8-4243-BC62-80E146798DFB}"/>
              </a:ext>
            </a:extLst>
          </p:cNvPr>
          <p:cNvSpPr txBox="1"/>
          <p:nvPr/>
        </p:nvSpPr>
        <p:spPr>
          <a:xfrm>
            <a:off x="609600" y="302448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A5C01C-25BC-4947-AF47-CC95F7B9206B}"/>
              </a:ext>
            </a:extLst>
          </p:cNvPr>
          <p:cNvSpPr txBox="1"/>
          <p:nvPr/>
        </p:nvSpPr>
        <p:spPr>
          <a:xfrm>
            <a:off x="5410200" y="28765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A9F591-6A93-4F61-9777-098CF4C73D52}"/>
              </a:ext>
            </a:extLst>
          </p:cNvPr>
          <p:cNvSpPr txBox="1"/>
          <p:nvPr/>
        </p:nvSpPr>
        <p:spPr>
          <a:xfrm>
            <a:off x="5715000" y="333880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1FAC03-B11C-4B9E-9E42-0FE89E6AF336}"/>
              </a:ext>
            </a:extLst>
          </p:cNvPr>
          <p:cNvSpPr txBox="1"/>
          <p:nvPr/>
        </p:nvSpPr>
        <p:spPr>
          <a:xfrm>
            <a:off x="457200" y="374727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D2593-B1A6-4592-9DB3-4B9270F2EEDD}"/>
              </a:ext>
            </a:extLst>
          </p:cNvPr>
          <p:cNvSpPr txBox="1"/>
          <p:nvPr/>
        </p:nvSpPr>
        <p:spPr>
          <a:xfrm>
            <a:off x="6858000" y="3739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846</Words>
  <Application>Microsoft Office PowerPoint</Application>
  <PresentationFormat>On-screen Show (16:9)</PresentationFormat>
  <Paragraphs>182</Paragraphs>
  <Slides>33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Arial-Rounded</vt:lpstr>
      <vt:lpstr>Calibri</vt:lpstr>
      <vt:lpstr>HP001 4 hàng</vt:lpstr>
      <vt:lpstr>HP001 5 hàng</vt:lpstr>
      <vt:lpstr>Segoe UI Black</vt:lpstr>
      <vt:lpstr>Times New Roman</vt:lpstr>
      <vt:lpstr>Office Theme</vt:lpstr>
      <vt:lpstr>PowerPoint Presentation</vt:lpstr>
      <vt:lpstr>Hai loài vật nào xuất hiện trong câu chuyện Chú bé chăn cừu?</vt:lpstr>
      <vt:lpstr>Hoàn thành câu sau: Nói dối ………… .</vt:lpstr>
      <vt:lpstr>PowerPoint Presentation</vt:lpstr>
      <vt:lpstr>PowerPoint Presentation</vt:lpstr>
      <vt:lpstr>PowerPoint Presentation</vt:lpstr>
      <vt:lpstr>Giải nghĩa 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308</cp:revision>
  <dcterms:created xsi:type="dcterms:W3CDTF">2020-12-08T15:48:47Z</dcterms:created>
  <dcterms:modified xsi:type="dcterms:W3CDTF">2024-03-28T01:28:33Z</dcterms:modified>
</cp:coreProperties>
</file>