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3" r:id="rId3"/>
    <p:sldId id="273" r:id="rId4"/>
    <p:sldId id="310" r:id="rId5"/>
    <p:sldId id="308" r:id="rId6"/>
    <p:sldId id="309" r:id="rId7"/>
    <p:sldId id="311" r:id="rId8"/>
    <p:sldId id="258" r:id="rId9"/>
    <p:sldId id="312" r:id="rId10"/>
    <p:sldId id="301" r:id="rId11"/>
    <p:sldId id="302" r:id="rId12"/>
    <p:sldId id="313" r:id="rId13"/>
    <p:sldId id="306" r:id="rId14"/>
  </p:sldIdLst>
  <p:sldSz cx="9144000" cy="5143500" type="screen16x9"/>
  <p:notesSz cx="6858000" cy="9144000"/>
  <p:defaultTextStyle>
    <a:defPPr>
      <a:defRPr lang="en-US"/>
    </a:defPPr>
    <a:lvl1pPr marL="0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27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5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83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11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38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6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94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22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EF3"/>
    <a:srgbClr val="FDBBE5"/>
    <a:srgbClr val="FFE38B"/>
    <a:srgbClr val="F2A198"/>
    <a:srgbClr val="FD2BA3"/>
    <a:srgbClr val="FE8ACC"/>
    <a:srgbClr val="FF2980"/>
    <a:srgbClr val="FECEED"/>
    <a:srgbClr val="FD0B95"/>
    <a:srgbClr val="FD49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84164" autoAdjust="0"/>
  </p:normalViewPr>
  <p:slideViewPr>
    <p:cSldViewPr>
      <p:cViewPr varScale="1">
        <p:scale>
          <a:sx n="72" d="100"/>
          <a:sy n="72" d="100"/>
        </p:scale>
        <p:origin x="416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7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5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127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716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lưu</a:t>
            </a:r>
            <a:r>
              <a:rPr lang="en-US" baseline="0"/>
              <a:t> ý cho HS tìm trước nhé. Có thể thi làm việc nhóm rồi HS trưng bày lên bảng. Sau cùng GV mới chiếu một vài ví dụ lên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79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lưu</a:t>
            </a:r>
            <a:r>
              <a:rPr lang="en-US" baseline="0"/>
              <a:t> ý cho HS tìm trước nhé. Có thể thi làm việc nhóm rồi HS trưng bày lên bảng. Sau cùng GV mới chiếu một vài ví dụ lên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31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lưu</a:t>
            </a:r>
            <a:r>
              <a:rPr lang="en-US" baseline="0"/>
              <a:t> ý cho HS tìm trước nhé. Có thể thi làm việc nhóm rồi HS trưng bày lên bảng. Sau cùng GV mới chiếu một vài ví dụ lên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07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lưu</a:t>
            </a:r>
            <a:r>
              <a:rPr lang="en-US" baseline="0"/>
              <a:t> ý cho HS tìm trước nhé. Có thể thi làm việc nhóm rồi HS trưng bày lên bảng. Sau cùng GV mới chiếu một vài ví dụ lên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84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lưu</a:t>
            </a:r>
            <a:r>
              <a:rPr lang="en-US" baseline="0"/>
              <a:t> ý cho HS tìm trước nhé. Có thể thi làm việc nhóm rồi HS trưng bày lên bảng. Sau cùng GV mới chiếu một vài ví dụ lên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27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đọc</a:t>
            </a:r>
            <a:r>
              <a:rPr lang="en-US" baseline="0"/>
              <a:t> từng câu bên phải rồi chọn nhận vật phù hợp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25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Gv cần giáo dục cho HS thấy đc: làm việc tốt thì sẽ được mn yêu thích, làm việc xấu thì mn xa lánh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</a:t>
            </a:r>
            <a:r>
              <a:rPr lang="en-US" baseline="0"/>
              <a:t> cho HS thảo luận và trình bày trước, chiếu mẫu tham khảo sau.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21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056" indent="0">
              <a:buNone/>
              <a:defRPr sz="2400"/>
            </a:lvl3pPr>
            <a:lvl4pPr marL="1369583" indent="0">
              <a:buNone/>
              <a:defRPr sz="2000"/>
            </a:lvl4pPr>
            <a:lvl5pPr marL="1826111" indent="0">
              <a:buNone/>
              <a:defRPr sz="2000"/>
            </a:lvl5pPr>
            <a:lvl6pPr marL="2282638" indent="0">
              <a:buNone/>
              <a:defRPr sz="2000"/>
            </a:lvl6pPr>
            <a:lvl7pPr marL="2739166" indent="0">
              <a:buNone/>
              <a:defRPr sz="2000"/>
            </a:lvl7pPr>
            <a:lvl8pPr marL="3195694" indent="0">
              <a:buNone/>
              <a:defRPr sz="2000"/>
            </a:lvl8pPr>
            <a:lvl9pPr marL="3652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5" indent="-342395" algn="l" defTabSz="913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7" indent="-285330" algn="l" defTabSz="9130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7" indent="-228265" algn="l" defTabSz="913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75" indent="-228265" algn="l" defTabSz="913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2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8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83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1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8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4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8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DBB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8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-659633" y="-848743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D0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96910" y="5314950"/>
            <a:ext cx="1341530" cy="110786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6600" b="1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55688" y="2099389"/>
            <a:ext cx="5000371" cy="1107862"/>
          </a:xfrm>
          <a:prstGeom prst="rect">
            <a:avLst/>
          </a:prstGeom>
          <a:noFill/>
          <a:ln>
            <a:solidFill>
              <a:srgbClr val="FD2BA3"/>
            </a:solidFill>
          </a:ln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6600" b="1">
                <a:ln w="12700">
                  <a:solidFill>
                    <a:srgbClr val="FD0B95"/>
                  </a:solidFill>
                </a:ln>
                <a:solidFill>
                  <a:srgbClr val="FD0B9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88579" y="5297394"/>
            <a:ext cx="990600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25" y="-104733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7" y="212767"/>
            <a:ext cx="815181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102" y="2653320"/>
            <a:ext cx="2285991" cy="246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692730" y="104322"/>
            <a:ext cx="8222670" cy="953986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Trong những nhân vật sau, em thích và không thích nhân vật nào? Vì sao?</a:t>
            </a:r>
          </a:p>
        </p:txBody>
      </p:sp>
      <p:sp>
        <p:nvSpPr>
          <p:cNvPr id="74" name="Oval 73"/>
          <p:cNvSpPr/>
          <p:nvPr/>
        </p:nvSpPr>
        <p:spPr>
          <a:xfrm>
            <a:off x="-1211943" y="77474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" y="77474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486" y="1058308"/>
            <a:ext cx="5334000" cy="388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22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02833"/>
            <a:ext cx="2815085" cy="2050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0830" y="241300"/>
            <a:ext cx="8222670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Viết 1 – 2 câu về một nhân vật ở mục 3.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7" y="165100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59" y="731845"/>
            <a:ext cx="2113441" cy="180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2601575"/>
            <a:ext cx="8222670" cy="1951375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Mẫu: 	- Cậu bé chăn cừu là người hay nói dối.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	- Kiến và bồ câu là những người bạn tốt.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	- Soi lúc nào cũng buồn bực…</a:t>
            </a:r>
          </a:p>
        </p:txBody>
      </p:sp>
    </p:spTree>
    <p:extLst>
      <p:ext uri="{BB962C8B-B14F-4D97-AF65-F5344CB8AC3E}">
        <p14:creationId xmlns:p14="http://schemas.microsoft.com/office/powerpoint/2010/main" val="290821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51DBB-AFAD-EDAC-BC4C-F405D7982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BF41E7-0A12-B0B1-BA22-EC43D4178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" y="71437"/>
            <a:ext cx="9036845" cy="498633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C78EB4-77A1-0ED1-7B73-602142B18076}"/>
              </a:ext>
            </a:extLst>
          </p:cNvPr>
          <p:cNvCxnSpPr/>
          <p:nvPr/>
        </p:nvCxnSpPr>
        <p:spPr>
          <a:xfrm>
            <a:off x="34290" y="78582"/>
            <a:ext cx="0" cy="4964906"/>
          </a:xfrm>
          <a:prstGeom prst="line">
            <a:avLst/>
          </a:prstGeom>
          <a:ln w="762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3091AA-7445-6C60-B7BF-3993BA4A0EE2}"/>
              </a:ext>
            </a:extLst>
          </p:cNvPr>
          <p:cNvCxnSpPr/>
          <p:nvPr/>
        </p:nvCxnSpPr>
        <p:spPr>
          <a:xfrm>
            <a:off x="650081" y="71437"/>
            <a:ext cx="0" cy="4986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6449E9-1E0B-9FCC-7C4F-F9DD12BC5E74}"/>
              </a:ext>
            </a:extLst>
          </p:cNvPr>
          <p:cNvCxnSpPr/>
          <p:nvPr/>
        </p:nvCxnSpPr>
        <p:spPr>
          <a:xfrm>
            <a:off x="1257300" y="71437"/>
            <a:ext cx="0" cy="4986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CD5FE8-2F20-FEFC-45D1-5EE5BDDA28DB}"/>
              </a:ext>
            </a:extLst>
          </p:cNvPr>
          <p:cNvCxnSpPr/>
          <p:nvPr/>
        </p:nvCxnSpPr>
        <p:spPr>
          <a:xfrm>
            <a:off x="1857375" y="64294"/>
            <a:ext cx="0" cy="4986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C8023D-B0D2-A063-5E3C-DDDF51555DF0}"/>
              </a:ext>
            </a:extLst>
          </p:cNvPr>
          <p:cNvCxnSpPr/>
          <p:nvPr/>
        </p:nvCxnSpPr>
        <p:spPr>
          <a:xfrm>
            <a:off x="2464594" y="71437"/>
            <a:ext cx="0" cy="4986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7B0B71-B08D-3B3F-A8D3-5F70F802C8E3}"/>
              </a:ext>
            </a:extLst>
          </p:cNvPr>
          <p:cNvCxnSpPr/>
          <p:nvPr/>
        </p:nvCxnSpPr>
        <p:spPr>
          <a:xfrm>
            <a:off x="3064669" y="78581"/>
            <a:ext cx="0" cy="4986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6D6917-5A1C-6775-94E4-2F5D5A4DF5FA}"/>
              </a:ext>
            </a:extLst>
          </p:cNvPr>
          <p:cNvCxnSpPr/>
          <p:nvPr/>
        </p:nvCxnSpPr>
        <p:spPr>
          <a:xfrm>
            <a:off x="3657600" y="57150"/>
            <a:ext cx="0" cy="4986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7751A5-56C9-BA3D-6F15-E60325DCCC7E}"/>
              </a:ext>
            </a:extLst>
          </p:cNvPr>
          <p:cNvCxnSpPr/>
          <p:nvPr/>
        </p:nvCxnSpPr>
        <p:spPr>
          <a:xfrm>
            <a:off x="4264819" y="78581"/>
            <a:ext cx="0" cy="4986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CD84880-1530-2D55-2C28-B7D2CFE3BB00}"/>
              </a:ext>
            </a:extLst>
          </p:cNvPr>
          <p:cNvCxnSpPr/>
          <p:nvPr/>
        </p:nvCxnSpPr>
        <p:spPr>
          <a:xfrm>
            <a:off x="4872038" y="71437"/>
            <a:ext cx="0" cy="4986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2F247D-4FD9-D9FC-0301-A9FE0572E536}"/>
              </a:ext>
            </a:extLst>
          </p:cNvPr>
          <p:cNvCxnSpPr/>
          <p:nvPr/>
        </p:nvCxnSpPr>
        <p:spPr>
          <a:xfrm>
            <a:off x="5472113" y="78581"/>
            <a:ext cx="0" cy="4986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5D45422-283C-0EC9-10DE-29E95A6F21E8}"/>
              </a:ext>
            </a:extLst>
          </p:cNvPr>
          <p:cNvCxnSpPr/>
          <p:nvPr/>
        </p:nvCxnSpPr>
        <p:spPr>
          <a:xfrm>
            <a:off x="6072188" y="71437"/>
            <a:ext cx="0" cy="4986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794D31-7C70-C9CF-4047-86F7D01A05C1}"/>
              </a:ext>
            </a:extLst>
          </p:cNvPr>
          <p:cNvCxnSpPr/>
          <p:nvPr/>
        </p:nvCxnSpPr>
        <p:spPr>
          <a:xfrm>
            <a:off x="6672263" y="71437"/>
            <a:ext cx="0" cy="4986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330AD24-45F0-BF7A-CF4B-A0942B44DEB6}"/>
              </a:ext>
            </a:extLst>
          </p:cNvPr>
          <p:cNvCxnSpPr/>
          <p:nvPr/>
        </p:nvCxnSpPr>
        <p:spPr>
          <a:xfrm>
            <a:off x="7279481" y="78581"/>
            <a:ext cx="0" cy="4986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5EA6D7A-3F86-DE4C-2C7F-0E271A865C92}"/>
              </a:ext>
            </a:extLst>
          </p:cNvPr>
          <p:cNvCxnSpPr/>
          <p:nvPr/>
        </p:nvCxnSpPr>
        <p:spPr>
          <a:xfrm>
            <a:off x="7879556" y="71437"/>
            <a:ext cx="0" cy="4986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0C97667-1D46-641E-6458-437309D3DDA0}"/>
              </a:ext>
            </a:extLst>
          </p:cNvPr>
          <p:cNvCxnSpPr/>
          <p:nvPr/>
        </p:nvCxnSpPr>
        <p:spPr>
          <a:xfrm>
            <a:off x="8479631" y="71437"/>
            <a:ext cx="0" cy="4986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E2B731D-E57D-271D-15C2-F1E2964A6A5F}"/>
              </a:ext>
            </a:extLst>
          </p:cNvPr>
          <p:cNvCxnSpPr/>
          <p:nvPr/>
        </p:nvCxnSpPr>
        <p:spPr>
          <a:xfrm>
            <a:off x="48578" y="700088"/>
            <a:ext cx="90754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4254AC5-3FE9-2D63-9D9E-CB915DE4E4EA}"/>
              </a:ext>
            </a:extLst>
          </p:cNvPr>
          <p:cNvCxnSpPr/>
          <p:nvPr/>
        </p:nvCxnSpPr>
        <p:spPr>
          <a:xfrm>
            <a:off x="41434" y="1314450"/>
            <a:ext cx="90754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B86E47B-A21D-F7BD-EE29-A975ABDC315B}"/>
              </a:ext>
            </a:extLst>
          </p:cNvPr>
          <p:cNvCxnSpPr/>
          <p:nvPr/>
        </p:nvCxnSpPr>
        <p:spPr>
          <a:xfrm>
            <a:off x="48578" y="1943100"/>
            <a:ext cx="90754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875670F-786D-A4E0-C7DE-4EA3CC586E9C}"/>
              </a:ext>
            </a:extLst>
          </p:cNvPr>
          <p:cNvCxnSpPr/>
          <p:nvPr/>
        </p:nvCxnSpPr>
        <p:spPr>
          <a:xfrm>
            <a:off x="41434" y="2564606"/>
            <a:ext cx="90754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84FB77B-E27A-0F85-A7C2-973198ABC17A}"/>
              </a:ext>
            </a:extLst>
          </p:cNvPr>
          <p:cNvCxnSpPr/>
          <p:nvPr/>
        </p:nvCxnSpPr>
        <p:spPr>
          <a:xfrm>
            <a:off x="48578" y="3178969"/>
            <a:ext cx="90754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BCEF3FF-2F03-BC27-A5C1-063D8BB264FB}"/>
              </a:ext>
            </a:extLst>
          </p:cNvPr>
          <p:cNvCxnSpPr/>
          <p:nvPr/>
        </p:nvCxnSpPr>
        <p:spPr>
          <a:xfrm>
            <a:off x="48578" y="3807619"/>
            <a:ext cx="90754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89EDC3F-FB14-2DD9-AFE6-2382FE3D7ABB}"/>
              </a:ext>
            </a:extLst>
          </p:cNvPr>
          <p:cNvCxnSpPr/>
          <p:nvPr/>
        </p:nvCxnSpPr>
        <p:spPr>
          <a:xfrm>
            <a:off x="41434" y="4421981"/>
            <a:ext cx="90754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0D9B950-4E64-83A1-31BB-E8457059224F}"/>
              </a:ext>
            </a:extLst>
          </p:cNvPr>
          <p:cNvSpPr txBox="1"/>
          <p:nvPr/>
        </p:nvSpPr>
        <p:spPr>
          <a:xfrm>
            <a:off x="581024" y="333656"/>
            <a:ext cx="7898607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75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Thứ</a:t>
            </a:r>
            <a:r>
              <a:rPr lang="en-US" sz="3375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375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Tư</a:t>
            </a:r>
            <a:r>
              <a:rPr lang="en-US" sz="3375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375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wgày</a:t>
            </a:r>
            <a:r>
              <a:rPr lang="en-US" sz="3375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2</a:t>
            </a:r>
            <a:r>
              <a:rPr lang="en-US" sz="3375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l-GR" sz="3375" b="1" dirty="0">
                <a:solidFill>
                  <a:srgbClr val="7030A0"/>
                </a:solidFill>
                <a:latin typeface="HP001 4 hàng" panose="020B0603050302020204" pitchFamily="34" charset="0"/>
              </a:rPr>
              <a:t>κ</a:t>
            </a:r>
            <a:r>
              <a:rPr lang="en-US" sz="3375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áng</a:t>
            </a:r>
            <a:r>
              <a:rPr lang="en-US" sz="3375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4</a:t>
            </a:r>
            <a:r>
              <a:rPr lang="en-US" sz="3375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375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wăm</a:t>
            </a:r>
            <a:r>
              <a:rPr lang="en-US" sz="3375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2025</a:t>
            </a:r>
            <a:endParaRPr lang="en-US" sz="3375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6699F9-D642-4DE3-3733-93CC01329DE3}"/>
              </a:ext>
            </a:extLst>
          </p:cNvPr>
          <p:cNvSpPr txBox="1"/>
          <p:nvPr/>
        </p:nvSpPr>
        <p:spPr>
          <a:xfrm>
            <a:off x="3200400" y="989137"/>
            <a:ext cx="1796537" cy="565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T</a:t>
            </a:r>
            <a:r>
              <a:rPr lang="el-GR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Θ</a:t>
            </a:r>
            <a:r>
              <a:rPr lang="en-US" sz="3075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Ğng</a:t>
            </a:r>
            <a:r>
              <a:rPr lang="en-US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5613DE8-C3E2-4742-B6FF-8CCD621AAB67}"/>
              </a:ext>
            </a:extLst>
          </p:cNvPr>
          <p:cNvSpPr txBox="1"/>
          <p:nvPr/>
        </p:nvSpPr>
        <p:spPr>
          <a:xfrm>
            <a:off x="4182012" y="976932"/>
            <a:ext cx="1796537" cy="565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V</a:t>
            </a:r>
            <a:r>
              <a:rPr lang="el-GR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Θ</a:t>
            </a:r>
            <a:r>
              <a:rPr lang="en-US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İ</a:t>
            </a:r>
            <a:r>
              <a:rPr lang="el-GR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Ι</a:t>
            </a:r>
            <a:endParaRPr lang="en-US" sz="3075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0E561B7-7C85-4A4A-DA94-C6EDBD6C9DF2}"/>
              </a:ext>
            </a:extLst>
          </p:cNvPr>
          <p:cNvSpPr txBox="1"/>
          <p:nvPr/>
        </p:nvSpPr>
        <p:spPr>
          <a:xfrm>
            <a:off x="515780" y="1608259"/>
            <a:ext cx="2497693" cy="565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75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Bài</a:t>
            </a:r>
            <a:r>
              <a:rPr lang="en-US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 4  103: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A47B8E9-415B-DE93-0BA4-05D4B5BBD3E7}"/>
              </a:ext>
            </a:extLst>
          </p:cNvPr>
          <p:cNvCxnSpPr/>
          <p:nvPr/>
        </p:nvCxnSpPr>
        <p:spPr>
          <a:xfrm flipH="1">
            <a:off x="1752600" y="1619742"/>
            <a:ext cx="111918" cy="32335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1B21E69-432D-CE7A-9134-5C0B0320BB56}"/>
              </a:ext>
            </a:extLst>
          </p:cNvPr>
          <p:cNvSpPr txBox="1"/>
          <p:nvPr/>
        </p:nvSpPr>
        <p:spPr>
          <a:xfrm>
            <a:off x="587755" y="2232148"/>
            <a:ext cx="8509811" cy="565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75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Sŉ</a:t>
            </a:r>
            <a:r>
              <a:rPr lang="en-US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075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luŪ</a:t>
            </a:r>
            <a:r>
              <a:rPr lang="en-US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l-GR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νί</a:t>
            </a:r>
            <a:r>
              <a:rPr lang="en-US" sz="3075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i</a:t>
            </a:r>
            <a:r>
              <a:rPr lang="en-US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l-GR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ω</a:t>
            </a:r>
            <a:r>
              <a:rPr lang="en-US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Ǫ </a:t>
            </a:r>
            <a:r>
              <a:rPr lang="el-GR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Ζ</a:t>
            </a:r>
            <a:r>
              <a:rPr lang="en-US" sz="3075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łn</a:t>
            </a:r>
            <a:r>
              <a:rPr lang="en-US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075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có</a:t>
            </a:r>
            <a:r>
              <a:rPr lang="en-US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l-GR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ηΗϛ</a:t>
            </a:r>
            <a:r>
              <a:rPr lang="en-US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u </a:t>
            </a:r>
            <a:r>
              <a:rPr lang="en-US" sz="3075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bạn</a:t>
            </a:r>
            <a:r>
              <a:rPr lang="en-US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l-GR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χ</a:t>
            </a:r>
            <a:r>
              <a:rPr lang="en-US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ǩ.</a:t>
            </a:r>
            <a:r>
              <a:rPr lang="es-ES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 SĀ hay</a:t>
            </a:r>
            <a:endParaRPr lang="en-US" sz="3075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5C3F8A-4CFB-D5FB-FCE2-8BD809128140}"/>
              </a:ext>
            </a:extLst>
          </p:cNvPr>
          <p:cNvSpPr txBox="1"/>
          <p:nvPr/>
        </p:nvSpPr>
        <p:spPr>
          <a:xfrm>
            <a:off x="24589" y="2844411"/>
            <a:ext cx="8509811" cy="565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gây gổ vƞ jĊ wgưƟ </a:t>
            </a:r>
            <a:r>
              <a:rPr lang="el-GR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Ζ</a:t>
            </a:r>
            <a:r>
              <a:rPr lang="vi-VN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łn </a:t>
            </a:r>
            <a:r>
              <a:rPr lang="el-GR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δ</a:t>
            </a:r>
            <a:r>
              <a:rPr lang="vi-VN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Ūg </a:t>
            </a:r>
            <a:r>
              <a:rPr lang="vi-VN" sz="3075" b="1">
                <a:solidFill>
                  <a:srgbClr val="7030A0"/>
                </a:solidFill>
                <a:latin typeface="HP001 4 hàng" panose="020B0603050302020204" pitchFamily="34" charset="0"/>
              </a:rPr>
              <a:t>có bạn.</a:t>
            </a:r>
            <a:endParaRPr lang="en-US" sz="3075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06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  <p:bldP spid="39" grpId="0"/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7" y="2748732"/>
            <a:ext cx="4913313" cy="221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4936" y="234496"/>
            <a:ext cx="7308270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 mở rộng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4254"/>
            <a:ext cx="652087" cy="756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850" y="1047750"/>
            <a:ext cx="8610600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a. Tìm đọc một câu chuyện kể về một đức tính tốt.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850" y="1720850"/>
            <a:ext cx="8610600" cy="953986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b. Kể lại cho bạn nghe và nói suy nghĩ của em về câu chuyện đã đọc.</a:t>
            </a:r>
          </a:p>
        </p:txBody>
      </p:sp>
    </p:spTree>
    <p:extLst>
      <p:ext uri="{BB962C8B-B14F-4D97-AF65-F5344CB8AC3E}">
        <p14:creationId xmlns:p14="http://schemas.microsoft.com/office/powerpoint/2010/main" val="2183325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9DB36F-21AA-4813-82BD-E0D3CB22A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" y="71437"/>
            <a:ext cx="9036845" cy="498633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E837BF-9BE9-445B-9651-B4E61C3F0F05}"/>
              </a:ext>
            </a:extLst>
          </p:cNvPr>
          <p:cNvCxnSpPr/>
          <p:nvPr/>
        </p:nvCxnSpPr>
        <p:spPr>
          <a:xfrm>
            <a:off x="34290" y="78582"/>
            <a:ext cx="0" cy="4964906"/>
          </a:xfrm>
          <a:prstGeom prst="line">
            <a:avLst/>
          </a:prstGeom>
          <a:ln w="762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2936E4-5DB2-4C4E-9D9F-ED7ADF45231A}"/>
              </a:ext>
            </a:extLst>
          </p:cNvPr>
          <p:cNvCxnSpPr/>
          <p:nvPr/>
        </p:nvCxnSpPr>
        <p:spPr>
          <a:xfrm>
            <a:off x="650081" y="71437"/>
            <a:ext cx="0" cy="4986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37CA98-AF50-4779-960B-48F9E5F73CFA}"/>
              </a:ext>
            </a:extLst>
          </p:cNvPr>
          <p:cNvCxnSpPr/>
          <p:nvPr/>
        </p:nvCxnSpPr>
        <p:spPr>
          <a:xfrm>
            <a:off x="1257300" y="71437"/>
            <a:ext cx="0" cy="4986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3113CB-B17A-4DD6-B09A-B1035E1913FB}"/>
              </a:ext>
            </a:extLst>
          </p:cNvPr>
          <p:cNvCxnSpPr/>
          <p:nvPr/>
        </p:nvCxnSpPr>
        <p:spPr>
          <a:xfrm>
            <a:off x="1857375" y="64294"/>
            <a:ext cx="0" cy="4986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D8ADB94-F1C2-4355-A477-E981894FFDF4}"/>
              </a:ext>
            </a:extLst>
          </p:cNvPr>
          <p:cNvCxnSpPr/>
          <p:nvPr/>
        </p:nvCxnSpPr>
        <p:spPr>
          <a:xfrm>
            <a:off x="2464594" y="71437"/>
            <a:ext cx="0" cy="4986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6EF4E4-A1F4-45B0-A144-F3D070181749}"/>
              </a:ext>
            </a:extLst>
          </p:cNvPr>
          <p:cNvCxnSpPr/>
          <p:nvPr/>
        </p:nvCxnSpPr>
        <p:spPr>
          <a:xfrm>
            <a:off x="3064669" y="78581"/>
            <a:ext cx="0" cy="4986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4E35E46-CA34-495D-BE49-82BA408C5735}"/>
              </a:ext>
            </a:extLst>
          </p:cNvPr>
          <p:cNvCxnSpPr/>
          <p:nvPr/>
        </p:nvCxnSpPr>
        <p:spPr>
          <a:xfrm>
            <a:off x="3664744" y="78581"/>
            <a:ext cx="0" cy="4986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054557-278B-4703-AEA2-AF96AD782BFA}"/>
              </a:ext>
            </a:extLst>
          </p:cNvPr>
          <p:cNvCxnSpPr/>
          <p:nvPr/>
        </p:nvCxnSpPr>
        <p:spPr>
          <a:xfrm>
            <a:off x="4264819" y="78581"/>
            <a:ext cx="0" cy="4986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5FBB06-3A0B-49E1-8147-150F9BFEFC0A}"/>
              </a:ext>
            </a:extLst>
          </p:cNvPr>
          <p:cNvCxnSpPr/>
          <p:nvPr/>
        </p:nvCxnSpPr>
        <p:spPr>
          <a:xfrm>
            <a:off x="4872038" y="71437"/>
            <a:ext cx="0" cy="4986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D79BF8-D7A6-4371-8398-FB20434700AB}"/>
              </a:ext>
            </a:extLst>
          </p:cNvPr>
          <p:cNvCxnSpPr/>
          <p:nvPr/>
        </p:nvCxnSpPr>
        <p:spPr>
          <a:xfrm>
            <a:off x="5472113" y="78581"/>
            <a:ext cx="0" cy="4986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956A709-937D-4AA2-8696-63BF8531415C}"/>
              </a:ext>
            </a:extLst>
          </p:cNvPr>
          <p:cNvCxnSpPr/>
          <p:nvPr/>
        </p:nvCxnSpPr>
        <p:spPr>
          <a:xfrm>
            <a:off x="6072188" y="71437"/>
            <a:ext cx="0" cy="4986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3A6488D-1A76-4C00-8381-A7A8B5C16AB0}"/>
              </a:ext>
            </a:extLst>
          </p:cNvPr>
          <p:cNvCxnSpPr/>
          <p:nvPr/>
        </p:nvCxnSpPr>
        <p:spPr>
          <a:xfrm>
            <a:off x="6672263" y="71437"/>
            <a:ext cx="0" cy="4986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4834B56-60D1-49F1-85F5-6A1564F998EC}"/>
              </a:ext>
            </a:extLst>
          </p:cNvPr>
          <p:cNvCxnSpPr/>
          <p:nvPr/>
        </p:nvCxnSpPr>
        <p:spPr>
          <a:xfrm>
            <a:off x="7279481" y="78581"/>
            <a:ext cx="0" cy="4986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A6DA1C-C425-4E21-8F40-8910B3F48139}"/>
              </a:ext>
            </a:extLst>
          </p:cNvPr>
          <p:cNvCxnSpPr/>
          <p:nvPr/>
        </p:nvCxnSpPr>
        <p:spPr>
          <a:xfrm>
            <a:off x="7879556" y="71437"/>
            <a:ext cx="0" cy="4986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C9457A3-637F-49F7-8893-F10D7AEF6A70}"/>
              </a:ext>
            </a:extLst>
          </p:cNvPr>
          <p:cNvCxnSpPr/>
          <p:nvPr/>
        </p:nvCxnSpPr>
        <p:spPr>
          <a:xfrm>
            <a:off x="8479631" y="71437"/>
            <a:ext cx="0" cy="4986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263B4E1-86D3-4178-9A99-C51F326FC23B}"/>
              </a:ext>
            </a:extLst>
          </p:cNvPr>
          <p:cNvCxnSpPr/>
          <p:nvPr/>
        </p:nvCxnSpPr>
        <p:spPr>
          <a:xfrm>
            <a:off x="48578" y="700088"/>
            <a:ext cx="90754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75965F7-9BB6-4891-A465-B1A38A988F82}"/>
              </a:ext>
            </a:extLst>
          </p:cNvPr>
          <p:cNvCxnSpPr/>
          <p:nvPr/>
        </p:nvCxnSpPr>
        <p:spPr>
          <a:xfrm>
            <a:off x="41434" y="1314450"/>
            <a:ext cx="90754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C4BCFF2-A7E5-4F40-A8A5-6EECE1741F58}"/>
              </a:ext>
            </a:extLst>
          </p:cNvPr>
          <p:cNvCxnSpPr/>
          <p:nvPr/>
        </p:nvCxnSpPr>
        <p:spPr>
          <a:xfrm>
            <a:off x="48578" y="1943100"/>
            <a:ext cx="90754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940A510-97EB-4C58-AFB9-4B14F30E7C31}"/>
              </a:ext>
            </a:extLst>
          </p:cNvPr>
          <p:cNvCxnSpPr/>
          <p:nvPr/>
        </p:nvCxnSpPr>
        <p:spPr>
          <a:xfrm>
            <a:off x="41434" y="2564606"/>
            <a:ext cx="90754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6180B58-27F6-43BF-8783-A4EFCB2FB691}"/>
              </a:ext>
            </a:extLst>
          </p:cNvPr>
          <p:cNvCxnSpPr/>
          <p:nvPr/>
        </p:nvCxnSpPr>
        <p:spPr>
          <a:xfrm>
            <a:off x="48578" y="3178969"/>
            <a:ext cx="90754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E7DF74-3B20-45FE-9DA8-F5CAFAE0A8C4}"/>
              </a:ext>
            </a:extLst>
          </p:cNvPr>
          <p:cNvCxnSpPr/>
          <p:nvPr/>
        </p:nvCxnSpPr>
        <p:spPr>
          <a:xfrm>
            <a:off x="48578" y="3807619"/>
            <a:ext cx="90754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2952052-5290-4686-8874-4FC6CA5C0E36}"/>
              </a:ext>
            </a:extLst>
          </p:cNvPr>
          <p:cNvCxnSpPr/>
          <p:nvPr/>
        </p:nvCxnSpPr>
        <p:spPr>
          <a:xfrm>
            <a:off x="41434" y="4421981"/>
            <a:ext cx="90754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5875E62-A42B-4D1C-A072-7D8D6D1E13E7}"/>
              </a:ext>
            </a:extLst>
          </p:cNvPr>
          <p:cNvSpPr txBox="1"/>
          <p:nvPr/>
        </p:nvSpPr>
        <p:spPr>
          <a:xfrm>
            <a:off x="581024" y="333656"/>
            <a:ext cx="7898607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75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Thứ</a:t>
            </a:r>
            <a:r>
              <a:rPr lang="en-US" sz="3375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375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Tư</a:t>
            </a:r>
            <a:r>
              <a:rPr lang="en-US" sz="3375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375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wgày</a:t>
            </a:r>
            <a:r>
              <a:rPr lang="en-US" sz="3375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2</a:t>
            </a:r>
            <a:r>
              <a:rPr lang="en-US" sz="3375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l-GR" sz="3375" b="1" dirty="0">
                <a:solidFill>
                  <a:srgbClr val="7030A0"/>
                </a:solidFill>
                <a:latin typeface="HP001 4 hàng" panose="020B0603050302020204" pitchFamily="34" charset="0"/>
              </a:rPr>
              <a:t>κ</a:t>
            </a:r>
            <a:r>
              <a:rPr lang="en-US" sz="3375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áng</a:t>
            </a:r>
            <a:r>
              <a:rPr lang="en-US" sz="3375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4</a:t>
            </a:r>
            <a:r>
              <a:rPr lang="en-US" sz="3375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375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wăm</a:t>
            </a:r>
            <a:r>
              <a:rPr lang="en-US" sz="3375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2025</a:t>
            </a:r>
            <a:endParaRPr lang="en-US" sz="3375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C7A4CC6-E2E3-4EDF-A1F5-3F7477F7B20C}"/>
              </a:ext>
            </a:extLst>
          </p:cNvPr>
          <p:cNvSpPr txBox="1"/>
          <p:nvPr/>
        </p:nvSpPr>
        <p:spPr>
          <a:xfrm>
            <a:off x="3200400" y="989137"/>
            <a:ext cx="1796537" cy="565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T</a:t>
            </a:r>
            <a:r>
              <a:rPr lang="el-GR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Θ</a:t>
            </a:r>
            <a:r>
              <a:rPr lang="en-US" sz="3075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Ğng</a:t>
            </a:r>
            <a:r>
              <a:rPr lang="en-US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E855E67-A110-488B-890A-D387FCD00E10}"/>
              </a:ext>
            </a:extLst>
          </p:cNvPr>
          <p:cNvSpPr txBox="1"/>
          <p:nvPr/>
        </p:nvSpPr>
        <p:spPr>
          <a:xfrm>
            <a:off x="4182012" y="976932"/>
            <a:ext cx="1796537" cy="565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V</a:t>
            </a:r>
            <a:r>
              <a:rPr lang="el-GR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Θ</a:t>
            </a:r>
            <a:r>
              <a:rPr lang="en-US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İ</a:t>
            </a:r>
            <a:r>
              <a:rPr lang="el-GR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Ι</a:t>
            </a:r>
            <a:endParaRPr lang="en-US" sz="3075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D844CCF-AFF9-4674-830C-EF9DB883093B}"/>
              </a:ext>
            </a:extLst>
          </p:cNvPr>
          <p:cNvSpPr txBox="1"/>
          <p:nvPr/>
        </p:nvSpPr>
        <p:spPr>
          <a:xfrm>
            <a:off x="515780" y="1608259"/>
            <a:ext cx="2497693" cy="565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75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Bài</a:t>
            </a:r>
            <a:r>
              <a:rPr lang="en-US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 1  102: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8CCD75-F030-4B93-84CD-80B5FA650762}"/>
              </a:ext>
            </a:extLst>
          </p:cNvPr>
          <p:cNvCxnSpPr/>
          <p:nvPr/>
        </p:nvCxnSpPr>
        <p:spPr>
          <a:xfrm flipH="1">
            <a:off x="1752600" y="1619742"/>
            <a:ext cx="111918" cy="32335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50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6300" y="260747"/>
            <a:ext cx="7962900" cy="46153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Tìm từ ngữ có tiếng chứ vần </a:t>
            </a:r>
            <a:r>
              <a:rPr lang="en-US" sz="2400" b="1" i="1">
                <a:latin typeface="Arial" pitchFamily="34" charset="0"/>
                <a:ea typeface="Arial-Rounded" pitchFamily="34" charset="0"/>
                <a:cs typeface="Arial" pitchFamily="34" charset="0"/>
              </a:rPr>
              <a:t>ươt, uôn, uông, oai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-1219200" y="241697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" y="171847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66800" y="942011"/>
            <a:ext cx="6728936" cy="3790950"/>
          </a:xfrm>
          <a:prstGeom prst="rect">
            <a:avLst/>
          </a:prstGeom>
          <a:solidFill>
            <a:srgbClr val="FEDEF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1447800" y="1314449"/>
            <a:ext cx="2743200" cy="1181101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ươt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4857750" y="1441392"/>
            <a:ext cx="2502932" cy="1335315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uôn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1447800" y="3045278"/>
            <a:ext cx="2502932" cy="1335315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uông</a:t>
            </a:r>
          </a:p>
        </p:txBody>
      </p:sp>
      <p:sp>
        <p:nvSpPr>
          <p:cNvPr id="18" name="Cloud 17"/>
          <p:cNvSpPr/>
          <p:nvPr/>
        </p:nvSpPr>
        <p:spPr>
          <a:xfrm>
            <a:off x="4648200" y="2929107"/>
            <a:ext cx="2502932" cy="1335315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oai</a:t>
            </a: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-1219200" y="241697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461860" y="666750"/>
            <a:ext cx="8142013" cy="4066211"/>
          </a:xfrm>
          <a:prstGeom prst="rect">
            <a:avLst/>
          </a:prstGeom>
          <a:solidFill>
            <a:srgbClr val="FEDEF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2819400" y="1122985"/>
            <a:ext cx="3661678" cy="1576557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ươt</a:t>
            </a:r>
          </a:p>
        </p:txBody>
      </p:sp>
      <p:sp>
        <p:nvSpPr>
          <p:cNvPr id="17" name="Cloud 16"/>
          <p:cNvSpPr/>
          <p:nvPr/>
        </p:nvSpPr>
        <p:spPr>
          <a:xfrm>
            <a:off x="722227" y="1913984"/>
            <a:ext cx="2057400" cy="1050472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ướt</a:t>
            </a:r>
          </a:p>
        </p:txBody>
      </p:sp>
      <p:sp>
        <p:nvSpPr>
          <p:cNvPr id="12" name="Cloud 11"/>
          <p:cNvSpPr/>
          <p:nvPr/>
        </p:nvSpPr>
        <p:spPr>
          <a:xfrm>
            <a:off x="1747298" y="3257550"/>
            <a:ext cx="1969019" cy="1050472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sướt mướt</a:t>
            </a:r>
          </a:p>
        </p:txBody>
      </p:sp>
      <p:sp>
        <p:nvSpPr>
          <p:cNvPr id="13" name="Cloud 12"/>
          <p:cNvSpPr/>
          <p:nvPr/>
        </p:nvSpPr>
        <p:spPr>
          <a:xfrm>
            <a:off x="4114800" y="3486150"/>
            <a:ext cx="2743200" cy="1050472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vượt qua</a:t>
            </a:r>
          </a:p>
        </p:txBody>
      </p:sp>
      <p:sp>
        <p:nvSpPr>
          <p:cNvPr id="15" name="Cloud 14"/>
          <p:cNvSpPr/>
          <p:nvPr/>
        </p:nvSpPr>
        <p:spPr>
          <a:xfrm>
            <a:off x="5791200" y="2312250"/>
            <a:ext cx="2541564" cy="1050472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lướt ván</a:t>
            </a:r>
          </a:p>
        </p:txBody>
      </p:sp>
    </p:spTree>
    <p:extLst>
      <p:ext uri="{BB962C8B-B14F-4D97-AF65-F5344CB8AC3E}">
        <p14:creationId xmlns:p14="http://schemas.microsoft.com/office/powerpoint/2010/main" val="102878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-1219200" y="241697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461860" y="942011"/>
            <a:ext cx="8142013" cy="3790950"/>
          </a:xfrm>
          <a:prstGeom prst="rect">
            <a:avLst/>
          </a:prstGeom>
          <a:solidFill>
            <a:srgbClr val="FEDEF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2819400" y="1122985"/>
            <a:ext cx="3661678" cy="1576557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uôn</a:t>
            </a:r>
          </a:p>
        </p:txBody>
      </p:sp>
      <p:sp>
        <p:nvSpPr>
          <p:cNvPr id="17" name="Cloud 16"/>
          <p:cNvSpPr/>
          <p:nvPr/>
        </p:nvSpPr>
        <p:spPr>
          <a:xfrm>
            <a:off x="609600" y="1829563"/>
            <a:ext cx="1755063" cy="1050472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buồn</a:t>
            </a:r>
          </a:p>
        </p:txBody>
      </p:sp>
      <p:sp>
        <p:nvSpPr>
          <p:cNvPr id="12" name="Cloud 11"/>
          <p:cNvSpPr/>
          <p:nvPr/>
        </p:nvSpPr>
        <p:spPr>
          <a:xfrm>
            <a:off x="1501645" y="3119607"/>
            <a:ext cx="1969019" cy="1050472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cuộn</a:t>
            </a:r>
          </a:p>
        </p:txBody>
      </p:sp>
      <p:sp>
        <p:nvSpPr>
          <p:cNvPr id="13" name="Cloud 12"/>
          <p:cNvSpPr/>
          <p:nvPr/>
        </p:nvSpPr>
        <p:spPr>
          <a:xfrm>
            <a:off x="4191000" y="3409950"/>
            <a:ext cx="1969019" cy="1050472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bánh cuốn</a:t>
            </a:r>
          </a:p>
        </p:txBody>
      </p:sp>
      <p:sp>
        <p:nvSpPr>
          <p:cNvPr id="15" name="Cloud 14"/>
          <p:cNvSpPr/>
          <p:nvPr/>
        </p:nvSpPr>
        <p:spPr>
          <a:xfrm>
            <a:off x="6367630" y="2174306"/>
            <a:ext cx="1969019" cy="1050472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mưa tuôn</a:t>
            </a:r>
          </a:p>
        </p:txBody>
      </p:sp>
    </p:spTree>
    <p:extLst>
      <p:ext uri="{BB962C8B-B14F-4D97-AF65-F5344CB8AC3E}">
        <p14:creationId xmlns:p14="http://schemas.microsoft.com/office/powerpoint/2010/main" val="382093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-1219200" y="241697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461860" y="666750"/>
            <a:ext cx="8142013" cy="4066211"/>
          </a:xfrm>
          <a:prstGeom prst="rect">
            <a:avLst/>
          </a:prstGeom>
          <a:solidFill>
            <a:srgbClr val="FEDEF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2819400" y="1122985"/>
            <a:ext cx="3661678" cy="1576557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uông</a:t>
            </a:r>
          </a:p>
        </p:txBody>
      </p:sp>
      <p:sp>
        <p:nvSpPr>
          <p:cNvPr id="17" name="Cloud 16"/>
          <p:cNvSpPr/>
          <p:nvPr/>
        </p:nvSpPr>
        <p:spPr>
          <a:xfrm>
            <a:off x="722227" y="1913984"/>
            <a:ext cx="2057400" cy="1050472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buồng</a:t>
            </a:r>
          </a:p>
        </p:txBody>
      </p:sp>
      <p:sp>
        <p:nvSpPr>
          <p:cNvPr id="12" name="Cloud 11"/>
          <p:cNvSpPr/>
          <p:nvPr/>
        </p:nvSpPr>
        <p:spPr>
          <a:xfrm>
            <a:off x="1747298" y="3257550"/>
            <a:ext cx="1969019" cy="1050472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uống nước</a:t>
            </a:r>
          </a:p>
        </p:txBody>
      </p:sp>
      <p:sp>
        <p:nvSpPr>
          <p:cNvPr id="13" name="Cloud 12"/>
          <p:cNvSpPr/>
          <p:nvPr/>
        </p:nvSpPr>
        <p:spPr>
          <a:xfrm>
            <a:off x="4114800" y="3486150"/>
            <a:ext cx="2743200" cy="1050472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ớt chuông</a:t>
            </a:r>
          </a:p>
        </p:txBody>
      </p:sp>
      <p:sp>
        <p:nvSpPr>
          <p:cNvPr id="15" name="Cloud 14"/>
          <p:cNvSpPr/>
          <p:nvPr/>
        </p:nvSpPr>
        <p:spPr>
          <a:xfrm>
            <a:off x="5791200" y="2312250"/>
            <a:ext cx="2541564" cy="1050472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rau muống</a:t>
            </a:r>
          </a:p>
        </p:txBody>
      </p:sp>
    </p:spTree>
    <p:extLst>
      <p:ext uri="{BB962C8B-B14F-4D97-AF65-F5344CB8AC3E}">
        <p14:creationId xmlns:p14="http://schemas.microsoft.com/office/powerpoint/2010/main" val="228317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-1219200" y="241697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461860" y="666750"/>
            <a:ext cx="8142013" cy="4066211"/>
          </a:xfrm>
          <a:prstGeom prst="rect">
            <a:avLst/>
          </a:prstGeom>
          <a:solidFill>
            <a:srgbClr val="FEDEF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2819400" y="1122985"/>
            <a:ext cx="3661678" cy="1576557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oai</a:t>
            </a:r>
          </a:p>
        </p:txBody>
      </p:sp>
      <p:sp>
        <p:nvSpPr>
          <p:cNvPr id="17" name="Cloud 16"/>
          <p:cNvSpPr/>
          <p:nvPr/>
        </p:nvSpPr>
        <p:spPr>
          <a:xfrm>
            <a:off x="722227" y="1913984"/>
            <a:ext cx="2057400" cy="1050472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 khoai</a:t>
            </a:r>
          </a:p>
        </p:txBody>
      </p:sp>
      <p:sp>
        <p:nvSpPr>
          <p:cNvPr id="12" name="Cloud 11"/>
          <p:cNvSpPr/>
          <p:nvPr/>
        </p:nvSpPr>
        <p:spPr>
          <a:xfrm>
            <a:off x="1747298" y="3257550"/>
            <a:ext cx="1969019" cy="1050472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ngoài</a:t>
            </a:r>
          </a:p>
        </p:txBody>
      </p:sp>
      <p:sp>
        <p:nvSpPr>
          <p:cNvPr id="13" name="Cloud 12"/>
          <p:cNvSpPr/>
          <p:nvPr/>
        </p:nvSpPr>
        <p:spPr>
          <a:xfrm>
            <a:off x="4114800" y="3486150"/>
            <a:ext cx="2743200" cy="1050472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điện thoại</a:t>
            </a:r>
          </a:p>
        </p:txBody>
      </p:sp>
      <p:sp>
        <p:nvSpPr>
          <p:cNvPr id="15" name="Cloud 14"/>
          <p:cNvSpPr/>
          <p:nvPr/>
        </p:nvSpPr>
        <p:spPr>
          <a:xfrm>
            <a:off x="5791200" y="2312250"/>
            <a:ext cx="2541564" cy="1050472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 oai</a:t>
            </a:r>
          </a:p>
        </p:txBody>
      </p:sp>
    </p:spTree>
    <p:extLst>
      <p:ext uri="{BB962C8B-B14F-4D97-AF65-F5344CB8AC3E}">
        <p14:creationId xmlns:p14="http://schemas.microsoft.com/office/powerpoint/2010/main" val="240910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0601" y="363436"/>
            <a:ext cx="8291000" cy="156952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Dưới đây là những nhân vật trong các truyện em vừa học. Hãy chọn chi tiết phù hợp với từng nhân vật của truyện.</a:t>
            </a:r>
          </a:p>
        </p:txBody>
      </p:sp>
      <p:sp>
        <p:nvSpPr>
          <p:cNvPr id="7" name="Oval 6"/>
          <p:cNvSpPr/>
          <p:nvPr/>
        </p:nvSpPr>
        <p:spPr>
          <a:xfrm>
            <a:off x="-1295400" y="165456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9" y="408701"/>
            <a:ext cx="682458" cy="79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790901"/>
              </p:ext>
            </p:extLst>
          </p:nvPr>
        </p:nvGraphicFramePr>
        <p:xfrm>
          <a:off x="152400" y="209550"/>
          <a:ext cx="8763000" cy="4658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9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1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4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5914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Truyện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Nhân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vật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914">
                <a:tc rowSpan="2">
                  <a:txBody>
                    <a:bodyPr/>
                    <a:lstStyle/>
                    <a:p>
                      <a:pPr algn="just"/>
                      <a:r>
                        <a:rPr lang="en-US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Kiến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và </a:t>
                      </a:r>
                    </a:p>
                    <a:p>
                      <a:pPr algn="just"/>
                      <a:r>
                        <a:rPr lang="en-US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chim bồ câu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kiến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8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8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 Lúc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nào cũng thấy buồn bực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914">
                <a:tc vMerge="1">
                  <a:txBody>
                    <a:bodyPr/>
                    <a:lstStyle/>
                    <a:p>
                      <a:pPr algn="just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bồ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câu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8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8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 Bật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cười vui vẻ vì được nghe: “Tôi yêu bạn”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914">
                <a:tc rowSpan="2">
                  <a:txBody>
                    <a:bodyPr/>
                    <a:lstStyle/>
                    <a:p>
                      <a:pPr algn="just"/>
                      <a:r>
                        <a:rPr lang="en-US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Câu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hỏi</a:t>
                      </a:r>
                    </a:p>
                    <a:p>
                      <a:pPr algn="just"/>
                      <a:r>
                        <a:rPr lang="en-US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của sói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sói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8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8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Nói với con: “Con hãy quay lại và nói với núi: “Tôi yêu bạn””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914">
                <a:tc vMerge="1">
                  <a:txBody>
                    <a:bodyPr/>
                    <a:lstStyle/>
                    <a:p>
                      <a:pPr algn="just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sóc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8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8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4. Hay nói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dối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914">
                <a:tc rowSpan="2">
                  <a:txBody>
                    <a:bodyPr/>
                    <a:lstStyle/>
                    <a:p>
                      <a:pPr algn="just"/>
                      <a:r>
                        <a:rPr lang="en-US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Tiếng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vọng</a:t>
                      </a:r>
                    </a:p>
                    <a:p>
                      <a:pPr algn="just"/>
                      <a:r>
                        <a:rPr lang="en-US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của núi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gấu con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8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8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 Nghĩ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rằng chú bé lại nói dối như mọi lần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914">
                <a:tc vMerge="1">
                  <a:txBody>
                    <a:bodyPr/>
                    <a:lstStyle/>
                    <a:p>
                      <a:pPr algn="just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gấu mẹ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8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8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6. Không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may bị rơi xuống nước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914">
                <a:tc rowSpan="2">
                  <a:txBody>
                    <a:bodyPr/>
                    <a:lstStyle/>
                    <a:p>
                      <a:pPr algn="just"/>
                      <a:r>
                        <a:rPr lang="en-US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Chú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bé</a:t>
                      </a:r>
                    </a:p>
                    <a:p>
                      <a:pPr algn="just"/>
                      <a:r>
                        <a:rPr lang="en-US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chăn cừu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chú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bé chăn cừu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8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8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7. Nhặt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một chiếc lá thả xuống nước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5914">
                <a:tc vMerge="1">
                  <a:txBody>
                    <a:bodyPr/>
                    <a:lstStyle/>
                    <a:p>
                      <a:pPr algn="just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các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bác nông dân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8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8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8.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Nhảy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nhót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vui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đùa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suốt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ngày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2796250" y="906925"/>
            <a:ext cx="838200" cy="990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796250" y="1399572"/>
            <a:ext cx="882087" cy="14769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796250" y="1892219"/>
            <a:ext cx="882087" cy="14769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796250" y="2384866"/>
            <a:ext cx="882087" cy="14769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796250" y="2877513"/>
            <a:ext cx="882087" cy="14769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796250" y="906925"/>
            <a:ext cx="882087" cy="24632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796250" y="1372685"/>
            <a:ext cx="838200" cy="24891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16505" y="2390894"/>
            <a:ext cx="817945" cy="2162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57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604</Words>
  <Application>Microsoft Office PowerPoint</Application>
  <PresentationFormat>On-screen Show (16:9)</PresentationFormat>
  <Paragraphs>97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Rounded MT Bold</vt:lpstr>
      <vt:lpstr>Arial-Rounded</vt:lpstr>
      <vt:lpstr>Calibri</vt:lpstr>
      <vt:lpstr>HP001 4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Pham Trang</cp:lastModifiedBy>
  <cp:revision>249</cp:revision>
  <dcterms:created xsi:type="dcterms:W3CDTF">2020-12-08T15:48:47Z</dcterms:created>
  <dcterms:modified xsi:type="dcterms:W3CDTF">2025-04-02T01:06:41Z</dcterms:modified>
</cp:coreProperties>
</file>