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6" r:id="rId2"/>
    <p:sldId id="257" r:id="rId3"/>
    <p:sldId id="325" r:id="rId4"/>
    <p:sldId id="262" r:id="rId5"/>
    <p:sldId id="269" r:id="rId6"/>
    <p:sldId id="390" r:id="rId7"/>
    <p:sldId id="391" r:id="rId8"/>
    <p:sldId id="392" r:id="rId9"/>
    <p:sldId id="3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902" y="48"/>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2026/3/4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2026/3/4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2026/3/4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2026/3/4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2026/3/4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4"/>
          <a:stretch>
            <a:fillRect/>
          </a:stretch>
        </p:blipFill>
        <p:spPr>
          <a:xfrm>
            <a:off x="482600" y="473075"/>
            <a:ext cx="663575" cy="734695"/>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6"/>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4"/>
          <a:stretch>
            <a:fillRect/>
          </a:stretch>
        </p:blipFill>
        <p:spPr>
          <a:xfrm>
            <a:off x="299085" y="314325"/>
            <a:ext cx="11594465" cy="6210300"/>
          </a:xfrm>
          <a:prstGeom prst="rect">
            <a:avLst/>
          </a:prstGeom>
        </p:spPr>
      </p:pic>
      <p:pic>
        <p:nvPicPr>
          <p:cNvPr id="41" name="图片 40" descr="fwf"/>
          <p:cNvPicPr>
            <a:picLocks noChangeAspect="1"/>
          </p:cNvPicPr>
          <p:nvPr/>
        </p:nvPicPr>
        <p:blipFill>
          <a:blip r:embed="rId5"/>
          <a:stretch>
            <a:fillRect/>
          </a:stretch>
        </p:blipFill>
        <p:spPr>
          <a:xfrm flipH="1">
            <a:off x="0" y="-19050"/>
            <a:ext cx="2881630" cy="3603625"/>
          </a:xfrm>
          <a:prstGeom prst="rect">
            <a:avLst/>
          </a:prstGeom>
        </p:spPr>
      </p:pic>
      <p:pic>
        <p:nvPicPr>
          <p:cNvPr id="9" name="图片 8" descr="而我国"/>
          <p:cNvPicPr>
            <a:picLocks noChangeAspect="1"/>
          </p:cNvPicPr>
          <p:nvPr/>
        </p:nvPicPr>
        <p:blipFill>
          <a:blip r:embed="rId6"/>
          <a:stretch>
            <a:fillRect/>
          </a:stretch>
        </p:blipFill>
        <p:spPr>
          <a:xfrm>
            <a:off x="9218930" y="5371465"/>
            <a:ext cx="2973070" cy="1486535"/>
          </a:xfrm>
          <a:prstGeom prst="rect">
            <a:avLst/>
          </a:prstGeom>
        </p:spPr>
      </p:pic>
      <p:pic>
        <p:nvPicPr>
          <p:cNvPr id="2" name="Bài hát về các hình khối (shapes song)">
            <a:hlinkClick r:id="" action="ppaction://media"/>
            <a:extLst>
              <a:ext uri="{FF2B5EF4-FFF2-40B4-BE49-F238E27FC236}">
                <a16:creationId xmlns:a16="http://schemas.microsoft.com/office/drawing/2014/main" id="{F08AA2BF-2668-DEF1-04A3-CE433376231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1" presetClass="mediacall" presetSubtype="0" fill="hold" nodeType="afterEffect">
                                  <p:stCondLst>
                                    <p:cond delay="0"/>
                                  </p:stCondLst>
                                  <p:childTnLst>
                                    <p:cmd type="call" cmd="playFrom(0.0)">
                                      <p:cBhvr>
                                        <p:cTn id="24" dur="49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sp>
        <p:nvSpPr>
          <p:cNvPr id="46" name="TextBox 11">
            <a:extLst>
              <a:ext uri="{FF2B5EF4-FFF2-40B4-BE49-F238E27FC236}">
                <a16:creationId xmlns:a16="http://schemas.microsoft.com/office/drawing/2014/main" id="{A4F0A469-7002-4A8B-BB11-B48D4178DC26}"/>
              </a:ext>
            </a:extLst>
          </p:cNvPr>
          <p:cNvSpPr txBox="1"/>
          <p:nvPr/>
        </p:nvSpPr>
        <p:spPr>
          <a:xfrm>
            <a:off x="1049942" y="-75078"/>
            <a:ext cx="10208047" cy="778355"/>
          </a:xfrm>
          <a:prstGeom prst="rect">
            <a:avLst/>
          </a:prstGeom>
        </p:spPr>
        <p:txBody>
          <a:bodyPr lIns="0" tIns="0" rIns="0" bIns="0" rtlCol="0" anchor="t">
            <a:spAutoFit/>
          </a:bodyPr>
          <a:lstStyle/>
          <a:p>
            <a:pPr algn="ctr">
              <a:lnSpc>
                <a:spcPts val="7000"/>
              </a:lnSpc>
            </a:pPr>
            <a:r>
              <a:rPr lang="en-US" sz="3200" dirty="0" err="1">
                <a:solidFill>
                  <a:srgbClr val="2A5474"/>
                </a:solidFill>
                <a:latin typeface="Calibri" panose="020F0502020204030204" pitchFamily="34" charset="0"/>
                <a:cs typeface="Calibri" panose="020F0502020204030204" pitchFamily="34" charset="0"/>
              </a:rPr>
              <a:t>Thứ</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ngày</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tháng</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năm</a:t>
            </a:r>
            <a:r>
              <a:rPr lang="en-US" sz="3200" dirty="0">
                <a:solidFill>
                  <a:srgbClr val="2A5474"/>
                </a:solidFill>
                <a:latin typeface="Calibri" panose="020F0502020204030204" pitchFamily="34" charset="0"/>
                <a:cs typeface="Calibri" panose="020F0502020204030204" pitchFamily="34" charset="0"/>
              </a:rPr>
              <a:t> ....</a:t>
            </a:r>
          </a:p>
        </p:txBody>
      </p:sp>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3"/>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816429" y="685800"/>
            <a:ext cx="10003971" cy="5632311"/>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25 × 25 × 6 = 3 750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15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15 × 15 × 6 = 1 350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30 × 30 × 6 = 5 400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3"/>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3"/>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2"/>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816428" y="2122714"/>
            <a:ext cx="6792686"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Diện tích toàn phần của hình lập phương là: 4 × 4 × 6 = 96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Khi xếp 2 hình lập phương cạnh nhau thì mỗi hình lập phương bị che mất 1 mặt.</a:t>
            </a:r>
          </a:p>
          <a:p>
            <a:pPr algn="ctr"/>
            <a:r>
              <a:rPr lang="vi-VN" sz="2800" dirty="0">
                <a:solidFill>
                  <a:srgbClr val="FF0000"/>
                </a:solidFill>
                <a:latin typeface="Cambria" panose="02040503050406030204" pitchFamily="18" charset="0"/>
                <a:ea typeface="Cambria" panose="02040503050406030204" pitchFamily="18" charset="0"/>
              </a:rPr>
              <a:t>Diện tích toàn phần của hình hộp chữ nhật là: (4 × 4 × 5) × 2 = 160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just"/>
            <a:r>
              <a:rPr lang="vi-VN" sz="2800" dirty="0">
                <a:solidFill>
                  <a:srgbClr val="FF0000"/>
                </a:solidFill>
                <a:latin typeface="Cambria" panose="02040503050406030204" pitchFamily="18" charset="0"/>
                <a:ea typeface="Cambria" panose="02040503050406030204" pitchFamily="18" charset="0"/>
              </a:rPr>
              <a:t>Do đó diện tích toàn phần của hình hộp chữ nhật không gấp 2 lần diện tích toàn phần của hình lập phương.</a:t>
            </a:r>
          </a:p>
          <a:p>
            <a:pPr algn="ctr"/>
            <a:r>
              <a:rPr lang="vi-VN" sz="28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3"/>
          <a:stretch>
            <a:fillRect/>
          </a:stretch>
        </p:blipFill>
        <p:spPr>
          <a:xfrm>
            <a:off x="7928881" y="3316060"/>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2"/>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3">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4"/>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6"/>
          <a:stretch>
            <a:fillRect/>
          </a:stretch>
        </p:blipFill>
        <p:spPr>
          <a:xfrm>
            <a:off x="10148570" y="5429250"/>
            <a:ext cx="3119755" cy="1873250"/>
          </a:xfrm>
          <a:prstGeom prst="rect">
            <a:avLst/>
          </a:prstGeom>
        </p:spPr>
      </p:pic>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2"/>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448</Words>
  <Application>Microsoft Office PowerPoint</Application>
  <PresentationFormat>Widescreen</PresentationFormat>
  <Paragraphs>34</Paragraphs>
  <Slides>9</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新学期|新规划|新气象</dc:title>
  <dc:creator>Thao Tran</dc:creator>
  <cp:lastModifiedBy>Vungocanh99hp@gmail.com</cp:lastModifiedBy>
  <cp:revision>48</cp:revision>
  <dcterms:created xsi:type="dcterms:W3CDTF">2022-09-13T07:29:09Z</dcterms:created>
  <dcterms:modified xsi:type="dcterms:W3CDTF">2026-03-04T14:00:08Z</dcterms:modified>
</cp:coreProperties>
</file>