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944" r:id="rId3"/>
    <p:sldId id="282" r:id="rId4"/>
    <p:sldId id="260" r:id="rId5"/>
    <p:sldId id="261" r:id="rId6"/>
    <p:sldId id="280" r:id="rId7"/>
    <p:sldId id="281" r:id="rId8"/>
    <p:sldId id="283" r:id="rId9"/>
    <p:sldId id="945" r:id="rId10"/>
    <p:sldId id="258" r:id="rId11"/>
    <p:sldId id="266" r:id="rId12"/>
    <p:sldId id="946" r:id="rId13"/>
    <p:sldId id="264" r:id="rId14"/>
    <p:sldId id="284" r:id="rId15"/>
    <p:sldId id="267" r:id="rId16"/>
    <p:sldId id="275" r:id="rId17"/>
    <p:sldId id="272" r:id="rId18"/>
    <p:sldId id="292" r:id="rId19"/>
    <p:sldId id="293" r:id="rId20"/>
    <p:sldId id="294" r:id="rId21"/>
    <p:sldId id="295" r:id="rId22"/>
    <p:sldId id="296" r:id="rId23"/>
    <p:sldId id="268" r:id="rId24"/>
    <p:sldId id="286" r:id="rId25"/>
    <p:sldId id="269" r:id="rId26"/>
    <p:sldId id="276" r:id="rId27"/>
    <p:sldId id="271" r:id="rId28"/>
    <p:sldId id="288" r:id="rId29"/>
    <p:sldId id="289" r:id="rId30"/>
    <p:sldId id="290" r:id="rId31"/>
    <p:sldId id="291" r:id="rId32"/>
    <p:sldId id="298" r:id="rId33"/>
    <p:sldId id="263" r:id="rId34"/>
    <p:sldId id="297"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3/15/2026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2026/3/15</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Save.com_YouTube_Ngon-lua-O-lim-pich_Media_QTlfktz_tcw_002_720p">
            <a:hlinkClick r:id="" action="ppaction://media"/>
            <a:extLst>
              <a:ext uri="{FF2B5EF4-FFF2-40B4-BE49-F238E27FC236}">
                <a16:creationId xmlns:a16="http://schemas.microsoft.com/office/drawing/2014/main" id="{D842A61B-BDB9-AC43-9901-0613A827B5D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185761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691825" y="1017471"/>
            <a:ext cx="10877550"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074621"/>
            <a:ext cx="10877550"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88" y="109550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91" y="274871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92" y="448714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hữu</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đoạt</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xung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trưng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sáng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trai</a:t>
              </a:r>
              <a:r>
                <a:rPr lang="en-US"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tráng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Luyện</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câu</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Cambria" panose="02040503050406030204" pitchFamily="18" charset="0"/>
                <a:ea typeface="Cambria" panose="02040503050406030204" pitchFamily="18" charset="0"/>
                <a:cs typeface="Arial-Rounded" panose="020B0500000000000000" pitchFamily="34" charset="0"/>
              </a:rPr>
              <a:t>     </a:t>
            </a:r>
            <a:r>
              <a:rPr lang="vi-VN" sz="3000" b="1" dirty="0">
                <a:latin typeface="Cambria" panose="02040503050406030204" pitchFamily="18" charset="0"/>
                <a:ea typeface="Cambria" panose="02040503050406030204" pitchFamily="18" charset="0"/>
                <a:cs typeface="Arial-Rounded" panose="020B0500000000000000" pitchFamily="34" charset="0"/>
              </a:rPr>
              <a:t>Trai tráng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từ khắp nơi trên đất nước Hy Lạp</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đổ về thành phố Ô-lim-pi-a/ thi chạy,</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nhảy,</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bắn cung,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đua ngựa,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ném đĩa,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ném lao,</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đấu vật,...</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a:t>
            </a:r>
          </a:p>
          <a:p>
            <a:pPr algn="just">
              <a:lnSpc>
                <a:spcPct val="115000"/>
              </a:lnSpc>
            </a:pPr>
            <a:r>
              <a:rPr lang="vi-VN" sz="3000" b="1" dirty="0">
                <a:latin typeface="Cambria" panose="02040503050406030204" pitchFamily="18" charset="0"/>
                <a:ea typeface="Cambria" panose="02040503050406030204" pitchFamily="18" charset="0"/>
                <a:cs typeface="Arial-Rounded" panose="020B0500000000000000" pitchFamily="34" charset="0"/>
              </a:rPr>
              <a:t>       Những người đoạt giải được tấu nhạc chúc mừng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và được đặt một vòng nguyệt quế lên đầu/tượng trưng cho vinh quang,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chiến thắng.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a:t>
            </a:r>
          </a:p>
          <a:p>
            <a:pPr algn="just">
              <a:lnSpc>
                <a:spcPct val="115000"/>
              </a:lnSpc>
            </a:pPr>
            <a:r>
              <a:rPr lang="vi-VN" sz="3000" b="1" dirty="0">
                <a:latin typeface="Cambria" panose="02040503050406030204" pitchFamily="18" charset="0"/>
                <a:ea typeface="Cambria" panose="02040503050406030204" pitchFamily="18" charset="0"/>
                <a:cs typeface="Arial-Rounded" panose="020B0500000000000000" pitchFamily="34" charset="0"/>
              </a:rPr>
              <a:t>       Ngọn lửa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mang từ thành phố Ô-lim-pi-a tới</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được thắp sáng trong giờ khai mạc,</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báo hiệu bắt đầu những cuộc đua tài</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theo tinh thần hoà bình và hữu nghị</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00150" y="1451068"/>
            <a:ext cx="10208679"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Cambria" panose="02040503050406030204" pitchFamily="18" charset="0"/>
                <a:ea typeface="Cambria" panose="02040503050406030204" pitchFamily="18" charset="0"/>
                <a:cs typeface="Arial-Rounded" panose="020B0500000000000000" pitchFamily="34" charset="0"/>
              </a:rPr>
              <a:t>Trong</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bài</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đọc</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Ngọn</a:t>
            </a:r>
            <a:r>
              <a:rPr lang="en-US" sz="5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lửa</a:t>
            </a:r>
            <a:r>
              <a:rPr lang="en-US" sz="5000" dirty="0">
                <a:solidFill>
                  <a:srgbClr val="FF0000"/>
                </a:solidFill>
                <a:latin typeface="Cambria" panose="02040503050406030204" pitchFamily="18" charset="0"/>
                <a:ea typeface="Cambria" panose="02040503050406030204" pitchFamily="18" charset="0"/>
                <a:cs typeface="Arial-Rounded" panose="020B0500000000000000" pitchFamily="34" charset="0"/>
              </a:rPr>
              <a:t> Ô-Lim-</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Pích</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có</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từ</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nào</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em</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chưa</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hiểu</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nghĩa</a:t>
            </a:r>
            <a:r>
              <a:rPr lang="en-US" sz="5000" dirty="0">
                <a:latin typeface="Cambria" panose="02040503050406030204" pitchFamily="18" charset="0"/>
                <a:ea typeface="Cambria" panose="02040503050406030204" pitchFamily="18"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753018"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95369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Ô-lim-pích (còn gọi là Thế vận hội): </a:t>
            </a:r>
            <a:r>
              <a:rPr lang="vi-VN" altLang="zh-C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82540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Vòng nguyệt quế: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6825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Xung đột: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9111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Khôi phục: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5682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Hữu nghị: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Tình hữu nghị Việt Nam - Campuchia là tài sản chung vô cùng quý giá">
            <a:extLst>
              <a:ext uri="{FF2B5EF4-FFF2-40B4-BE49-F238E27FC236}">
                <a16:creationId xmlns:a16="http://schemas.microsoft.com/office/drawing/2014/main" id="{6335DF23-2981-E54F-85C2-2DA89A258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960" y="2010198"/>
            <a:ext cx="6863398" cy="457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963968" cy="1077218"/>
            <a:chOff x="1053394" y="206467"/>
            <a:chExt cx="2880723" cy="744737"/>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660563" y="2600044"/>
            <a:ext cx="379783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Tiêu</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chí</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đánh</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giá</a:t>
            </a:r>
            <a:endPar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endPar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mbria" panose="02040503050406030204" pitchFamily="18" charset="0"/>
                <a:ea typeface="Cambria" panose="02040503050406030204" pitchFamily="18" charset="0"/>
                <a:cs typeface="Arial-Rounded" panose="020B0500000000000000" pitchFamily="34" charset="0"/>
                <a:sym typeface="Arial"/>
              </a:rPr>
              <a:t>1</a:t>
            </a:r>
            <a:endParaRPr lang="en-US" sz="2800" kern="0" dirty="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6621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to,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rõ</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2</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9395"/>
            <a:chOff x="1717199" y="5199333"/>
            <a:chExt cx="5119273" cy="59939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60590"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Ngắt</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nghỉ</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chỗ</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3</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9395"/>
            <a:chOff x="1717199" y="5199333"/>
            <a:chExt cx="8097635" cy="59939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0356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và</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nhấn</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phù</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hợp</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4</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Cambria" panose="02040503050406030204" pitchFamily="18" charset="0"/>
                <a:ea typeface="Cambria" panose="02040503050406030204" pitchFamily="18" charset="0"/>
                <a:cs typeface="Arial-Rounded" panose="020B0500000000000000" pitchFamily="34" charset="0"/>
              </a:rPr>
              <a:t>Đại hội thể thao Ô-lim-pích có từ bao giờ và ở đâu?</a:t>
            </a: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Cambria" panose="02040503050406030204" pitchFamily="18" charset="0"/>
                <a:ea typeface="Cambria" panose="02040503050406030204" pitchFamily="18"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như thế nào?</a:t>
            </a: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Cambria" panose="02040503050406030204" pitchFamily="18" charset="0"/>
                <a:ea typeface="Cambria" panose="02040503050406030204" pitchFamily="18" charset="0"/>
                <a:cs typeface="Arial-Rounded" panose="020B0500000000000000" pitchFamily="34" charset="0"/>
              </a:rPr>
              <a:t>Em</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hãy</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giới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thiệu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về</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ngọn</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lửa</a:t>
            </a:r>
            <a:r>
              <a:rPr lang="en-US" dirty="0">
                <a:latin typeface="Cambria" panose="02040503050406030204" pitchFamily="18" charset="0"/>
                <a:ea typeface="Cambria" panose="02040503050406030204" pitchFamily="18" charset="0"/>
                <a:cs typeface="Arial-Rounded" panose="020B0500000000000000" pitchFamily="34" charset="0"/>
              </a:rPr>
              <a:t> Ô-</a:t>
            </a:r>
            <a:r>
              <a:rPr lang="en-US" dirty="0" err="1">
                <a:latin typeface="Cambria" panose="02040503050406030204" pitchFamily="18" charset="0"/>
                <a:ea typeface="Cambria" panose="02040503050406030204" pitchFamily="18" charset="0"/>
                <a:cs typeface="Arial-Rounded" panose="020B0500000000000000" pitchFamily="34" charset="0"/>
              </a:rPr>
              <a:t>lim</a:t>
            </a:r>
            <a:r>
              <a:rPr lang="en-US" dirty="0">
                <a:latin typeface="Cambria" panose="02040503050406030204" pitchFamily="18" charset="0"/>
                <a:ea typeface="Cambria" panose="02040503050406030204" pitchFamily="18" charset="0"/>
                <a:cs typeface="Arial-Rounded" panose="020B0500000000000000" pitchFamily="34" charset="0"/>
              </a:rPr>
              <a:t>-</a:t>
            </a:r>
            <a:r>
              <a:rPr lang="en-US" dirty="0" err="1">
                <a:latin typeface="Cambria" panose="02040503050406030204" pitchFamily="18" charset="0"/>
                <a:ea typeface="Cambria" panose="02040503050406030204" pitchFamily="18" charset="0"/>
                <a:cs typeface="Arial-Rounded" panose="020B0500000000000000" pitchFamily="34" charset="0"/>
              </a:rPr>
              <a:t>pích</a:t>
            </a:r>
            <a:r>
              <a:rPr lang="en-US" dirty="0">
                <a:latin typeface="Cambria" panose="02040503050406030204" pitchFamily="18" charset="0"/>
                <a:ea typeface="Cambria" panose="02040503050406030204" pitchFamily="18"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Cambria" panose="02040503050406030204" pitchFamily="18" charset="0"/>
                <a:ea typeface="Cambria" panose="02040503050406030204" pitchFamily="18" charset="0"/>
                <a:cs typeface="Arial-Rounded" panose="020B0500000000000000" pitchFamily="34" charset="0"/>
              </a:rPr>
              <a:t>Theo em, vì sao nói Đại hội thể thao Ô-lim-pích là tục lệ tốt đẹp?</a:t>
            </a:r>
            <a:endParaRPr lang="en-US" dirty="0" err="1">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ctr"/>
              <a:r>
                <a:rPr lang="nl-NL" sz="4400" dirty="0">
                  <a:effectLst/>
                  <a:latin typeface="Cambria" panose="02040503050406030204" pitchFamily="18" charset="0"/>
                  <a:ea typeface="Cambria" panose="02040503050406030204" pitchFamily="18" charset="0"/>
                  <a:cs typeface="Arial-Rounded" panose="020B0500000000000000" pitchFamily="34" charset="0"/>
                </a:rPr>
                <a:t>Đại hội thể thao Ô-lim-pích có từ gần </a:t>
              </a:r>
            </a:p>
            <a:p>
              <a:pPr algn="ctr"/>
              <a:r>
                <a:rPr lang="nl-NL" sz="4400" dirty="0">
                  <a:effectLst/>
                  <a:latin typeface="Cambria" panose="02040503050406030204" pitchFamily="18" charset="0"/>
                  <a:ea typeface="Cambria" panose="02040503050406030204" pitchFamily="18" charset="0"/>
                  <a:cs typeface="Arial-Rounded" panose="020B0500000000000000" pitchFamily="34" charset="0"/>
                </a:rPr>
                <a:t>3 000 năm trước ở Hy Lạp cổ.</a:t>
              </a:r>
              <a:endParaRPr lang="vi-VN"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336440"/>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918171"/>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môn thể thao được thi đấu trong đại hội là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chạy, nhảy, bắn cung, đua ngựa, ném đĩa, ném lao, đấu vật,..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336440"/>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1735488"/>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269981"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a:t>
              </a:r>
              <a:r>
                <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giới....</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Em</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đọc</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lại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bài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đọc</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suy</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nghĩ</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nói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lên</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cảm</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nhận</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của</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697230" y="2392089"/>
            <a:ext cx="11087100"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37545" y="1040331"/>
            <a:ext cx="10877550"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4" y="5770774"/>
            <a:ext cx="424624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Bóng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Cầu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4" y="5789824"/>
            <a:ext cx="418909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200329"/>
          </a:xfrm>
          <a:prstGeom prst="rect">
            <a:avLst/>
          </a:prstGeom>
          <a:noFill/>
        </p:spPr>
        <p:txBody>
          <a:bodyPr wrap="square" rtlCol="0">
            <a:spAutoFit/>
          </a:bodyPr>
          <a:lstStyle/>
          <a:p>
            <a:pPr algn="just"/>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tranh</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cờ</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Việt</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Nam,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Bản</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Cambodia,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Mianma</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200329"/>
          </a:xfrm>
          <a:prstGeom prst="rect">
            <a:avLst/>
          </a:prstGeom>
          <a:noFill/>
        </p:spPr>
        <p:txBody>
          <a:bodyPr wrap="square" rtlCol="0">
            <a:spAutoFit/>
          </a:bodyPr>
          <a:lstStyle/>
          <a:p>
            <a:pPr algn="just"/>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đây</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hội</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thi</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đấu</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thao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gồm</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nhiều</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quốc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gia</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cùng</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tham</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gia</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EE4D-03CD-2B21-E847-CEA30C1D050B}"/>
              </a:ext>
            </a:extLst>
          </p:cNvPr>
          <p:cNvSpPr>
            <a:spLocks noGrp="1"/>
          </p:cNvSpPr>
          <p:nvPr>
            <p:ph type="title"/>
          </p:nvPr>
        </p:nvSpPr>
        <p:spPr/>
        <p:txBody>
          <a:bodyPr/>
          <a:lstStyle/>
          <a:p>
            <a:endParaRPr lang="en-US"/>
          </a:p>
        </p:txBody>
      </p:sp>
      <p:pic>
        <p:nvPicPr>
          <p:cNvPr id="7" name="Content Placeholder 6" descr="A video game cover for a video game&#10;&#10;AI-generated content may be incorrect.">
            <a:extLst>
              <a:ext uri="{FF2B5EF4-FFF2-40B4-BE49-F238E27FC236}">
                <a16:creationId xmlns:a16="http://schemas.microsoft.com/office/drawing/2014/main" id="{377D5777-21F4-E30F-17CB-585D8801EA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0" name="Picture 9" descr="A yellow circles with red lines&#10;&#10;AI-generated content may be incorrect.">
            <a:extLst>
              <a:ext uri="{FF2B5EF4-FFF2-40B4-BE49-F238E27FC236}">
                <a16:creationId xmlns:a16="http://schemas.microsoft.com/office/drawing/2014/main" id="{A6BD580C-0067-F455-B18D-90A072BDA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3420"/>
            <a:ext cx="3463880" cy="2073592"/>
          </a:xfrm>
          <a:prstGeom prst="rect">
            <a:avLst/>
          </a:prstGeom>
        </p:spPr>
      </p:pic>
      <p:pic>
        <p:nvPicPr>
          <p:cNvPr id="14" name="Picture 13">
            <a:extLst>
              <a:ext uri="{FF2B5EF4-FFF2-40B4-BE49-F238E27FC236}">
                <a16:creationId xmlns:a16="http://schemas.microsoft.com/office/drawing/2014/main" id="{F090A2D3-4EEA-A87A-9043-8EA6976A8AC0}"/>
              </a:ext>
            </a:extLst>
          </p:cNvPr>
          <p:cNvPicPr>
            <a:picLocks noChangeAspect="1"/>
          </p:cNvPicPr>
          <p:nvPr/>
        </p:nvPicPr>
        <p:blipFill>
          <a:blip r:embed="rId4"/>
          <a:stretch>
            <a:fillRect/>
          </a:stretch>
        </p:blipFill>
        <p:spPr>
          <a:xfrm>
            <a:off x="563443" y="167578"/>
            <a:ext cx="11628557" cy="1672651"/>
          </a:xfrm>
          <a:prstGeom prst="rect">
            <a:avLst/>
          </a:prstGeom>
        </p:spPr>
      </p:pic>
    </p:spTree>
    <p:extLst>
      <p:ext uri="{BB962C8B-B14F-4D97-AF65-F5344CB8AC3E}">
        <p14:creationId xmlns:p14="http://schemas.microsoft.com/office/powerpoint/2010/main" val="31764542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44555" y="2455978"/>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375551"/>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63605" y="4670951"/>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1577</Words>
  <Application>Microsoft Office PowerPoint</Application>
  <PresentationFormat>Widescreen</PresentationFormat>
  <Paragraphs>96</Paragraphs>
  <Slides>34</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等线</vt:lpstr>
      <vt:lpstr>Arial</vt:lpstr>
      <vt:lpstr>Calibri</vt:lpstr>
      <vt:lpstr>Cambria</vt:lpstr>
      <vt:lpstr>UTM Duepuntozero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2023-02-01T11:38:04Z</dcterms:created>
  <dcterms:modified xsi:type="dcterms:W3CDTF">2026-03-15T01:41:02Z</dcterms:modified>
</cp:coreProperties>
</file>