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 id="2147483736" r:id="rId3"/>
    <p:sldMasterId id="2147483808" r:id="rId4"/>
  </p:sldMasterIdLst>
  <p:notesMasterIdLst>
    <p:notesMasterId r:id="rId40"/>
  </p:notesMasterIdLst>
  <p:sldIdLst>
    <p:sldId id="257" r:id="rId5"/>
    <p:sldId id="256" r:id="rId6"/>
    <p:sldId id="267" r:id="rId7"/>
    <p:sldId id="432" r:id="rId8"/>
    <p:sldId id="260" r:id="rId9"/>
    <p:sldId id="262" r:id="rId10"/>
    <p:sldId id="673" r:id="rId11"/>
    <p:sldId id="851" r:id="rId12"/>
    <p:sldId id="846" r:id="rId13"/>
    <p:sldId id="720" r:id="rId14"/>
    <p:sldId id="847" r:id="rId15"/>
    <p:sldId id="827" r:id="rId16"/>
    <p:sldId id="861" r:id="rId17"/>
    <p:sldId id="862" r:id="rId18"/>
    <p:sldId id="863" r:id="rId19"/>
    <p:sldId id="259" r:id="rId20"/>
    <p:sldId id="263" r:id="rId21"/>
    <p:sldId id="864" r:id="rId22"/>
    <p:sldId id="865" r:id="rId23"/>
    <p:sldId id="866" r:id="rId24"/>
    <p:sldId id="867" r:id="rId25"/>
    <p:sldId id="868" r:id="rId26"/>
    <p:sldId id="869" r:id="rId27"/>
    <p:sldId id="870" r:id="rId28"/>
    <p:sldId id="872" r:id="rId29"/>
    <p:sldId id="874" r:id="rId30"/>
    <p:sldId id="264" r:id="rId31"/>
    <p:sldId id="871" r:id="rId32"/>
    <p:sldId id="265" r:id="rId33"/>
    <p:sldId id="873" r:id="rId34"/>
    <p:sldId id="261" r:id="rId35"/>
    <p:sldId id="258" r:id="rId36"/>
    <p:sldId id="284" r:id="rId37"/>
    <p:sldId id="704" r:id="rId38"/>
    <p:sldId id="266" r:id="rId39"/>
  </p:sldIdLst>
  <p:sldSz cx="12192000" cy="6858000"/>
  <p:notesSz cx="6858000" cy="9144000"/>
  <p:embeddedFontLst>
    <p:embeddedFont>
      <p:font typeface="UTM Avo" panose="020406030505060202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EBEB"/>
    <a:srgbClr val="FFFAF7"/>
    <a:srgbClr val="CCCCFF"/>
    <a:srgbClr val="FFD5D5"/>
    <a:srgbClr val="FFABAB"/>
    <a:srgbClr val="00B7CE"/>
    <a:srgbClr val="BEE6EF"/>
    <a:srgbClr val="63A7B5"/>
    <a:srgbClr val="E1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557" autoAdjust="0"/>
  </p:normalViewPr>
  <p:slideViewPr>
    <p:cSldViewPr snapToGrid="0">
      <p:cViewPr varScale="1">
        <p:scale>
          <a:sx n="108" d="100"/>
          <a:sy n="108" d="100"/>
        </p:scale>
        <p:origin x="6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A319E-BE4B-4412-AAEC-A29263D8DF50}"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E1D07-01BA-4526-9E8F-AF86C3325CD5}" type="slidenum">
              <a:rPr lang="en-US" smtClean="0"/>
              <a:t>‹#›</a:t>
            </a:fld>
            <a:endParaRPr lang="en-US"/>
          </a:p>
        </p:txBody>
      </p:sp>
    </p:spTree>
    <p:extLst>
      <p:ext uri="{BB962C8B-B14F-4D97-AF65-F5344CB8AC3E}">
        <p14:creationId xmlns:p14="http://schemas.microsoft.com/office/powerpoint/2010/main" val="1581858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E1D07-01BA-4526-9E8F-AF86C3325CD5}" type="slidenum">
              <a:rPr lang="en-US" smtClean="0"/>
              <a:t>1</a:t>
            </a:fld>
            <a:endParaRPr lang="en-US"/>
          </a:p>
        </p:txBody>
      </p:sp>
    </p:spTree>
    <p:extLst>
      <p:ext uri="{BB962C8B-B14F-4D97-AF65-F5344CB8AC3E}">
        <p14:creationId xmlns:p14="http://schemas.microsoft.com/office/powerpoint/2010/main" val="983903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E2DC9-B525-CE91-FF9D-2B03F46E3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10A67-C5DA-A3A9-AC7B-315321355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530D7-C459-62F2-93C6-C35D4FEED90F}"/>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0A2C0B6A-04F3-2B53-3C0A-CE2C2C7260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786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554C-BD7C-1446-5106-131D1BBCE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D71DB-59E4-D9DD-355F-CAF6D7E9D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AEC23-B4B8-BC63-C0E8-185EDC73B59D}"/>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BA283AC2-D312-151F-F92E-96DD9ECC32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7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00C4-D84B-4866-7990-AF4F54FFC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DEEC9-2625-E3B9-3B5E-E8396ECBA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9D3C8-87FD-278A-8FE3-2F9AC7CC1127}"/>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9886784E-5840-0331-6C46-2EAC46B96A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38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19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6515-47E8-9B0D-4E53-18B434D48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EF5D4-CC7F-E346-9997-4FEE9B9F8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67E19-E578-CAFC-CFA5-FD9358FB38FD}"/>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684FAF61-B80B-C1D7-8BA7-5F5FEBE05F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355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278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074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1E1D07-01BA-4526-9E8F-AF86C3325CD5}" type="slidenum">
              <a:rPr lang="en-US" smtClean="0"/>
              <a:t>2</a:t>
            </a:fld>
            <a:endParaRPr lang="en-US"/>
          </a:p>
        </p:txBody>
      </p:sp>
    </p:spTree>
    <p:extLst>
      <p:ext uri="{BB962C8B-B14F-4D97-AF65-F5344CB8AC3E}">
        <p14:creationId xmlns:p14="http://schemas.microsoft.com/office/powerpoint/2010/main" val="123233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E1D07-01BA-4526-9E8F-AF86C3325CD5}" type="slidenum">
              <a:rPr lang="en-US" smtClean="0"/>
              <a:t>4</a:t>
            </a:fld>
            <a:endParaRPr lang="en-US"/>
          </a:p>
        </p:txBody>
      </p:sp>
    </p:spTree>
    <p:extLst>
      <p:ext uri="{BB962C8B-B14F-4D97-AF65-F5344CB8AC3E}">
        <p14:creationId xmlns:p14="http://schemas.microsoft.com/office/powerpoint/2010/main" val="165963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E1D07-01BA-4526-9E8F-AF86C3325CD5}" type="slidenum">
              <a:rPr lang="en-US" smtClean="0"/>
              <a:t>5</a:t>
            </a:fld>
            <a:endParaRPr lang="en-US"/>
          </a:p>
        </p:txBody>
      </p:sp>
    </p:spTree>
    <p:extLst>
      <p:ext uri="{BB962C8B-B14F-4D97-AF65-F5344CB8AC3E}">
        <p14:creationId xmlns:p14="http://schemas.microsoft.com/office/powerpoint/2010/main" val="416326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E1D07-01BA-4526-9E8F-AF86C3325CD5}" type="slidenum">
              <a:rPr lang="en-US" smtClean="0"/>
              <a:t>6</a:t>
            </a:fld>
            <a:endParaRPr lang="en-US"/>
          </a:p>
        </p:txBody>
      </p:sp>
    </p:spTree>
    <p:extLst>
      <p:ext uri="{BB962C8B-B14F-4D97-AF65-F5344CB8AC3E}">
        <p14:creationId xmlns:p14="http://schemas.microsoft.com/office/powerpoint/2010/main" val="202163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F5A5A-9CBE-A9BD-973B-AC0B59FA5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ABB26-AB54-575D-CA0A-E026169F1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CFC68-7454-D057-10AB-B9FB5F119B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F86789-AD31-37E5-65E6-807D42DC003A}"/>
              </a:ext>
            </a:extLst>
          </p:cNvPr>
          <p:cNvSpPr>
            <a:spLocks noGrp="1"/>
          </p:cNvSpPr>
          <p:nvPr>
            <p:ph type="sldNum" sz="quarter" idx="5"/>
          </p:nvPr>
        </p:nvSpPr>
        <p:spPr/>
        <p:txBody>
          <a:bodyPr/>
          <a:lstStyle/>
          <a:p>
            <a:fld id="{281E1D07-01BA-4526-9E8F-AF86C3325CD5}" type="slidenum">
              <a:rPr lang="en-US" smtClean="0"/>
              <a:t>7</a:t>
            </a:fld>
            <a:endParaRPr lang="en-US"/>
          </a:p>
        </p:txBody>
      </p:sp>
    </p:spTree>
    <p:extLst>
      <p:ext uri="{BB962C8B-B14F-4D97-AF65-F5344CB8AC3E}">
        <p14:creationId xmlns:p14="http://schemas.microsoft.com/office/powerpoint/2010/main" val="291377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61694-7566-259E-11E5-177D6EA95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CC9AF-4A11-951F-AB90-B67478AF1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FE93C-B5A8-8525-413B-C37D4B72E8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0C3737-735D-32E8-BC09-EBAA5BAB5806}"/>
              </a:ext>
            </a:extLst>
          </p:cNvPr>
          <p:cNvSpPr>
            <a:spLocks noGrp="1"/>
          </p:cNvSpPr>
          <p:nvPr>
            <p:ph type="sldNum" sz="quarter" idx="5"/>
          </p:nvPr>
        </p:nvSpPr>
        <p:spPr/>
        <p:txBody>
          <a:bodyPr/>
          <a:lstStyle/>
          <a:p>
            <a:fld id="{281E1D07-01BA-4526-9E8F-AF86C3325CD5}" type="slidenum">
              <a:rPr lang="en-US" smtClean="0"/>
              <a:t>9</a:t>
            </a:fld>
            <a:endParaRPr lang="en-US"/>
          </a:p>
        </p:txBody>
      </p:sp>
    </p:spTree>
    <p:extLst>
      <p:ext uri="{BB962C8B-B14F-4D97-AF65-F5344CB8AC3E}">
        <p14:creationId xmlns:p14="http://schemas.microsoft.com/office/powerpoint/2010/main" val="251127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54B47-44F9-4930-B45D-C0FC78D42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80F6D-66F6-E95C-0868-E447960B5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25F97-26E3-36C8-F0E3-A09CFF7E40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838F02-3224-9C77-E746-9BDCADFFE5EC}"/>
              </a:ext>
            </a:extLst>
          </p:cNvPr>
          <p:cNvSpPr>
            <a:spLocks noGrp="1"/>
          </p:cNvSpPr>
          <p:nvPr>
            <p:ph type="sldNum" sz="quarter" idx="5"/>
          </p:nvPr>
        </p:nvSpPr>
        <p:spPr/>
        <p:txBody>
          <a:bodyPr/>
          <a:lstStyle/>
          <a:p>
            <a:fld id="{281E1D07-01BA-4526-9E8F-AF86C3325CD5}" type="slidenum">
              <a:rPr lang="en-US" smtClean="0"/>
              <a:t>10</a:t>
            </a:fld>
            <a:endParaRPr lang="en-US"/>
          </a:p>
        </p:txBody>
      </p:sp>
    </p:spTree>
    <p:extLst>
      <p:ext uri="{BB962C8B-B14F-4D97-AF65-F5344CB8AC3E}">
        <p14:creationId xmlns:p14="http://schemas.microsoft.com/office/powerpoint/2010/main" val="2869822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ADD9D-AC09-18D0-AFCC-B5407FB4B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3F7C9-EE63-2D1D-45A0-DE92BCD3A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76F52-E8A1-85A2-97CA-9DE8D6EE4C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DE645-0A20-131B-835D-DB7EF9CADD25}"/>
              </a:ext>
            </a:extLst>
          </p:cNvPr>
          <p:cNvSpPr>
            <a:spLocks noGrp="1"/>
          </p:cNvSpPr>
          <p:nvPr>
            <p:ph type="sldNum" sz="quarter" idx="5"/>
          </p:nvPr>
        </p:nvSpPr>
        <p:spPr/>
        <p:txBody>
          <a:bodyPr/>
          <a:lstStyle/>
          <a:p>
            <a:fld id="{281E1D07-01BA-4526-9E8F-AF86C3325CD5}" type="slidenum">
              <a:rPr lang="en-US" smtClean="0"/>
              <a:t>11</a:t>
            </a:fld>
            <a:endParaRPr lang="en-US"/>
          </a:p>
        </p:txBody>
      </p:sp>
    </p:spTree>
    <p:extLst>
      <p:ext uri="{BB962C8B-B14F-4D97-AF65-F5344CB8AC3E}">
        <p14:creationId xmlns:p14="http://schemas.microsoft.com/office/powerpoint/2010/main" val="383111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61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808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9342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8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8600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436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0103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3865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6120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6825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820767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148069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94218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055338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955369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229841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364192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63460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3215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411966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3/3/2025</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194630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956406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0862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999769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64778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97665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99257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97238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14392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04590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0521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9217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1.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3/3/2025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5231243"/>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3/3/2025</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330608739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21127135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hoc10.vn/doc-sach/hoat-dong-trai-nghiem-5/1/690/100/" TargetMode="External"/><Relationship Id="rId2" Type="http://schemas.openxmlformats.org/officeDocument/2006/relationships/image" Target="../media/image2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s://www.hoc10.vn/doc-sach/hoat-dong-trai-nghiem-5/1/690/9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hyperlink" Target="https://www.hoc10.vn/doc-sach/hoat-dong-trai-nghiem-5/1/690/100/" TargetMode="External"/><Relationship Id="rId2" Type="http://schemas.openxmlformats.org/officeDocument/2006/relationships/image" Target="../media/image42.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6.sv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s://www.hoc10.vn/doc-sach/hoat-dong-trai-nghiem-5/1/690/9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7CE4-2C57-4CF2-FB95-4B313A4F3B57}"/>
              </a:ext>
            </a:extLst>
          </p:cNvPr>
          <p:cNvSpPr txBox="1">
            <a:spLocks/>
          </p:cNvSpPr>
          <p:nvPr/>
        </p:nvSpPr>
        <p:spPr>
          <a:xfrm>
            <a:off x="287622" y="1869374"/>
            <a:ext cx="11616753"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vi-VN" sz="5200" b="1" dirty="0">
                <a:solidFill>
                  <a:srgbClr val="002060"/>
                </a:solidFill>
                <a:latin typeface="UTM Avo" panose="02040603050506020204" pitchFamily="18" charset="0"/>
              </a:rPr>
              <a:t>Chủ đề </a:t>
            </a:r>
            <a:r>
              <a:rPr lang="en-US" sz="5200" b="1" dirty="0">
                <a:solidFill>
                  <a:srgbClr val="002060"/>
                </a:solidFill>
                <a:latin typeface="UTM Avo" panose="02040603050506020204" pitchFamily="18" charset="0"/>
              </a:rPr>
              <a:t>8:</a:t>
            </a:r>
          </a:p>
          <a:p>
            <a:pPr>
              <a:lnSpc>
                <a:spcPct val="150000"/>
              </a:lnSpc>
            </a:pPr>
            <a:r>
              <a:rPr lang="vi-VN" sz="5200" b="1" dirty="0">
                <a:solidFill>
                  <a:srgbClr val="002060"/>
                </a:solidFill>
                <a:latin typeface="UTM Avo" panose="02040603050506020204" pitchFamily="18" charset="0"/>
              </a:rPr>
              <a:t>Thích ứng với môi trường học tập</a:t>
            </a:r>
            <a:endParaRPr lang="en-US" sz="5200" b="1" dirty="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CC62F829-BC2F-BD7B-03B7-5D4C1C32AC49}"/>
              </a:ext>
            </a:extLst>
          </p:cNvPr>
          <p:cNvSpPr txBox="1">
            <a:spLocks/>
          </p:cNvSpPr>
          <p:nvPr/>
        </p:nvSpPr>
        <p:spPr>
          <a:xfrm>
            <a:off x="1524000" y="4167152"/>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000" b="1" dirty="0" err="1">
                <a:solidFill>
                  <a:srgbClr val="FF0000"/>
                </a:solidFill>
                <a:latin typeface="UTM Avo" panose="02040603050506020204" pitchFamily="18" charset="0"/>
              </a:rPr>
              <a:t>Tuần</a:t>
            </a:r>
            <a:r>
              <a:rPr lang="en-US" sz="6000" b="1" dirty="0">
                <a:solidFill>
                  <a:srgbClr val="FF0000"/>
                </a:solidFill>
                <a:latin typeface="UTM Avo" panose="02040603050506020204" pitchFamily="18" charset="0"/>
              </a:rPr>
              <a:t> 34</a:t>
            </a:r>
          </a:p>
        </p:txBody>
      </p:sp>
      <p:sp>
        <p:nvSpPr>
          <p:cNvPr id="7" name="Title 1">
            <a:extLst>
              <a:ext uri="{FF2B5EF4-FFF2-40B4-BE49-F238E27FC236}">
                <a16:creationId xmlns:a16="http://schemas.microsoft.com/office/drawing/2014/main" id="{364D245D-4452-72BC-27CC-667F63FFE283}"/>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5</a:t>
            </a:r>
          </a:p>
        </p:txBody>
      </p:sp>
    </p:spTree>
    <p:extLst>
      <p:ext uri="{BB962C8B-B14F-4D97-AF65-F5344CB8AC3E}">
        <p14:creationId xmlns:p14="http://schemas.microsoft.com/office/powerpoint/2010/main" val="301104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C538A27-C153-F4AB-7333-A7DA492E1B1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FBB5CF-7EA5-3CB3-1A7C-3A25439FBD4D}"/>
              </a:ext>
            </a:extLst>
          </p:cNvPr>
          <p:cNvSpPr/>
          <p:nvPr/>
        </p:nvSpPr>
        <p:spPr>
          <a:xfrm>
            <a:off x="386592" y="1692166"/>
            <a:ext cx="11418816" cy="3051003"/>
          </a:xfrm>
          <a:prstGeom prst="roundRect">
            <a:avLst>
              <a:gd name="adj" fmla="val 11155"/>
            </a:avLst>
          </a:prstGeom>
          <a:solidFill>
            <a:srgbClr val="FFFFFF"/>
          </a:solidFill>
          <a:ln w="28575" cap="flat" cmpd="sng" algn="ctr">
            <a:solidFill>
              <a:schemeClr val="accent6"/>
            </a:solid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algn="just" defTabSz="609585">
              <a:lnSpc>
                <a:spcPct val="150000"/>
              </a:lnSpc>
              <a:buFont typeface="Arial"/>
              <a:buNone/>
            </a:pPr>
            <a:r>
              <a:rPr lang="vi-VN" sz="2400" b="1" dirty="0">
                <a:latin typeface="UTM Avo" panose="02040603050506020204" pitchFamily="18" charset="0"/>
                <a:cs typeface="Arial" panose="020B0604020202020204" pitchFamily="34" charset="0"/>
                <a:sym typeface="Arial"/>
              </a:rPr>
              <a:t>Tình huống 1: </a:t>
            </a:r>
            <a:r>
              <a:rPr lang="vi-VN" sz="2400" dirty="0">
                <a:latin typeface="UTM Avo" panose="02040603050506020204" pitchFamily="18" charset="0"/>
                <a:cs typeface="Arial" panose="020B0604020202020204" pitchFamily="34" charset="0"/>
                <a:sym typeface="Arial"/>
              </a:rPr>
              <a:t>Tuần tới, lớp của Lan và Ngọc đi trải nghiệm tại trường trung học cơ sở ở địa phương. Hai bạn được phân công chuẩn bị cho phần giao lưu, chia sẻ với các anh chị lớp 6. Lan bảo Ngọc: “Cậu hay rụt rè, không cởi mở chia sẻ với người khác, hay là cậu xin đổi nhiệm vụ với bạn khác đi”. </a:t>
            </a:r>
            <a:r>
              <a:rPr lang="vi-VN" sz="2400" b="1" dirty="0">
                <a:latin typeface="UTM Avo" panose="02040603050506020204" pitchFamily="18" charset="0"/>
                <a:cs typeface="Arial" panose="020B0604020202020204" pitchFamily="34" charset="0"/>
                <a:sym typeface="Arial"/>
              </a:rPr>
              <a:t>Nếu là Ngọc, em sẽ làm gì?</a:t>
            </a:r>
          </a:p>
        </p:txBody>
      </p:sp>
      <p:sp>
        <p:nvSpPr>
          <p:cNvPr id="5" name="Rectangle: Rounded Corners 4">
            <a:extLst>
              <a:ext uri="{FF2B5EF4-FFF2-40B4-BE49-F238E27FC236}">
                <a16:creationId xmlns:a16="http://schemas.microsoft.com/office/drawing/2014/main" id="{6D2F6993-E906-FF20-29F9-401D847BC936}"/>
              </a:ext>
            </a:extLst>
          </p:cNvPr>
          <p:cNvSpPr/>
          <p:nvPr/>
        </p:nvSpPr>
        <p:spPr>
          <a:xfrm>
            <a:off x="386592" y="4866290"/>
            <a:ext cx="11418816" cy="1790502"/>
          </a:xfrm>
          <a:prstGeom prst="roundRect">
            <a:avLst/>
          </a:prstGeom>
          <a:solidFill>
            <a:srgbClr val="FFFFFF"/>
          </a:solidFill>
          <a:ln w="28575" cap="flat" cmpd="sng" algn="ctr">
            <a:solidFill>
              <a:schemeClr val="accent5"/>
            </a:solid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algn="just" defTabSz="609585">
              <a:lnSpc>
                <a:spcPct val="150000"/>
              </a:lnSpc>
              <a:buFont typeface="Arial"/>
              <a:buNone/>
            </a:pPr>
            <a:r>
              <a:rPr lang="vi-VN" sz="2400" b="1" dirty="0">
                <a:latin typeface="UTM Avo" panose="02040603050506020204" pitchFamily="18" charset="0"/>
                <a:cs typeface="Arial" panose="020B0604020202020204" pitchFamily="34" charset="0"/>
                <a:sym typeface="Arial"/>
              </a:rPr>
              <a:t>Tình huống 2: </a:t>
            </a:r>
            <a:r>
              <a:rPr lang="vi-VN" sz="2400" dirty="0">
                <a:latin typeface="UTM Avo" panose="02040603050506020204" pitchFamily="18" charset="0"/>
                <a:cs typeface="Arial" panose="020B0604020202020204" pitchFamily="34" charset="0"/>
                <a:sym typeface="Arial"/>
              </a:rPr>
              <a:t>Dũng và Sơn được giao nhiệm vụ tìm tư liệu cho bài học. Dũng bảo Sơn: “Nhiệm vụ này khó quá. Chúng mình nhờ anh tớ làm hộ đi”. </a:t>
            </a:r>
            <a:r>
              <a:rPr lang="vi-VN" sz="2400" b="1" dirty="0">
                <a:latin typeface="UTM Avo" panose="02040603050506020204" pitchFamily="18" charset="0"/>
                <a:cs typeface="Arial" panose="020B0604020202020204" pitchFamily="34" charset="0"/>
                <a:sym typeface="Arial"/>
              </a:rPr>
              <a:t>Nếu là Sơn, em sẽ làm gì?</a:t>
            </a:r>
          </a:p>
        </p:txBody>
      </p:sp>
    </p:spTree>
    <p:extLst>
      <p:ext uri="{BB962C8B-B14F-4D97-AF65-F5344CB8AC3E}">
        <p14:creationId xmlns:p14="http://schemas.microsoft.com/office/powerpoint/2010/main" val="275537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FFE242E-C259-8633-49DB-E67DF98C6C0F}"/>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8096534-7ED8-694D-BE69-8270035683DC}"/>
              </a:ext>
            </a:extLst>
          </p:cNvPr>
          <p:cNvSpPr/>
          <p:nvPr/>
        </p:nvSpPr>
        <p:spPr>
          <a:xfrm>
            <a:off x="2048118" y="4924279"/>
            <a:ext cx="9808940" cy="770056"/>
          </a:xfrm>
          <a:prstGeom prst="roundRect">
            <a:avLst>
              <a:gd name="adj" fmla="val 6592"/>
            </a:avLst>
          </a:prstGeom>
          <a:solidFill>
            <a:srgbClr val="FFFFFF"/>
          </a:solidFill>
          <a:ln w="28575" cap="flat" cmpd="sng" algn="ctr">
            <a:solidFill>
              <a:srgbClr val="CC5E33">
                <a:shade val="15000"/>
              </a:srgbClr>
            </a:solidFill>
            <a:prstDash val="dash"/>
          </a:ln>
          <a:effectLst/>
        </p:spPr>
        <p:txBody>
          <a:bodyPr rtlCol="0" anchor="ctr"/>
          <a:lstStyle/>
          <a:p>
            <a:pPr algn="just" defTabSz="1219170">
              <a:lnSpc>
                <a:spcPct val="150000"/>
              </a:lnSpc>
              <a:defRPr/>
            </a:pPr>
            <a:r>
              <a:rPr lang="vi-VN" sz="2400" kern="0">
                <a:solidFill>
                  <a:sysClr val="windowText" lastClr="000000"/>
                </a:solidFill>
                <a:latin typeface="UTM Avo" panose="02040603050506020204" pitchFamily="18" charset="0"/>
                <a:cs typeface="Arial" panose="020B0604020202020204" pitchFamily="34" charset="0"/>
                <a:sym typeface="Arial"/>
              </a:rPr>
              <a:t> Đề xuất những việc cần làm để rèn luyện các đức tính. </a:t>
            </a:r>
          </a:p>
        </p:txBody>
      </p:sp>
      <p:cxnSp>
        <p:nvCxnSpPr>
          <p:cNvPr id="10" name="Connector: Elbow 9">
            <a:extLst>
              <a:ext uri="{FF2B5EF4-FFF2-40B4-BE49-F238E27FC236}">
                <a16:creationId xmlns:a16="http://schemas.microsoft.com/office/drawing/2014/main" id="{6CC1F02D-C4DC-48D2-0569-D55A25AEBAF7}"/>
              </a:ext>
            </a:extLst>
          </p:cNvPr>
          <p:cNvCxnSpPr>
            <a:cxnSpLocks/>
            <a:endCxn id="9" idx="1"/>
          </p:cNvCxnSpPr>
          <p:nvPr/>
        </p:nvCxnSpPr>
        <p:spPr>
          <a:xfrm rot="16200000" flipH="1">
            <a:off x="128065" y="3389254"/>
            <a:ext cx="3063626" cy="776480"/>
          </a:xfrm>
          <a:prstGeom prst="bentConnector2">
            <a:avLst/>
          </a:prstGeom>
          <a:noFill/>
          <a:ln w="28575" cap="flat" cmpd="sng" algn="ctr">
            <a:solidFill>
              <a:srgbClr val="000000"/>
            </a:solidFill>
            <a:prstDash val="solid"/>
          </a:ln>
          <a:effectLst/>
        </p:spPr>
      </p:cxnSp>
      <p:cxnSp>
        <p:nvCxnSpPr>
          <p:cNvPr id="12" name="Connector: Elbow 11">
            <a:extLst>
              <a:ext uri="{FF2B5EF4-FFF2-40B4-BE49-F238E27FC236}">
                <a16:creationId xmlns:a16="http://schemas.microsoft.com/office/drawing/2014/main" id="{BF459E83-34CA-FD15-1133-43598A158EA8}"/>
              </a:ext>
            </a:extLst>
          </p:cNvPr>
          <p:cNvCxnSpPr>
            <a:cxnSpLocks/>
            <a:endCxn id="13" idx="1"/>
          </p:cNvCxnSpPr>
          <p:nvPr/>
        </p:nvCxnSpPr>
        <p:spPr>
          <a:xfrm rot="16200000" flipH="1">
            <a:off x="645523" y="2411530"/>
            <a:ext cx="2043600" cy="791370"/>
          </a:xfrm>
          <a:prstGeom prst="bentConnector2">
            <a:avLst/>
          </a:prstGeom>
          <a:noFill/>
          <a:ln w="28575" cap="flat" cmpd="sng" algn="ctr">
            <a:solidFill>
              <a:srgbClr val="000000"/>
            </a:solidFill>
            <a:prstDash val="solid"/>
          </a:ln>
          <a:effectLst/>
        </p:spPr>
      </p:cxnSp>
      <p:sp>
        <p:nvSpPr>
          <p:cNvPr id="13" name="Rectangle: Rounded Corners 12">
            <a:extLst>
              <a:ext uri="{FF2B5EF4-FFF2-40B4-BE49-F238E27FC236}">
                <a16:creationId xmlns:a16="http://schemas.microsoft.com/office/drawing/2014/main" id="{D17BF586-AD88-D915-C81B-9AE339CCB47B}"/>
              </a:ext>
            </a:extLst>
          </p:cNvPr>
          <p:cNvSpPr/>
          <p:nvPr/>
        </p:nvSpPr>
        <p:spPr>
          <a:xfrm>
            <a:off x="2063008" y="3231208"/>
            <a:ext cx="9797727" cy="1195614"/>
          </a:xfrm>
          <a:prstGeom prst="roundRect">
            <a:avLst>
              <a:gd name="adj" fmla="val 6592"/>
            </a:avLst>
          </a:prstGeom>
          <a:solidFill>
            <a:srgbClr val="FFFFFF"/>
          </a:solidFill>
          <a:ln w="28575" cap="flat" cmpd="sng" algn="ctr">
            <a:solidFill>
              <a:srgbClr val="CC5E33">
                <a:shade val="15000"/>
              </a:srgbClr>
            </a:solidFill>
            <a:prstDash val="dash"/>
          </a:ln>
          <a:effectLst/>
        </p:spPr>
        <p:txBody>
          <a:bodyPr rtlCol="0" anchor="ctr"/>
          <a:lstStyle/>
          <a:p>
            <a:pPr algn="just" defTabSz="1219170">
              <a:lnSpc>
                <a:spcPct val="150000"/>
              </a:lnSpc>
              <a:buFont typeface="Arial"/>
              <a:buNone/>
              <a:defRPr/>
            </a:pPr>
            <a:r>
              <a:rPr lang="vi-VN" sz="2400" kern="0" dirty="0">
                <a:solidFill>
                  <a:sysClr val="windowText" lastClr="000000"/>
                </a:solidFill>
                <a:latin typeface="UTM Avo" panose="02040603050506020204" pitchFamily="18" charset="0"/>
                <a:cs typeface="Arial" panose="020B0604020202020204" pitchFamily="34" charset="0"/>
                <a:sym typeface="Arial"/>
              </a:rPr>
              <a:t> Xác định các đức tính mà bạn nhỏ trong mỗi tình huống cần có để thực hiện tốt nhiệm vụ. </a:t>
            </a:r>
          </a:p>
        </p:txBody>
      </p:sp>
      <p:grpSp>
        <p:nvGrpSpPr>
          <p:cNvPr id="14" name="Group 13">
            <a:extLst>
              <a:ext uri="{FF2B5EF4-FFF2-40B4-BE49-F238E27FC236}">
                <a16:creationId xmlns:a16="http://schemas.microsoft.com/office/drawing/2014/main" id="{76E4EFFC-238A-3D49-D8B5-E5AD7DD0552E}"/>
              </a:ext>
            </a:extLst>
          </p:cNvPr>
          <p:cNvGrpSpPr/>
          <p:nvPr/>
        </p:nvGrpSpPr>
        <p:grpSpPr>
          <a:xfrm>
            <a:off x="172365" y="1635441"/>
            <a:ext cx="4028032" cy="967084"/>
            <a:chOff x="125613" y="253089"/>
            <a:chExt cx="3021024" cy="725313"/>
          </a:xfrm>
        </p:grpSpPr>
        <p:sp>
          <p:nvSpPr>
            <p:cNvPr id="15" name="Rectangle: Rounded Corners 14">
              <a:extLst>
                <a:ext uri="{FF2B5EF4-FFF2-40B4-BE49-F238E27FC236}">
                  <a16:creationId xmlns:a16="http://schemas.microsoft.com/office/drawing/2014/main" id="{EFA6932D-21A7-C2BD-3F0D-C8C8D42351E3}"/>
                </a:ext>
              </a:extLst>
            </p:cNvPr>
            <p:cNvSpPr/>
            <p:nvPr/>
          </p:nvSpPr>
          <p:spPr>
            <a:xfrm>
              <a:off x="441030" y="334039"/>
              <a:ext cx="2705607" cy="644363"/>
            </a:xfrm>
            <a:prstGeom prst="roundRect">
              <a:avLst/>
            </a:prstGeom>
            <a:solidFill>
              <a:srgbClr val="CCCCFF"/>
            </a:solidFill>
            <a:ln w="19050" cap="flat" cmpd="sng" algn="ctr">
              <a:solidFill>
                <a:srgbClr val="FDF9F2"/>
              </a:solidFill>
              <a:prstDash val="solid"/>
            </a:ln>
            <a:effectLst>
              <a:outerShdw blurRad="40000" dist="20000" dir="5400000" rotWithShape="0">
                <a:srgbClr val="000000">
                  <a:alpha val="38000"/>
                </a:srgbClr>
              </a:outerShdw>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Arial"/>
                </a:rPr>
                <a:t>Gợi</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Arial"/>
                </a:rPr>
                <a:t> ý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Arial"/>
                </a:rPr>
                <a:t>đáp</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cs typeface="Arial" panose="020B0604020202020204" pitchFamily="34" charset="0"/>
                  <a:sym typeface="Arial"/>
                </a:rPr>
                <a:t>án</a:t>
              </a:r>
              <a:endPar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8CB8C62B-8338-45F4-F20B-45017DE221B8}"/>
                </a:ext>
              </a:extLst>
            </p:cNvPr>
            <p:cNvPicPr>
              <a:picLocks noChangeAspect="1"/>
            </p:cNvPicPr>
            <p:nvPr/>
          </p:nvPicPr>
          <p:blipFill>
            <a:blip r:embed="rId4"/>
            <a:stretch>
              <a:fillRect/>
            </a:stretch>
          </p:blipFill>
          <p:spPr>
            <a:xfrm>
              <a:off x="125613" y="253089"/>
              <a:ext cx="630835" cy="710248"/>
            </a:xfrm>
            <a:prstGeom prst="rect">
              <a:avLst/>
            </a:prstGeom>
          </p:spPr>
        </p:pic>
      </p:grpSp>
    </p:spTree>
    <p:extLst>
      <p:ext uri="{BB962C8B-B14F-4D97-AF65-F5344CB8AC3E}">
        <p14:creationId xmlns:p14="http://schemas.microsoft.com/office/powerpoint/2010/main" val="201868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AA5168-6484-A583-EEF2-1DC1392F330E}"/>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8E6826D4-B55C-F358-0307-6360B20A6D2A}"/>
              </a:ext>
            </a:extLst>
          </p:cNvPr>
          <p:cNvSpPr txBox="1">
            <a:spLocks/>
          </p:cNvSpPr>
          <p:nvPr/>
        </p:nvSpPr>
        <p:spPr>
          <a:xfrm>
            <a:off x="0" y="1708424"/>
            <a:ext cx="6632720" cy="762000"/>
          </a:xfrm>
          <a:prstGeom prst="homePlate">
            <a:avLst/>
          </a:prstGeom>
          <a:solidFill>
            <a:schemeClr val="tx2"/>
          </a:solidFill>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lvl="0">
              <a:tabLst>
                <a:tab pos="2343150" algn="l"/>
              </a:tabLst>
              <a:defRPr/>
            </a:pPr>
            <a:r>
              <a:rPr lang="vi-VN" sz="2400" b="1" dirty="0">
                <a:solidFill>
                  <a:schemeClr val="bg1"/>
                </a:solidFill>
                <a:latin typeface="UTM Avo" panose="02040603050506020204" pitchFamily="18" charset="0"/>
                <a:ea typeface="UD Digi Kyokasho N-B" panose="02020700000000000000" pitchFamily="17" charset="-128"/>
                <a:cs typeface="Arial" panose="020B0604020202020204" pitchFamily="34" charset="0"/>
              </a:rPr>
              <a:t>GỢI Ý CÁCH GIẢI QUYẾT TÌNH HUỐNG</a:t>
            </a:r>
          </a:p>
        </p:txBody>
      </p:sp>
      <p:sp>
        <p:nvSpPr>
          <p:cNvPr id="3" name="Freeform 4">
            <a:extLst>
              <a:ext uri="{FF2B5EF4-FFF2-40B4-BE49-F238E27FC236}">
                <a16:creationId xmlns:a16="http://schemas.microsoft.com/office/drawing/2014/main" id="{762C1938-24CC-3E07-43D7-E2C7B907F715}"/>
              </a:ext>
            </a:extLst>
          </p:cNvPr>
          <p:cNvSpPr/>
          <p:nvPr/>
        </p:nvSpPr>
        <p:spPr>
          <a:xfrm>
            <a:off x="350953" y="2677688"/>
            <a:ext cx="6838756" cy="3977570"/>
          </a:xfrm>
          <a:prstGeom prst="roundRect">
            <a:avLst>
              <a:gd name="adj" fmla="val 4512"/>
            </a:avLst>
          </a:prstGeom>
          <a:solidFill>
            <a:srgbClr val="FFF8E1"/>
          </a:solidFill>
        </p:spPr>
        <p:txBody>
          <a:bodyPr anchor="ctr"/>
          <a:lstStyle/>
          <a:p>
            <a:pPr marL="342900" indent="-342900" algn="just" defTabSz="609585">
              <a:lnSpc>
                <a:spcPct val="150000"/>
              </a:lnSpc>
              <a:buFont typeface="UTM Avo" panose="02040603050506020204" pitchFamily="18" charset="0"/>
              <a:buChar char="-"/>
              <a:defRPr/>
            </a:pPr>
            <a:r>
              <a:rPr lang="vi-VN" sz="2400" b="1" dirty="0">
                <a:solidFill>
                  <a:prstClr val="black"/>
                </a:solidFill>
                <a:latin typeface="UTM Avo" panose="02040603050506020204" pitchFamily="18" charset="0"/>
                <a:cs typeface="Arial"/>
                <a:sym typeface="Arial"/>
              </a:rPr>
              <a:t>Đức tính bạn Ngọc cần có: </a:t>
            </a:r>
            <a:r>
              <a:rPr lang="vi-VN" sz="2400" dirty="0">
                <a:solidFill>
                  <a:prstClr val="black"/>
                </a:solidFill>
                <a:latin typeface="UTM Avo" panose="02040603050506020204" pitchFamily="18" charset="0"/>
                <a:cs typeface="Arial"/>
                <a:sym typeface="Arial"/>
              </a:rPr>
              <a:t>kiên trì, cởi mở, hòa đồng, tự tin...</a:t>
            </a:r>
          </a:p>
          <a:p>
            <a:pPr marL="342900" indent="-342900" algn="just" defTabSz="609585">
              <a:lnSpc>
                <a:spcPct val="150000"/>
              </a:lnSpc>
              <a:buFont typeface="UTM Avo" panose="02040603050506020204" pitchFamily="18" charset="0"/>
              <a:buChar char="-"/>
              <a:defRPr/>
            </a:pPr>
            <a:r>
              <a:rPr lang="vi-VN" sz="2400" b="1" dirty="0">
                <a:solidFill>
                  <a:prstClr val="black"/>
                </a:solidFill>
                <a:latin typeface="UTM Avo" panose="02040603050506020204" pitchFamily="18" charset="0"/>
                <a:cs typeface="Arial"/>
                <a:sym typeface="Arial"/>
              </a:rPr>
              <a:t>Những việc Ngọc cần làm là: </a:t>
            </a:r>
            <a:r>
              <a:rPr lang="vi-VN" sz="2400" dirty="0">
                <a:solidFill>
                  <a:prstClr val="black"/>
                </a:solidFill>
                <a:latin typeface="UTM Avo" panose="02040603050506020204" pitchFamily="18" charset="0"/>
                <a:cs typeface="Arial"/>
                <a:sym typeface="Arial"/>
              </a:rPr>
              <a:t>Nhận nhiệm vụ được giao, cố gắng lên kế hoạch cho buổi giao lưu cẩn thận, tập dượt trước gương để thêm tự tin, tập cười một cách tự nhiên và tự tin...</a:t>
            </a:r>
          </a:p>
        </p:txBody>
      </p:sp>
      <p:grpSp>
        <p:nvGrpSpPr>
          <p:cNvPr id="7" name="Group 6">
            <a:extLst>
              <a:ext uri="{FF2B5EF4-FFF2-40B4-BE49-F238E27FC236}">
                <a16:creationId xmlns:a16="http://schemas.microsoft.com/office/drawing/2014/main" id="{5234C610-748C-88BE-B4C2-24C644802F65}"/>
              </a:ext>
            </a:extLst>
          </p:cNvPr>
          <p:cNvGrpSpPr/>
          <p:nvPr/>
        </p:nvGrpSpPr>
        <p:grpSpPr>
          <a:xfrm>
            <a:off x="7422326" y="2677686"/>
            <a:ext cx="4534335" cy="3977569"/>
            <a:chOff x="5480034" y="1852817"/>
            <a:chExt cx="3400751" cy="2983177"/>
          </a:xfrm>
        </p:grpSpPr>
        <p:grpSp>
          <p:nvGrpSpPr>
            <p:cNvPr id="8" name="Group 7">
              <a:extLst>
                <a:ext uri="{FF2B5EF4-FFF2-40B4-BE49-F238E27FC236}">
                  <a16:creationId xmlns:a16="http://schemas.microsoft.com/office/drawing/2014/main" id="{6AB6A294-AA95-517A-AF78-590A1B5FCDFA}"/>
                </a:ext>
              </a:extLst>
            </p:cNvPr>
            <p:cNvGrpSpPr/>
            <p:nvPr/>
          </p:nvGrpSpPr>
          <p:grpSpPr>
            <a:xfrm>
              <a:off x="5480034" y="1852817"/>
              <a:ext cx="3400751" cy="2983177"/>
              <a:chOff x="10907485" y="3920316"/>
              <a:chExt cx="6801502" cy="5851003"/>
            </a:xfrm>
          </p:grpSpPr>
          <p:sp>
            <p:nvSpPr>
              <p:cNvPr id="10" name="Freeform 7">
                <a:extLst>
                  <a:ext uri="{FF2B5EF4-FFF2-40B4-BE49-F238E27FC236}">
                    <a16:creationId xmlns:a16="http://schemas.microsoft.com/office/drawing/2014/main" id="{22916BDA-545B-1DAD-DC65-1B478E103D3E}"/>
                  </a:ext>
                </a:extLst>
              </p:cNvPr>
              <p:cNvSpPr/>
              <p:nvPr/>
            </p:nvSpPr>
            <p:spPr>
              <a:xfrm>
                <a:off x="10907485" y="3920316"/>
                <a:ext cx="6801502" cy="5851003"/>
              </a:xfrm>
              <a:prstGeom prst="roundRect">
                <a:avLst>
                  <a:gd name="adj" fmla="val 4845"/>
                </a:avLst>
              </a:prstGeom>
              <a:solidFill>
                <a:srgbClr val="F4988C">
                  <a:lumMod val="60000"/>
                  <a:lumOff val="40000"/>
                </a:srgbClr>
              </a:solidFill>
            </p:spPr>
            <p:txBody>
              <a:bodyPr/>
              <a:lstStyle/>
              <a:p>
                <a:pPr defTabSz="609585">
                  <a:buFont typeface="Arial"/>
                  <a:buNone/>
                  <a:defRPr/>
                </a:pPr>
                <a:endParaRPr lang="en-US" sz="1200" dirty="0">
                  <a:solidFill>
                    <a:prstClr val="black"/>
                  </a:solidFill>
                  <a:cs typeface="Arial"/>
                  <a:sym typeface="Arial"/>
                </a:endParaRPr>
              </a:p>
            </p:txBody>
          </p:sp>
          <p:sp>
            <p:nvSpPr>
              <p:cNvPr id="12" name="Freeform 10">
                <a:extLst>
                  <a:ext uri="{FF2B5EF4-FFF2-40B4-BE49-F238E27FC236}">
                    <a16:creationId xmlns:a16="http://schemas.microsoft.com/office/drawing/2014/main" id="{A2CEB97D-0280-7AF3-BE64-5EA38BA2B108}"/>
                  </a:ext>
                </a:extLst>
              </p:cNvPr>
              <p:cNvSpPr/>
              <p:nvPr/>
            </p:nvSpPr>
            <p:spPr>
              <a:xfrm>
                <a:off x="11722591" y="4235898"/>
                <a:ext cx="5171287" cy="1138886"/>
              </a:xfrm>
              <a:prstGeom prst="roundRect">
                <a:avLst>
                  <a:gd name="adj" fmla="val 50000"/>
                </a:avLst>
              </a:prstGeom>
              <a:solidFill>
                <a:sysClr val="window" lastClr="FFFFFF"/>
              </a:solidFill>
            </p:spPr>
            <p:txBody>
              <a:bodyPr anchor="ctr"/>
              <a:lstStyle/>
              <a:p>
                <a:pPr algn="ctr" defTabSz="609585">
                  <a:defRPr/>
                </a:pPr>
                <a:r>
                  <a:rPr lang="en-US" sz="2400" b="1" dirty="0" err="1">
                    <a:solidFill>
                      <a:sysClr val="windowText" lastClr="000000"/>
                    </a:solidFill>
                    <a:latin typeface="UTM Avo" panose="02040603050506020204" pitchFamily="18" charset="0"/>
                    <a:cs typeface="Arial" panose="020B0604020202020204" pitchFamily="34" charset="0"/>
                    <a:sym typeface="Arial"/>
                  </a:rPr>
                  <a:t>Tình</a:t>
                </a:r>
                <a:r>
                  <a:rPr lang="en-US" sz="2400" b="1" dirty="0">
                    <a:solidFill>
                      <a:sysClr val="windowText" lastClr="000000"/>
                    </a:solidFill>
                    <a:latin typeface="UTM Avo" panose="02040603050506020204" pitchFamily="18" charset="0"/>
                    <a:cs typeface="Arial" panose="020B0604020202020204" pitchFamily="34" charset="0"/>
                    <a:sym typeface="Arial"/>
                  </a:rPr>
                  <a:t> </a:t>
                </a:r>
                <a:r>
                  <a:rPr lang="en-US" sz="2400" b="1" dirty="0" err="1">
                    <a:solidFill>
                      <a:sysClr val="windowText" lastClr="000000"/>
                    </a:solidFill>
                    <a:latin typeface="UTM Avo" panose="02040603050506020204" pitchFamily="18" charset="0"/>
                    <a:cs typeface="Arial" panose="020B0604020202020204" pitchFamily="34" charset="0"/>
                    <a:sym typeface="Arial"/>
                  </a:rPr>
                  <a:t>huống</a:t>
                </a:r>
                <a:r>
                  <a:rPr lang="en-US" sz="2400" b="1" dirty="0">
                    <a:solidFill>
                      <a:sysClr val="windowText" lastClr="000000"/>
                    </a:solidFill>
                    <a:latin typeface="UTM Avo" panose="02040603050506020204" pitchFamily="18" charset="0"/>
                    <a:cs typeface="Arial" panose="020B0604020202020204" pitchFamily="34" charset="0"/>
                    <a:sym typeface="Arial"/>
                  </a:rPr>
                  <a:t> 1</a:t>
                </a:r>
              </a:p>
            </p:txBody>
          </p:sp>
        </p:grpSp>
        <p:pic>
          <p:nvPicPr>
            <p:cNvPr id="9" name="Picture 8" descr="Cartoon girls standing together and smiling&#10;&#10;Description automatically generated">
              <a:extLst>
                <a:ext uri="{FF2B5EF4-FFF2-40B4-BE49-F238E27FC236}">
                  <a16:creationId xmlns:a16="http://schemas.microsoft.com/office/drawing/2014/main" id="{9CE64EB8-F8D7-40ED-9FB3-5FCDF7F879A1}"/>
                </a:ext>
              </a:extLst>
            </p:cNvPr>
            <p:cNvPicPr>
              <a:picLocks noChangeAspect="1"/>
            </p:cNvPicPr>
            <p:nvPr/>
          </p:nvPicPr>
          <p:blipFill>
            <a:blip r:embed="rId3"/>
            <a:stretch>
              <a:fillRect/>
            </a:stretch>
          </p:blipFill>
          <p:spPr>
            <a:xfrm>
              <a:off x="6220521" y="2837793"/>
              <a:ext cx="1832025" cy="1857880"/>
            </a:xfrm>
            <a:prstGeom prst="rect">
              <a:avLst/>
            </a:prstGeom>
          </p:spPr>
        </p:pic>
      </p:grpSp>
    </p:spTree>
    <p:extLst>
      <p:ext uri="{BB962C8B-B14F-4D97-AF65-F5344CB8AC3E}">
        <p14:creationId xmlns:p14="http://schemas.microsoft.com/office/powerpoint/2010/main" val="49709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F884D9D-2478-8C5D-6656-6FD5F8DE50F6}"/>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6BC31F17-7B49-8649-BBC0-12722248A49C}"/>
              </a:ext>
            </a:extLst>
          </p:cNvPr>
          <p:cNvSpPr txBox="1">
            <a:spLocks/>
          </p:cNvSpPr>
          <p:nvPr/>
        </p:nvSpPr>
        <p:spPr>
          <a:xfrm>
            <a:off x="0" y="1708424"/>
            <a:ext cx="6632720" cy="762000"/>
          </a:xfrm>
          <a:prstGeom prst="homePlate">
            <a:avLst/>
          </a:prstGeom>
          <a:solidFill>
            <a:schemeClr val="tx2"/>
          </a:solidFill>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lvl="0">
              <a:tabLst>
                <a:tab pos="2343150" algn="l"/>
              </a:tabLst>
              <a:defRPr/>
            </a:pPr>
            <a:r>
              <a:rPr lang="vi-VN" sz="2400" b="1" dirty="0">
                <a:solidFill>
                  <a:schemeClr val="bg1"/>
                </a:solidFill>
                <a:latin typeface="UTM Avo" panose="02040603050506020204" pitchFamily="18" charset="0"/>
                <a:ea typeface="UD Digi Kyokasho N-B" panose="02020700000000000000" pitchFamily="17" charset="-128"/>
                <a:cs typeface="Arial" panose="020B0604020202020204" pitchFamily="34" charset="0"/>
              </a:rPr>
              <a:t>GỢI Ý CÁCH GIẢI QUYẾT TÌNH HUỐNG</a:t>
            </a:r>
          </a:p>
        </p:txBody>
      </p:sp>
      <p:sp>
        <p:nvSpPr>
          <p:cNvPr id="3" name="Freeform 4">
            <a:extLst>
              <a:ext uri="{FF2B5EF4-FFF2-40B4-BE49-F238E27FC236}">
                <a16:creationId xmlns:a16="http://schemas.microsoft.com/office/drawing/2014/main" id="{65F6ED11-3B51-1946-0684-F3839CB0A5B5}"/>
              </a:ext>
            </a:extLst>
          </p:cNvPr>
          <p:cNvSpPr/>
          <p:nvPr/>
        </p:nvSpPr>
        <p:spPr>
          <a:xfrm>
            <a:off x="350953" y="2677688"/>
            <a:ext cx="6838756" cy="3977570"/>
          </a:xfrm>
          <a:prstGeom prst="roundRect">
            <a:avLst>
              <a:gd name="adj" fmla="val 4512"/>
            </a:avLst>
          </a:prstGeom>
          <a:solidFill>
            <a:srgbClr val="FFF8E1"/>
          </a:solidFill>
        </p:spPr>
        <p:txBody>
          <a:bodyPr anchor="ctr"/>
          <a:lstStyle/>
          <a:p>
            <a:pPr marL="342900" indent="-342900" algn="just" defTabSz="609585">
              <a:lnSpc>
                <a:spcPct val="150000"/>
              </a:lnSpc>
              <a:buFont typeface="UTM Avo" panose="02040603050506020204" pitchFamily="18" charset="0"/>
              <a:buChar char="-"/>
              <a:defRPr/>
            </a:pPr>
            <a:r>
              <a:rPr lang="vi-VN" sz="2400" b="1" dirty="0">
                <a:solidFill>
                  <a:prstClr val="black"/>
                </a:solidFill>
                <a:latin typeface="UTM Avo" panose="02040603050506020204" pitchFamily="18" charset="0"/>
                <a:cs typeface="Arial"/>
                <a:sym typeface="Arial"/>
              </a:rPr>
              <a:t>Đức tính mà hai bạn cần có là: </a:t>
            </a:r>
            <a:r>
              <a:rPr lang="vi-VN" sz="2400" dirty="0">
                <a:solidFill>
                  <a:prstClr val="black"/>
                </a:solidFill>
                <a:latin typeface="UTM Avo" panose="02040603050506020204" pitchFamily="18" charset="0"/>
                <a:cs typeface="Arial"/>
                <a:sym typeface="Arial"/>
              </a:rPr>
              <a:t>kiên trì, tự lập. </a:t>
            </a:r>
          </a:p>
          <a:p>
            <a:pPr marL="342900" indent="-342900" algn="just" defTabSz="609585">
              <a:lnSpc>
                <a:spcPct val="150000"/>
              </a:lnSpc>
              <a:buFont typeface="UTM Avo" panose="02040603050506020204" pitchFamily="18" charset="0"/>
              <a:buChar char="-"/>
              <a:defRPr/>
            </a:pPr>
            <a:r>
              <a:rPr lang="vi-VN" sz="2400" b="1" dirty="0">
                <a:solidFill>
                  <a:prstClr val="black"/>
                </a:solidFill>
                <a:latin typeface="UTM Avo" panose="02040603050506020204" pitchFamily="18" charset="0"/>
                <a:cs typeface="Arial"/>
                <a:sym typeface="Arial"/>
              </a:rPr>
              <a:t>Những việc hai bạn cần làm là: </a:t>
            </a:r>
            <a:r>
              <a:rPr lang="vi-VN" sz="2400" dirty="0">
                <a:solidFill>
                  <a:prstClr val="black"/>
                </a:solidFill>
                <a:latin typeface="UTM Avo" panose="02040603050506020204" pitchFamily="18" charset="0"/>
                <a:cs typeface="Arial"/>
                <a:sym typeface="Arial"/>
              </a:rPr>
              <a:t>tự tìm các tư liệu trên mạng, trong sách vở, trao đổi thông tin với bố mẹ, gia đình, nhờ đến sự hỗ trợ của người thân, bạn bè...</a:t>
            </a:r>
          </a:p>
        </p:txBody>
      </p:sp>
      <p:grpSp>
        <p:nvGrpSpPr>
          <p:cNvPr id="14" name="Group 13">
            <a:extLst>
              <a:ext uri="{FF2B5EF4-FFF2-40B4-BE49-F238E27FC236}">
                <a16:creationId xmlns:a16="http://schemas.microsoft.com/office/drawing/2014/main" id="{13A86170-72A8-CA17-DE92-C4E95A24A809}"/>
              </a:ext>
            </a:extLst>
          </p:cNvPr>
          <p:cNvGrpSpPr/>
          <p:nvPr/>
        </p:nvGrpSpPr>
        <p:grpSpPr>
          <a:xfrm>
            <a:off x="7422326" y="2677686"/>
            <a:ext cx="4534335" cy="3977569"/>
            <a:chOff x="7422326" y="2677686"/>
            <a:chExt cx="4534335" cy="3977569"/>
          </a:xfrm>
        </p:grpSpPr>
        <p:grpSp>
          <p:nvGrpSpPr>
            <p:cNvPr id="15" name="Group 14">
              <a:extLst>
                <a:ext uri="{FF2B5EF4-FFF2-40B4-BE49-F238E27FC236}">
                  <a16:creationId xmlns:a16="http://schemas.microsoft.com/office/drawing/2014/main" id="{1D998723-9092-1F5E-D14F-2BDF1F73997F}"/>
                </a:ext>
              </a:extLst>
            </p:cNvPr>
            <p:cNvGrpSpPr/>
            <p:nvPr/>
          </p:nvGrpSpPr>
          <p:grpSpPr>
            <a:xfrm>
              <a:off x="7422326" y="2677686"/>
              <a:ext cx="4534335" cy="3977569"/>
              <a:chOff x="10907485" y="3920316"/>
              <a:chExt cx="6801502" cy="5851003"/>
            </a:xfrm>
          </p:grpSpPr>
          <p:sp>
            <p:nvSpPr>
              <p:cNvPr id="17" name="Freeform 7">
                <a:extLst>
                  <a:ext uri="{FF2B5EF4-FFF2-40B4-BE49-F238E27FC236}">
                    <a16:creationId xmlns:a16="http://schemas.microsoft.com/office/drawing/2014/main" id="{6C06210B-2133-2D5F-DD64-094E19755497}"/>
                  </a:ext>
                </a:extLst>
              </p:cNvPr>
              <p:cNvSpPr/>
              <p:nvPr/>
            </p:nvSpPr>
            <p:spPr>
              <a:xfrm>
                <a:off x="10907485" y="3920316"/>
                <a:ext cx="6801502" cy="5851003"/>
              </a:xfrm>
              <a:prstGeom prst="roundRect">
                <a:avLst>
                  <a:gd name="adj" fmla="val 4845"/>
                </a:avLst>
              </a:prstGeom>
              <a:solidFill>
                <a:srgbClr val="F4988C">
                  <a:lumMod val="60000"/>
                  <a:lumOff val="40000"/>
                </a:srgbClr>
              </a:solidFill>
            </p:spPr>
            <p:txBody>
              <a:bodyPr/>
              <a:lstStyle/>
              <a:p>
                <a:pPr defTabSz="609585">
                  <a:buFont typeface="Arial"/>
                  <a:buNone/>
                  <a:defRPr/>
                </a:pPr>
                <a:endParaRPr lang="en-US" sz="1200" dirty="0">
                  <a:solidFill>
                    <a:prstClr val="black"/>
                  </a:solidFill>
                  <a:cs typeface="Arial"/>
                  <a:sym typeface="Arial"/>
                </a:endParaRPr>
              </a:p>
            </p:txBody>
          </p:sp>
          <p:sp>
            <p:nvSpPr>
              <p:cNvPr id="18" name="Freeform 10">
                <a:extLst>
                  <a:ext uri="{FF2B5EF4-FFF2-40B4-BE49-F238E27FC236}">
                    <a16:creationId xmlns:a16="http://schemas.microsoft.com/office/drawing/2014/main" id="{1970716C-3699-5D6B-6F8E-E8B157DA1ADB}"/>
                  </a:ext>
                </a:extLst>
              </p:cNvPr>
              <p:cNvSpPr/>
              <p:nvPr/>
            </p:nvSpPr>
            <p:spPr>
              <a:xfrm>
                <a:off x="11722591" y="4235898"/>
                <a:ext cx="5171287" cy="1138886"/>
              </a:xfrm>
              <a:prstGeom prst="roundRect">
                <a:avLst>
                  <a:gd name="adj" fmla="val 50000"/>
                </a:avLst>
              </a:prstGeom>
              <a:solidFill>
                <a:sysClr val="window" lastClr="FFFFFF"/>
              </a:solidFill>
            </p:spPr>
            <p:txBody>
              <a:bodyPr anchor="ctr"/>
              <a:lstStyle/>
              <a:p>
                <a:pPr algn="ctr" defTabSz="609585">
                  <a:defRPr/>
                </a:pPr>
                <a:r>
                  <a:rPr lang="en-US" sz="2400" b="1" dirty="0" err="1">
                    <a:solidFill>
                      <a:sysClr val="windowText" lastClr="000000"/>
                    </a:solidFill>
                    <a:latin typeface="UTM Avo" panose="02040603050506020204" pitchFamily="18" charset="0"/>
                    <a:cs typeface="Arial" panose="020B0604020202020204" pitchFamily="34" charset="0"/>
                    <a:sym typeface="Arial"/>
                  </a:rPr>
                  <a:t>Tình</a:t>
                </a:r>
                <a:r>
                  <a:rPr lang="en-US" sz="2400" b="1" dirty="0">
                    <a:solidFill>
                      <a:sysClr val="windowText" lastClr="000000"/>
                    </a:solidFill>
                    <a:latin typeface="UTM Avo" panose="02040603050506020204" pitchFamily="18" charset="0"/>
                    <a:cs typeface="Arial" panose="020B0604020202020204" pitchFamily="34" charset="0"/>
                    <a:sym typeface="Arial"/>
                  </a:rPr>
                  <a:t> </a:t>
                </a:r>
                <a:r>
                  <a:rPr lang="en-US" sz="2400" b="1" dirty="0" err="1">
                    <a:solidFill>
                      <a:sysClr val="windowText" lastClr="000000"/>
                    </a:solidFill>
                    <a:latin typeface="UTM Avo" panose="02040603050506020204" pitchFamily="18" charset="0"/>
                    <a:cs typeface="Arial" panose="020B0604020202020204" pitchFamily="34" charset="0"/>
                    <a:sym typeface="Arial"/>
                  </a:rPr>
                  <a:t>huống</a:t>
                </a:r>
                <a:r>
                  <a:rPr lang="en-US" sz="2400" b="1" dirty="0">
                    <a:solidFill>
                      <a:sysClr val="windowText" lastClr="000000"/>
                    </a:solidFill>
                    <a:latin typeface="UTM Avo" panose="02040603050506020204" pitchFamily="18" charset="0"/>
                    <a:cs typeface="Arial" panose="020B0604020202020204" pitchFamily="34" charset="0"/>
                    <a:sym typeface="Arial"/>
                  </a:rPr>
                  <a:t> 2</a:t>
                </a:r>
              </a:p>
            </p:txBody>
          </p:sp>
        </p:grpSp>
        <p:pic>
          <p:nvPicPr>
            <p:cNvPr id="16" name="Picture 15" descr="A cartoon of boys with backpacks&#10;&#10;Description automatically generated">
              <a:extLst>
                <a:ext uri="{FF2B5EF4-FFF2-40B4-BE49-F238E27FC236}">
                  <a16:creationId xmlns:a16="http://schemas.microsoft.com/office/drawing/2014/main" id="{AF3E4A43-7CEB-58EB-493F-58B64287FC26}"/>
                </a:ext>
              </a:extLst>
            </p:cNvPr>
            <p:cNvPicPr>
              <a:picLocks noChangeAspect="1"/>
            </p:cNvPicPr>
            <p:nvPr/>
          </p:nvPicPr>
          <p:blipFill>
            <a:blip r:embed="rId3"/>
            <a:stretch>
              <a:fillRect/>
            </a:stretch>
          </p:blipFill>
          <p:spPr>
            <a:xfrm>
              <a:off x="8423035" y="4122342"/>
              <a:ext cx="2532913" cy="2532913"/>
            </a:xfrm>
            <a:prstGeom prst="rect">
              <a:avLst/>
            </a:prstGeom>
          </p:spPr>
        </p:pic>
      </p:grpSp>
    </p:spTree>
    <p:extLst>
      <p:ext uri="{BB962C8B-B14F-4D97-AF65-F5344CB8AC3E}">
        <p14:creationId xmlns:p14="http://schemas.microsoft.com/office/powerpoint/2010/main" val="86777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9AC0AD-EBF4-7D09-8EB1-566D61C78D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650927-1DF0-5C91-A3B4-2B10523F00EC}"/>
              </a:ext>
            </a:extLst>
          </p:cNvPr>
          <p:cNvPicPr>
            <a:picLocks noChangeAspect="1"/>
          </p:cNvPicPr>
          <p:nvPr/>
        </p:nvPicPr>
        <p:blipFill rotWithShape="1">
          <a:blip r:embed="rId3">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l="16430" r="3746"/>
          <a:stretch/>
        </p:blipFill>
        <p:spPr>
          <a:xfrm>
            <a:off x="664077" y="1573158"/>
            <a:ext cx="6580590" cy="4165491"/>
          </a:xfrm>
          <a:prstGeom prst="rect">
            <a:avLst/>
          </a:prstGeom>
        </p:spPr>
      </p:pic>
      <p:sp>
        <p:nvSpPr>
          <p:cNvPr id="5" name="Rectangle 4">
            <a:extLst>
              <a:ext uri="{FF2B5EF4-FFF2-40B4-BE49-F238E27FC236}">
                <a16:creationId xmlns:a16="http://schemas.microsoft.com/office/drawing/2014/main" id="{8BA8BB98-E344-DE24-CF8E-9A9071D39006}"/>
              </a:ext>
            </a:extLst>
          </p:cNvPr>
          <p:cNvSpPr/>
          <p:nvPr/>
        </p:nvSpPr>
        <p:spPr>
          <a:xfrm>
            <a:off x="1692323" y="3136913"/>
            <a:ext cx="4524098" cy="2229841"/>
          </a:xfrm>
          <a:prstGeom prst="rect">
            <a:avLst/>
          </a:prstGeom>
        </p:spPr>
        <p:txBody>
          <a:bodyPr wrap="square">
            <a:spAutoFit/>
          </a:bodyPr>
          <a:lstStyle/>
          <a:p>
            <a:pPr algn="just" defTabSz="609585">
              <a:lnSpc>
                <a:spcPct val="150000"/>
              </a:lnSpc>
              <a:buFont typeface="Arial"/>
              <a:buNone/>
              <a:defRPr/>
            </a:pPr>
            <a:r>
              <a:rPr lang="en-US" sz="2400" dirty="0" err="1">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Các</a:t>
            </a:r>
            <a:r>
              <a:rPr lang="en-US" sz="2400" dirty="0">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 </a:t>
            </a:r>
            <a:r>
              <a:rPr lang="en-US" sz="2400" dirty="0" err="1">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em</a:t>
            </a:r>
            <a:r>
              <a:rPr lang="en-US" sz="2400" dirty="0">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 </a:t>
            </a:r>
            <a:r>
              <a:rPr lang="vi-VN" sz="2400" dirty="0">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chia sẻ bài học</a:t>
            </a:r>
            <a:r>
              <a:rPr lang="en-US" sz="2400" dirty="0">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 </a:t>
            </a:r>
            <a:r>
              <a:rPr lang="en-US" sz="2400" dirty="0" err="1">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mà</a:t>
            </a:r>
            <a:r>
              <a:rPr lang="en-US" sz="2400" dirty="0">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 </a:t>
            </a:r>
            <a:r>
              <a:rPr lang="en-US" sz="2400" dirty="0" err="1">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bản</a:t>
            </a:r>
            <a:r>
              <a:rPr lang="en-US" sz="2400" dirty="0">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 </a:t>
            </a:r>
            <a:r>
              <a:rPr lang="en-US" sz="2400" dirty="0" err="1">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thân</a:t>
            </a:r>
            <a:r>
              <a:rPr lang="vi-VN" sz="2400" dirty="0">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rPr>
              <a:t> rút ra được về cách rèn luyện các đức tính cần thiết. </a:t>
            </a:r>
            <a:endParaRPr lang="en-US" sz="2400" dirty="0">
              <a:solidFill>
                <a:prstClr val="black"/>
              </a:solidFill>
              <a:latin typeface="UTM Avo" panose="02040603050506020204" pitchFamily="18" charset="0"/>
              <a:ea typeface="Times New Roman" panose="02020603050405020304" pitchFamily="18"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1D290990-65C8-91E5-BDEC-3099065B6993}"/>
              </a:ext>
            </a:extLst>
          </p:cNvPr>
          <p:cNvPicPr>
            <a:picLocks noChangeAspect="1"/>
          </p:cNvPicPr>
          <p:nvPr/>
        </p:nvPicPr>
        <p:blipFill>
          <a:blip r:embed="rId4"/>
          <a:stretch>
            <a:fillRect/>
          </a:stretch>
        </p:blipFill>
        <p:spPr>
          <a:xfrm>
            <a:off x="7244667" y="3429000"/>
            <a:ext cx="4479248" cy="3166907"/>
          </a:xfrm>
          <a:prstGeom prst="rect">
            <a:avLst/>
          </a:prstGeom>
        </p:spPr>
      </p:pic>
    </p:spTree>
    <p:extLst>
      <p:ext uri="{BB962C8B-B14F-4D97-AF65-F5344CB8AC3E}">
        <p14:creationId xmlns:p14="http://schemas.microsoft.com/office/powerpoint/2010/main" val="84371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AD36957-6BCB-6BDE-C7D3-779ABCF69D76}"/>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525F30CC-2DAF-74CA-1C8F-6A91C584F393}"/>
              </a:ext>
            </a:extLst>
          </p:cNvPr>
          <p:cNvSpPr txBox="1">
            <a:spLocks/>
          </p:cNvSpPr>
          <p:nvPr/>
        </p:nvSpPr>
        <p:spPr>
          <a:xfrm>
            <a:off x="4655390" y="1379483"/>
            <a:ext cx="2881217" cy="762000"/>
          </a:xfrm>
          <a:prstGeom prst="roundRect">
            <a:avLst>
              <a:gd name="adj" fmla="val 50000"/>
            </a:avLst>
          </a:prstGeom>
          <a:solidFill>
            <a:schemeClr val="accent6">
              <a:lumMod val="20000"/>
              <a:lumOff val="80000"/>
            </a:schemeClr>
          </a:solidFill>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tab pos="2343150" algn="l"/>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20700000000000000" pitchFamily="17" charset="-128"/>
                <a:cs typeface="Arial" panose="020B0604020202020204" pitchFamily="34" charset="0"/>
              </a:rPr>
              <a:t>KẾT LUẬN</a:t>
            </a:r>
          </a:p>
        </p:txBody>
      </p:sp>
      <p:sp>
        <p:nvSpPr>
          <p:cNvPr id="4" name="Rectangle: Rounded Corners 3">
            <a:extLst>
              <a:ext uri="{FF2B5EF4-FFF2-40B4-BE49-F238E27FC236}">
                <a16:creationId xmlns:a16="http://schemas.microsoft.com/office/drawing/2014/main" id="{ECFA183D-4A40-C7A8-EF87-99400C62AFB2}"/>
              </a:ext>
            </a:extLst>
          </p:cNvPr>
          <p:cNvSpPr/>
          <p:nvPr/>
        </p:nvSpPr>
        <p:spPr>
          <a:xfrm>
            <a:off x="1538450" y="2335923"/>
            <a:ext cx="9115099" cy="3087414"/>
          </a:xfrm>
          <a:prstGeom prst="roundRect">
            <a:avLst>
              <a:gd name="adj" fmla="val 7319"/>
            </a:avLst>
          </a:prstGeom>
          <a:solidFill>
            <a:sysClr val="window" lastClr="FFFFFF"/>
          </a:solidFill>
          <a:ln w="25400" cap="flat" cmpd="sng" algn="ctr">
            <a:solidFill>
              <a:schemeClr val="accent6">
                <a:lumMod val="20000"/>
                <a:lumOff val="80000"/>
              </a:schemeClr>
            </a:solidFill>
            <a:prstDash val="solid"/>
          </a:ln>
          <a:effectLst/>
        </p:spPr>
        <p:txBody>
          <a:bodyPr bIns="120000" rtlCol="0" anchor="ctr"/>
          <a:lstStyle/>
          <a:p>
            <a:pPr lvl="0" algn="just" defTabSz="609539">
              <a:lnSpc>
                <a:spcPct val="150000"/>
              </a:lnSpc>
              <a:defRPr/>
            </a:pPr>
            <a:r>
              <a:rPr lang="vi-VN" sz="2400" dirty="0">
                <a:solidFill>
                  <a:prstClr val="black"/>
                </a:solidFill>
                <a:latin typeface="UTM Avo" panose="02040603050506020204" pitchFamily="18" charset="0"/>
                <a:ea typeface="UD Digi Kyokasho N-B" panose="02020700000000000000" pitchFamily="17" charset="-128"/>
                <a:cs typeface="Arial" panose="020B0604020202020204" pitchFamily="34" charset="0"/>
              </a:rPr>
              <a:t>Các em hãy tích cực, chủ động rèn luyện các đức tính cần thiết để thích ứng với môi trường học tập mới. Nếu gặp khó khăn trong quá trình rèn luyện, các em hãy tìm đến sự hỗ trợ từ thầy cô giáo và người thân. </a:t>
            </a:r>
          </a:p>
        </p:txBody>
      </p:sp>
    </p:spTree>
    <p:extLst>
      <p:ext uri="{BB962C8B-B14F-4D97-AF65-F5344CB8AC3E}">
        <p14:creationId xmlns:p14="http://schemas.microsoft.com/office/powerpoint/2010/main" val="428630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B1655-00DD-884C-0E32-A27D81BFB3F1}"/>
              </a:ext>
            </a:extLst>
          </p:cNvPr>
          <p:cNvGrpSpPr/>
          <p:nvPr/>
        </p:nvGrpSpPr>
        <p:grpSpPr>
          <a:xfrm>
            <a:off x="4557132" y="2985655"/>
            <a:ext cx="3077736" cy="1666333"/>
            <a:chOff x="-756043" y="2287668"/>
            <a:chExt cx="3237488" cy="1666333"/>
          </a:xfrm>
        </p:grpSpPr>
        <p:pic>
          <p:nvPicPr>
            <p:cNvPr id="3" name="Picture 2">
              <a:hlinkClick r:id="rId3"/>
              <a:extLst>
                <a:ext uri="{FF2B5EF4-FFF2-40B4-BE49-F238E27FC236}">
                  <a16:creationId xmlns:a16="http://schemas.microsoft.com/office/drawing/2014/main" id="{0AB13547-5F34-6833-26A0-4DCAEFBD28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CC8FB1D7-4F13-9494-1BDE-A5178C0F588B}"/>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2127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7C913B-78F2-DE56-D307-EA9753AF606D}"/>
              </a:ext>
            </a:extLst>
          </p:cNvPr>
          <p:cNvSpPr/>
          <p:nvPr/>
        </p:nvSpPr>
        <p:spPr>
          <a:xfrm>
            <a:off x="679450" y="1771334"/>
            <a:ext cx="10833100" cy="4618955"/>
          </a:xfrm>
          <a:prstGeom prst="roundRect">
            <a:avLst>
              <a:gd name="adj" fmla="val 6531"/>
            </a:avLst>
          </a:prstGeom>
          <a:solidFill>
            <a:schemeClr val="bg1"/>
          </a:solidFill>
          <a:ln w="38100">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Clr>
                <a:srgbClr val="000000"/>
              </a:buClr>
              <a:defRPr/>
            </a:pPr>
            <a:r>
              <a:rPr lang="vi-VN" sz="2000" b="1" dirty="0">
                <a:solidFill>
                  <a:schemeClr val="tx1">
                    <a:lumMod val="50000"/>
                  </a:schemeClr>
                </a:solidFill>
                <a:latin typeface="UTM Avo" panose="02040603050506020204" pitchFamily="18" charset="0"/>
                <a:cs typeface="Arial" panose="020B0604020202020204" pitchFamily="34" charset="0"/>
                <a:sym typeface="Arial"/>
              </a:rPr>
              <a:t>Trò chơi Giải mật thư</a:t>
            </a:r>
          </a:p>
          <a:p>
            <a:pPr marL="342900" lvl="0" indent="-342900">
              <a:lnSpc>
                <a:spcPct val="150000"/>
              </a:lnSpc>
              <a:buClr>
                <a:srgbClr val="000000"/>
              </a:buClr>
              <a:buFont typeface="Arial" panose="020B0604020202020204" pitchFamily="34" charset="0"/>
              <a:buChar char="•"/>
              <a:defRPr/>
            </a:pPr>
            <a:r>
              <a:rPr lang="vi-VN" sz="2000" dirty="0">
                <a:solidFill>
                  <a:schemeClr val="tx1">
                    <a:lumMod val="50000"/>
                  </a:schemeClr>
                </a:solidFill>
                <a:latin typeface="UTM Avo" panose="02040603050506020204" pitchFamily="18" charset="0"/>
                <a:cs typeface="Arial" panose="020B0604020202020204" pitchFamily="34" charset="0"/>
                <a:sym typeface="Arial"/>
              </a:rPr>
              <a:t>Tham gia trò chơi Giải mật thư để tìm hiểu về môi trường học tập mới ở trường trung học cơ sở.</a:t>
            </a:r>
          </a:p>
        </p:txBody>
      </p:sp>
      <p:pic>
        <p:nvPicPr>
          <p:cNvPr id="3" name="Picture 2">
            <a:extLst>
              <a:ext uri="{FF2B5EF4-FFF2-40B4-BE49-F238E27FC236}">
                <a16:creationId xmlns:a16="http://schemas.microsoft.com/office/drawing/2014/main" id="{8775B329-C907-EC7C-2D81-C1F104082C8D}"/>
              </a:ext>
            </a:extLst>
          </p:cNvPr>
          <p:cNvPicPr>
            <a:picLocks noChangeAspect="1"/>
          </p:cNvPicPr>
          <p:nvPr/>
        </p:nvPicPr>
        <p:blipFill>
          <a:blip r:embed="rId3"/>
          <a:stretch>
            <a:fillRect/>
          </a:stretch>
        </p:blipFill>
        <p:spPr>
          <a:xfrm>
            <a:off x="3302400" y="3272373"/>
            <a:ext cx="5587200" cy="2941138"/>
          </a:xfrm>
          <a:prstGeom prst="rect">
            <a:avLst/>
          </a:prstGeom>
        </p:spPr>
      </p:pic>
    </p:spTree>
    <p:extLst>
      <p:ext uri="{BB962C8B-B14F-4D97-AF65-F5344CB8AC3E}">
        <p14:creationId xmlns:p14="http://schemas.microsoft.com/office/powerpoint/2010/main" val="52257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4E9EAB-EF6F-5669-3867-79FC09C6844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DD19A61-55AB-9DC2-E07F-68B3B14497C0}"/>
              </a:ext>
            </a:extLst>
          </p:cNvPr>
          <p:cNvGrpSpPr/>
          <p:nvPr/>
        </p:nvGrpSpPr>
        <p:grpSpPr>
          <a:xfrm>
            <a:off x="291808" y="2673067"/>
            <a:ext cx="5568000" cy="2615275"/>
            <a:chOff x="914400" y="1728000"/>
            <a:chExt cx="4176000" cy="1961456"/>
          </a:xfrm>
        </p:grpSpPr>
        <p:sp>
          <p:nvSpPr>
            <p:cNvPr id="5" name="Rectangle: Rounded Corners 4">
              <a:extLst>
                <a:ext uri="{FF2B5EF4-FFF2-40B4-BE49-F238E27FC236}">
                  <a16:creationId xmlns:a16="http://schemas.microsoft.com/office/drawing/2014/main" id="{0C99DADA-E7C7-C27B-330A-95F0586ECAC9}"/>
                </a:ext>
              </a:extLst>
            </p:cNvPr>
            <p:cNvSpPr/>
            <p:nvPr/>
          </p:nvSpPr>
          <p:spPr>
            <a:xfrm>
              <a:off x="914400" y="1728000"/>
              <a:ext cx="4176000" cy="1961456"/>
            </a:xfrm>
            <a:prstGeom prst="roundRect">
              <a:avLst/>
            </a:prstGeom>
            <a:solidFill>
              <a:schemeClr val="bg1"/>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6" name="Rectangle: Top Corners Rounded 5">
              <a:extLst>
                <a:ext uri="{FF2B5EF4-FFF2-40B4-BE49-F238E27FC236}">
                  <a16:creationId xmlns:a16="http://schemas.microsoft.com/office/drawing/2014/main" id="{AE6C4664-777B-79FA-B322-52E262427BFC}"/>
                </a:ext>
              </a:extLst>
            </p:cNvPr>
            <p:cNvSpPr/>
            <p:nvPr/>
          </p:nvSpPr>
          <p:spPr>
            <a:xfrm flipV="1">
              <a:off x="1699200" y="1728000"/>
              <a:ext cx="2606400" cy="540000"/>
            </a:xfrm>
            <a:prstGeom prst="round2SameRect">
              <a:avLst/>
            </a:prstGeom>
            <a:solidFill>
              <a:srgbClr val="DAF8FA"/>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2013F1F7-293A-22A2-4FCC-8B60CA67BE79}"/>
                </a:ext>
              </a:extLst>
            </p:cNvPr>
            <p:cNvSpPr txBox="1"/>
            <p:nvPr/>
          </p:nvSpPr>
          <p:spPr>
            <a:xfrm>
              <a:off x="1832400" y="1790818"/>
              <a:ext cx="2340000" cy="3462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thư</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1</a:t>
              </a:r>
              <a:endParaRPr kumimoji="0" lang="vi-VN" sz="2400" b="1" i="0" u="none" strike="noStrike" kern="0" cap="none" spc="0" normalizeH="0" baseline="0" noProof="0" dirty="0">
                <a:ln>
                  <a:noFill/>
                </a:ln>
                <a:solidFill>
                  <a:srgbClr val="000000"/>
                </a:solidFill>
                <a:effectLst/>
                <a:uLnTx/>
                <a:uFillTx/>
                <a:cs typeface="Arial"/>
                <a:sym typeface="Arial"/>
              </a:endParaRPr>
            </a:p>
          </p:txBody>
        </p:sp>
        <p:sp>
          <p:nvSpPr>
            <p:cNvPr id="8" name="TextBox 7">
              <a:extLst>
                <a:ext uri="{FF2B5EF4-FFF2-40B4-BE49-F238E27FC236}">
                  <a16:creationId xmlns:a16="http://schemas.microsoft.com/office/drawing/2014/main" id="{DB02D194-5234-057D-A758-AF2A51D1AA5C}"/>
                </a:ext>
              </a:extLst>
            </p:cNvPr>
            <p:cNvSpPr txBox="1"/>
            <p:nvPr/>
          </p:nvSpPr>
          <p:spPr>
            <a:xfrm>
              <a:off x="1296000" y="2268000"/>
              <a:ext cx="3412800" cy="1256882"/>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Nêu 3 điều về ngôi trường trung học cơ sở mà bạn đã tìm hiểu được.</a:t>
              </a:r>
            </a:p>
          </p:txBody>
        </p:sp>
      </p:grpSp>
      <p:pic>
        <p:nvPicPr>
          <p:cNvPr id="9" name="Picture 8" descr="A group of kids in school uniforms&#10;&#10;AI-generated content may be incorrect.">
            <a:extLst>
              <a:ext uri="{FF2B5EF4-FFF2-40B4-BE49-F238E27FC236}">
                <a16:creationId xmlns:a16="http://schemas.microsoft.com/office/drawing/2014/main" id="{91298E56-5B47-93AE-9F2C-756EC1702CE1}"/>
              </a:ext>
            </a:extLst>
          </p:cNvPr>
          <p:cNvPicPr>
            <a:picLocks noChangeAspect="1"/>
          </p:cNvPicPr>
          <p:nvPr/>
        </p:nvPicPr>
        <p:blipFill>
          <a:blip r:embed="rId3"/>
          <a:stretch>
            <a:fillRect/>
          </a:stretch>
        </p:blipFill>
        <p:spPr>
          <a:xfrm>
            <a:off x="6037408" y="2324262"/>
            <a:ext cx="5833644" cy="3073430"/>
          </a:xfrm>
          <a:prstGeom prst="rect">
            <a:avLst/>
          </a:prstGeom>
        </p:spPr>
      </p:pic>
    </p:spTree>
    <p:extLst>
      <p:ext uri="{BB962C8B-B14F-4D97-AF65-F5344CB8AC3E}">
        <p14:creationId xmlns:p14="http://schemas.microsoft.com/office/powerpoint/2010/main" val="176843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4C78C6D-AB2E-CE53-ABA8-A9068059B96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4B42ED3-3062-0C44-A33C-C27CD118E936}"/>
              </a:ext>
            </a:extLst>
          </p:cNvPr>
          <p:cNvGrpSpPr/>
          <p:nvPr/>
        </p:nvGrpSpPr>
        <p:grpSpPr>
          <a:xfrm>
            <a:off x="5925333" y="2242144"/>
            <a:ext cx="5568000" cy="3170684"/>
            <a:chOff x="914400" y="1728000"/>
            <a:chExt cx="4176000" cy="2378013"/>
          </a:xfrm>
        </p:grpSpPr>
        <p:sp>
          <p:nvSpPr>
            <p:cNvPr id="5" name="Rectangle: Rounded Corners 4">
              <a:extLst>
                <a:ext uri="{FF2B5EF4-FFF2-40B4-BE49-F238E27FC236}">
                  <a16:creationId xmlns:a16="http://schemas.microsoft.com/office/drawing/2014/main" id="{3E1E0684-88B9-92EF-76FA-2FD7A6B9EB52}"/>
                </a:ext>
              </a:extLst>
            </p:cNvPr>
            <p:cNvSpPr/>
            <p:nvPr/>
          </p:nvSpPr>
          <p:spPr>
            <a:xfrm>
              <a:off x="914400" y="1728000"/>
              <a:ext cx="4176000" cy="2378013"/>
            </a:xfrm>
            <a:prstGeom prst="roundRect">
              <a:avLst/>
            </a:prstGeom>
            <a:solidFill>
              <a:schemeClr val="bg1"/>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6" name="Rectangle: Top Corners Rounded 5">
              <a:extLst>
                <a:ext uri="{FF2B5EF4-FFF2-40B4-BE49-F238E27FC236}">
                  <a16:creationId xmlns:a16="http://schemas.microsoft.com/office/drawing/2014/main" id="{81EFEC89-50C7-0C3A-0DBE-954ECF1F5B42}"/>
                </a:ext>
              </a:extLst>
            </p:cNvPr>
            <p:cNvSpPr/>
            <p:nvPr/>
          </p:nvSpPr>
          <p:spPr>
            <a:xfrm flipV="1">
              <a:off x="1699200" y="1728000"/>
              <a:ext cx="2606400" cy="540000"/>
            </a:xfrm>
            <a:prstGeom prst="round2SameRect">
              <a:avLst/>
            </a:prstGeom>
            <a:solidFill>
              <a:srgbClr val="DAF8FA"/>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AE56ACD3-FE47-1307-20B5-E89D9F6FC951}"/>
                </a:ext>
              </a:extLst>
            </p:cNvPr>
            <p:cNvSpPr txBox="1"/>
            <p:nvPr/>
          </p:nvSpPr>
          <p:spPr>
            <a:xfrm>
              <a:off x="1832400" y="1790818"/>
              <a:ext cx="2340000" cy="3462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thư</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2</a:t>
              </a:r>
              <a:endParaRPr kumimoji="0" lang="vi-VN" sz="2400" b="1" i="0" u="none" strike="noStrike" kern="0" cap="none" spc="0" normalizeH="0" baseline="0" noProof="0" dirty="0">
                <a:ln>
                  <a:noFill/>
                </a:ln>
                <a:solidFill>
                  <a:srgbClr val="000000"/>
                </a:solidFill>
                <a:effectLst/>
                <a:uLnTx/>
                <a:uFillTx/>
                <a:cs typeface="Arial"/>
                <a:sym typeface="Arial"/>
              </a:endParaRPr>
            </a:p>
          </p:txBody>
        </p:sp>
        <p:sp>
          <p:nvSpPr>
            <p:cNvPr id="8" name="TextBox 7">
              <a:extLst>
                <a:ext uri="{FF2B5EF4-FFF2-40B4-BE49-F238E27FC236}">
                  <a16:creationId xmlns:a16="http://schemas.microsoft.com/office/drawing/2014/main" id="{61B553FD-E279-F240-5D0D-5FA2DE7CCA55}"/>
                </a:ext>
              </a:extLst>
            </p:cNvPr>
            <p:cNvSpPr txBox="1"/>
            <p:nvPr/>
          </p:nvSpPr>
          <p:spPr>
            <a:xfrm>
              <a:off x="1296000" y="2268000"/>
              <a:ext cx="3412800" cy="167238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Nêu 3 điều thuận lợi hoặc 3 điều khó khăn với bạn nếu bắt đầu học tập ở trường trung học cơ sở.</a:t>
              </a:r>
            </a:p>
          </p:txBody>
        </p:sp>
      </p:grpSp>
      <p:pic>
        <p:nvPicPr>
          <p:cNvPr id="13" name="Picture 12" descr="A couple of cartoon children&#10;&#10;AI-generated content may be incorrect.">
            <a:extLst>
              <a:ext uri="{FF2B5EF4-FFF2-40B4-BE49-F238E27FC236}">
                <a16:creationId xmlns:a16="http://schemas.microsoft.com/office/drawing/2014/main" id="{8A74504F-D971-3802-44C1-950B970444D3}"/>
              </a:ext>
            </a:extLst>
          </p:cNvPr>
          <p:cNvPicPr>
            <a:picLocks noChangeAspect="1"/>
          </p:cNvPicPr>
          <p:nvPr/>
        </p:nvPicPr>
        <p:blipFill>
          <a:blip r:embed="rId3"/>
          <a:stretch>
            <a:fillRect/>
          </a:stretch>
        </p:blipFill>
        <p:spPr>
          <a:xfrm>
            <a:off x="-157483" y="2673067"/>
            <a:ext cx="6254725" cy="2627784"/>
          </a:xfrm>
          <a:prstGeom prst="rect">
            <a:avLst/>
          </a:prstGeom>
        </p:spPr>
      </p:pic>
    </p:spTree>
    <p:extLst>
      <p:ext uri="{BB962C8B-B14F-4D97-AF65-F5344CB8AC3E}">
        <p14:creationId xmlns:p14="http://schemas.microsoft.com/office/powerpoint/2010/main" val="122172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BD1117-F271-FA8F-FC9C-3CF5FE522263}"/>
              </a:ext>
            </a:extLst>
          </p:cNvPr>
          <p:cNvGrpSpPr/>
          <p:nvPr/>
        </p:nvGrpSpPr>
        <p:grpSpPr>
          <a:xfrm>
            <a:off x="4557132" y="2985655"/>
            <a:ext cx="3077736" cy="1666333"/>
            <a:chOff x="-756043" y="2287668"/>
            <a:chExt cx="3237488" cy="1666333"/>
          </a:xfrm>
        </p:grpSpPr>
        <p:pic>
          <p:nvPicPr>
            <p:cNvPr id="6" name="Picture 5">
              <a:hlinkClick r:id="rId4"/>
              <a:extLst>
                <a:ext uri="{FF2B5EF4-FFF2-40B4-BE49-F238E27FC236}">
                  <a16:creationId xmlns:a16="http://schemas.microsoft.com/office/drawing/2014/main" id="{26210F83-5003-750C-F2B4-A1036B0D57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0189B1B0-8B24-C2E7-14A4-2A32B381EEEA}"/>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27535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0B70AE-3940-32C8-37CB-17896CA30E9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8FFF8D9-D2B8-9578-5DFA-6E2D46D4F440}"/>
              </a:ext>
            </a:extLst>
          </p:cNvPr>
          <p:cNvGrpSpPr/>
          <p:nvPr/>
        </p:nvGrpSpPr>
        <p:grpSpPr>
          <a:xfrm>
            <a:off x="386381" y="2273675"/>
            <a:ext cx="5568000" cy="3170684"/>
            <a:chOff x="914400" y="1728000"/>
            <a:chExt cx="4176000" cy="2378013"/>
          </a:xfrm>
        </p:grpSpPr>
        <p:sp>
          <p:nvSpPr>
            <p:cNvPr id="5" name="Rectangle: Rounded Corners 4">
              <a:extLst>
                <a:ext uri="{FF2B5EF4-FFF2-40B4-BE49-F238E27FC236}">
                  <a16:creationId xmlns:a16="http://schemas.microsoft.com/office/drawing/2014/main" id="{E35730C2-8CF0-1CB6-8A6C-DC411A254924}"/>
                </a:ext>
              </a:extLst>
            </p:cNvPr>
            <p:cNvSpPr/>
            <p:nvPr/>
          </p:nvSpPr>
          <p:spPr>
            <a:xfrm>
              <a:off x="914400" y="1728000"/>
              <a:ext cx="4176000" cy="2378013"/>
            </a:xfrm>
            <a:prstGeom prst="roundRect">
              <a:avLst/>
            </a:prstGeom>
            <a:solidFill>
              <a:schemeClr val="bg1"/>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6" name="Rectangle: Top Corners Rounded 5">
              <a:extLst>
                <a:ext uri="{FF2B5EF4-FFF2-40B4-BE49-F238E27FC236}">
                  <a16:creationId xmlns:a16="http://schemas.microsoft.com/office/drawing/2014/main" id="{FD665E0F-07AD-C96E-CB35-23C0B3420A87}"/>
                </a:ext>
              </a:extLst>
            </p:cNvPr>
            <p:cNvSpPr/>
            <p:nvPr/>
          </p:nvSpPr>
          <p:spPr>
            <a:xfrm flipV="1">
              <a:off x="1699200" y="1728000"/>
              <a:ext cx="2606400" cy="540000"/>
            </a:xfrm>
            <a:prstGeom prst="round2SameRect">
              <a:avLst/>
            </a:prstGeom>
            <a:solidFill>
              <a:srgbClr val="DAF8FA"/>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112E8F1B-EA82-610D-5320-F1D1B572FE4B}"/>
                </a:ext>
              </a:extLst>
            </p:cNvPr>
            <p:cNvSpPr txBox="1"/>
            <p:nvPr/>
          </p:nvSpPr>
          <p:spPr>
            <a:xfrm>
              <a:off x="1832400" y="1790818"/>
              <a:ext cx="2340000" cy="3462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thư</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3</a:t>
              </a:r>
              <a:endParaRPr kumimoji="0" lang="vi-VN" sz="2400" b="1" i="0" u="none" strike="noStrike" kern="0" cap="none" spc="0" normalizeH="0" baseline="0" noProof="0" dirty="0">
                <a:ln>
                  <a:noFill/>
                </a:ln>
                <a:solidFill>
                  <a:srgbClr val="000000"/>
                </a:solidFill>
                <a:effectLst/>
                <a:uLnTx/>
                <a:uFillTx/>
                <a:cs typeface="Arial"/>
                <a:sym typeface="Arial"/>
              </a:endParaRPr>
            </a:p>
          </p:txBody>
        </p:sp>
        <p:sp>
          <p:nvSpPr>
            <p:cNvPr id="8" name="TextBox 7">
              <a:extLst>
                <a:ext uri="{FF2B5EF4-FFF2-40B4-BE49-F238E27FC236}">
                  <a16:creationId xmlns:a16="http://schemas.microsoft.com/office/drawing/2014/main" id="{F19539D8-302B-7771-600B-17EBF9D1F8BA}"/>
                </a:ext>
              </a:extLst>
            </p:cNvPr>
            <p:cNvSpPr txBox="1"/>
            <p:nvPr/>
          </p:nvSpPr>
          <p:spPr>
            <a:xfrm>
              <a:off x="1296000" y="2268000"/>
              <a:ext cx="3412800" cy="167238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Nêu 3 đức tính bạn nghĩ là quan trọng để thích ứng với môi trường học tập mới ở trường trung học cơ sở.</a:t>
              </a:r>
            </a:p>
          </p:txBody>
        </p:sp>
      </p:grpSp>
      <p:pic>
        <p:nvPicPr>
          <p:cNvPr id="2" name="Picture 1" descr="A child and child with backpacks&#10;&#10;AI-generated content may be incorrect.">
            <a:extLst>
              <a:ext uri="{FF2B5EF4-FFF2-40B4-BE49-F238E27FC236}">
                <a16:creationId xmlns:a16="http://schemas.microsoft.com/office/drawing/2014/main" id="{DDC502C6-C596-9DAF-7CCA-343CCF4B5499}"/>
              </a:ext>
            </a:extLst>
          </p:cNvPr>
          <p:cNvPicPr>
            <a:picLocks noChangeAspect="1"/>
          </p:cNvPicPr>
          <p:nvPr/>
        </p:nvPicPr>
        <p:blipFill>
          <a:blip r:embed="rId3"/>
          <a:stretch>
            <a:fillRect/>
          </a:stretch>
        </p:blipFill>
        <p:spPr>
          <a:xfrm>
            <a:off x="5784459" y="2436130"/>
            <a:ext cx="6228865" cy="2845774"/>
          </a:xfrm>
          <a:prstGeom prst="rect">
            <a:avLst/>
          </a:prstGeom>
        </p:spPr>
      </p:pic>
    </p:spTree>
    <p:extLst>
      <p:ext uri="{BB962C8B-B14F-4D97-AF65-F5344CB8AC3E}">
        <p14:creationId xmlns:p14="http://schemas.microsoft.com/office/powerpoint/2010/main" val="108019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27B56F-A693-8D8B-5A21-CCF3DC08A88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EA920DA-2EEB-3B2F-0CDF-7146296155EE}"/>
              </a:ext>
            </a:extLst>
          </p:cNvPr>
          <p:cNvGrpSpPr/>
          <p:nvPr/>
        </p:nvGrpSpPr>
        <p:grpSpPr>
          <a:xfrm>
            <a:off x="5925333" y="2242144"/>
            <a:ext cx="5568000" cy="3170684"/>
            <a:chOff x="914400" y="1728000"/>
            <a:chExt cx="4176000" cy="2378013"/>
          </a:xfrm>
        </p:grpSpPr>
        <p:sp>
          <p:nvSpPr>
            <p:cNvPr id="5" name="Rectangle: Rounded Corners 4">
              <a:extLst>
                <a:ext uri="{FF2B5EF4-FFF2-40B4-BE49-F238E27FC236}">
                  <a16:creationId xmlns:a16="http://schemas.microsoft.com/office/drawing/2014/main" id="{58A057CE-A395-5A3C-045B-83E5BC931060}"/>
                </a:ext>
              </a:extLst>
            </p:cNvPr>
            <p:cNvSpPr/>
            <p:nvPr/>
          </p:nvSpPr>
          <p:spPr>
            <a:xfrm>
              <a:off x="914400" y="1728000"/>
              <a:ext cx="4176000" cy="2378013"/>
            </a:xfrm>
            <a:prstGeom prst="roundRect">
              <a:avLst/>
            </a:prstGeom>
            <a:solidFill>
              <a:schemeClr val="bg1"/>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6" name="Rectangle: Top Corners Rounded 5">
              <a:extLst>
                <a:ext uri="{FF2B5EF4-FFF2-40B4-BE49-F238E27FC236}">
                  <a16:creationId xmlns:a16="http://schemas.microsoft.com/office/drawing/2014/main" id="{689D85ED-372C-07D3-53E1-3A5BAB790D6F}"/>
                </a:ext>
              </a:extLst>
            </p:cNvPr>
            <p:cNvSpPr/>
            <p:nvPr/>
          </p:nvSpPr>
          <p:spPr>
            <a:xfrm flipV="1">
              <a:off x="1699200" y="1728000"/>
              <a:ext cx="2606400" cy="540000"/>
            </a:xfrm>
            <a:prstGeom prst="round2SameRect">
              <a:avLst/>
            </a:prstGeom>
            <a:solidFill>
              <a:srgbClr val="DAF8FA"/>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906D23A2-F386-8C89-F8DC-EFE69C452711}"/>
                </a:ext>
              </a:extLst>
            </p:cNvPr>
            <p:cNvSpPr txBox="1"/>
            <p:nvPr/>
          </p:nvSpPr>
          <p:spPr>
            <a:xfrm>
              <a:off x="1832400" y="1790818"/>
              <a:ext cx="2340000" cy="3462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thư</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4</a:t>
              </a:r>
              <a:endParaRPr kumimoji="0" lang="vi-VN" sz="2400" b="1" i="0" u="none" strike="noStrike" kern="0" cap="none" spc="0" normalizeH="0" baseline="0" noProof="0" dirty="0">
                <a:ln>
                  <a:noFill/>
                </a:ln>
                <a:solidFill>
                  <a:srgbClr val="000000"/>
                </a:solidFill>
                <a:effectLst/>
                <a:uLnTx/>
                <a:uFillTx/>
                <a:cs typeface="Arial"/>
                <a:sym typeface="Arial"/>
              </a:endParaRPr>
            </a:p>
          </p:txBody>
        </p:sp>
        <p:sp>
          <p:nvSpPr>
            <p:cNvPr id="8" name="TextBox 7">
              <a:extLst>
                <a:ext uri="{FF2B5EF4-FFF2-40B4-BE49-F238E27FC236}">
                  <a16:creationId xmlns:a16="http://schemas.microsoft.com/office/drawing/2014/main" id="{A72D7F37-536D-6355-65B3-EF192FAF34A2}"/>
                </a:ext>
              </a:extLst>
            </p:cNvPr>
            <p:cNvSpPr txBox="1"/>
            <p:nvPr/>
          </p:nvSpPr>
          <p:spPr>
            <a:xfrm>
              <a:off x="1296000" y="2268000"/>
              <a:ext cx="3412800" cy="167238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Nêu 3 điều bạn sẽ làm để thích ứng với môi trường học tập mới ở trường trung học cơ sở.</a:t>
              </a:r>
            </a:p>
          </p:txBody>
        </p:sp>
      </p:grpSp>
      <p:pic>
        <p:nvPicPr>
          <p:cNvPr id="2" name="Picture 1" descr="A group of kids jumping&#10;&#10;AI-generated content may be incorrect.">
            <a:extLst>
              <a:ext uri="{FF2B5EF4-FFF2-40B4-BE49-F238E27FC236}">
                <a16:creationId xmlns:a16="http://schemas.microsoft.com/office/drawing/2014/main" id="{E3D27F94-A0AF-CCE9-2511-CCA69F3168BA}"/>
              </a:ext>
            </a:extLst>
          </p:cNvPr>
          <p:cNvPicPr>
            <a:picLocks noChangeAspect="1"/>
          </p:cNvPicPr>
          <p:nvPr/>
        </p:nvPicPr>
        <p:blipFill>
          <a:blip r:embed="rId3"/>
          <a:stretch>
            <a:fillRect/>
          </a:stretch>
        </p:blipFill>
        <p:spPr>
          <a:xfrm>
            <a:off x="606900" y="2265600"/>
            <a:ext cx="4795200" cy="3196800"/>
          </a:xfrm>
          <a:prstGeom prst="rect">
            <a:avLst/>
          </a:prstGeom>
        </p:spPr>
      </p:pic>
    </p:spTree>
    <p:extLst>
      <p:ext uri="{BB962C8B-B14F-4D97-AF65-F5344CB8AC3E}">
        <p14:creationId xmlns:p14="http://schemas.microsoft.com/office/powerpoint/2010/main" val="25834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A42FF8B-0381-693D-2A59-3357D550410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6F48A63-9BC1-B7D5-AE21-914C2E07F37C}"/>
              </a:ext>
            </a:extLst>
          </p:cNvPr>
          <p:cNvGrpSpPr/>
          <p:nvPr/>
        </p:nvGrpSpPr>
        <p:grpSpPr>
          <a:xfrm>
            <a:off x="291808" y="2673067"/>
            <a:ext cx="5568000" cy="2615275"/>
            <a:chOff x="914400" y="1728000"/>
            <a:chExt cx="4176000" cy="1961456"/>
          </a:xfrm>
        </p:grpSpPr>
        <p:sp>
          <p:nvSpPr>
            <p:cNvPr id="5" name="Rectangle: Rounded Corners 4">
              <a:extLst>
                <a:ext uri="{FF2B5EF4-FFF2-40B4-BE49-F238E27FC236}">
                  <a16:creationId xmlns:a16="http://schemas.microsoft.com/office/drawing/2014/main" id="{6FD57D96-F37E-19DF-81D9-A661E7D12147}"/>
                </a:ext>
              </a:extLst>
            </p:cNvPr>
            <p:cNvSpPr/>
            <p:nvPr/>
          </p:nvSpPr>
          <p:spPr>
            <a:xfrm>
              <a:off x="914400" y="1728000"/>
              <a:ext cx="4176000" cy="1961456"/>
            </a:xfrm>
            <a:prstGeom prst="roundRect">
              <a:avLst/>
            </a:prstGeom>
            <a:solidFill>
              <a:schemeClr val="bg1"/>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6" name="Rectangle: Top Corners Rounded 5">
              <a:extLst>
                <a:ext uri="{FF2B5EF4-FFF2-40B4-BE49-F238E27FC236}">
                  <a16:creationId xmlns:a16="http://schemas.microsoft.com/office/drawing/2014/main" id="{BDB7A39B-638F-0857-60BE-50DD4723ABA6}"/>
                </a:ext>
              </a:extLst>
            </p:cNvPr>
            <p:cNvSpPr/>
            <p:nvPr/>
          </p:nvSpPr>
          <p:spPr>
            <a:xfrm flipV="1">
              <a:off x="1699200" y="1728000"/>
              <a:ext cx="2606400" cy="540000"/>
            </a:xfrm>
            <a:prstGeom prst="round2SameRect">
              <a:avLst/>
            </a:prstGeom>
            <a:solidFill>
              <a:srgbClr val="DAF8FA"/>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BE4D5"/>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E42EFBE7-1183-C0A5-E614-EA523A05727F}"/>
                </a:ext>
              </a:extLst>
            </p:cNvPr>
            <p:cNvSpPr txBox="1"/>
            <p:nvPr/>
          </p:nvSpPr>
          <p:spPr>
            <a:xfrm>
              <a:off x="1832400" y="1790818"/>
              <a:ext cx="2340000" cy="3462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Mật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thư</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số</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5</a:t>
              </a:r>
              <a:endParaRPr kumimoji="0" lang="vi-VN" sz="2400" b="1" i="0" u="none" strike="noStrike" kern="0" cap="none" spc="0" normalizeH="0" baseline="0" noProof="0" dirty="0">
                <a:ln>
                  <a:noFill/>
                </a:ln>
                <a:solidFill>
                  <a:srgbClr val="000000"/>
                </a:solidFill>
                <a:effectLst/>
                <a:uLnTx/>
                <a:uFillTx/>
                <a:cs typeface="Arial"/>
                <a:sym typeface="Arial"/>
              </a:endParaRPr>
            </a:p>
          </p:txBody>
        </p:sp>
        <p:sp>
          <p:nvSpPr>
            <p:cNvPr id="8" name="TextBox 7">
              <a:extLst>
                <a:ext uri="{FF2B5EF4-FFF2-40B4-BE49-F238E27FC236}">
                  <a16:creationId xmlns:a16="http://schemas.microsoft.com/office/drawing/2014/main" id="{05E761DD-006E-0991-DA25-7EA6762116D4}"/>
                </a:ext>
              </a:extLst>
            </p:cNvPr>
            <p:cNvSpPr txBox="1"/>
            <p:nvPr/>
          </p:nvSpPr>
          <p:spPr>
            <a:xfrm>
              <a:off x="1296000" y="2268000"/>
              <a:ext cx="3412800" cy="1256882"/>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Nêu 3 điều bạn mong muốn về môi trường học tập ở trường trung học cơ sở.</a:t>
              </a:r>
            </a:p>
          </p:txBody>
        </p:sp>
      </p:grpSp>
      <p:pic>
        <p:nvPicPr>
          <p:cNvPr id="2" name="Picture 1" descr="A couple of cartoon girls&#10;&#10;AI-generated content may be incorrect.">
            <a:extLst>
              <a:ext uri="{FF2B5EF4-FFF2-40B4-BE49-F238E27FC236}">
                <a16:creationId xmlns:a16="http://schemas.microsoft.com/office/drawing/2014/main" id="{78078E5F-36D7-49BC-B768-136947CDDA4D}"/>
              </a:ext>
            </a:extLst>
          </p:cNvPr>
          <p:cNvPicPr>
            <a:picLocks noChangeAspect="1"/>
          </p:cNvPicPr>
          <p:nvPr/>
        </p:nvPicPr>
        <p:blipFill>
          <a:blip r:embed="rId3"/>
          <a:stretch>
            <a:fillRect/>
          </a:stretch>
        </p:blipFill>
        <p:spPr>
          <a:xfrm>
            <a:off x="6037408" y="2756824"/>
            <a:ext cx="5924065" cy="2485532"/>
          </a:xfrm>
          <a:prstGeom prst="rect">
            <a:avLst/>
          </a:prstGeom>
        </p:spPr>
      </p:pic>
    </p:spTree>
    <p:extLst>
      <p:ext uri="{BB962C8B-B14F-4D97-AF65-F5344CB8AC3E}">
        <p14:creationId xmlns:p14="http://schemas.microsoft.com/office/powerpoint/2010/main" val="284835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Squirrel standing on pile of nuts">
            <a:extLst>
              <a:ext uri="{FF2B5EF4-FFF2-40B4-BE49-F238E27FC236}">
                <a16:creationId xmlns:a16="http://schemas.microsoft.com/office/drawing/2014/main" id="{28D76CAB-48F5-76D9-32AE-8D2F9F872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2061" y="2610552"/>
            <a:ext cx="4049823" cy="4247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wood sign with a nail attached to it&#10;&#10;Description automatically generated">
            <a:extLst>
              <a:ext uri="{FF2B5EF4-FFF2-40B4-BE49-F238E27FC236}">
                <a16:creationId xmlns:a16="http://schemas.microsoft.com/office/drawing/2014/main" id="{B0C1A10D-0093-1EDC-E3F5-DFC6402E0B50}"/>
              </a:ext>
            </a:extLst>
          </p:cNvPr>
          <p:cNvPicPr>
            <a:picLocks noChangeAspect="1"/>
          </p:cNvPicPr>
          <p:nvPr/>
        </p:nvPicPr>
        <p:blipFill>
          <a:blip r:embed="rId5"/>
          <a:stretch>
            <a:fillRect/>
          </a:stretch>
        </p:blipFill>
        <p:spPr>
          <a:xfrm>
            <a:off x="2044337" y="180975"/>
            <a:ext cx="4490768" cy="2909739"/>
          </a:xfrm>
          <a:prstGeom prst="rect">
            <a:avLst/>
          </a:prstGeom>
        </p:spPr>
      </p:pic>
      <p:sp>
        <p:nvSpPr>
          <p:cNvPr id="11" name="TextBox 10">
            <a:extLst>
              <a:ext uri="{FF2B5EF4-FFF2-40B4-BE49-F238E27FC236}">
                <a16:creationId xmlns:a16="http://schemas.microsoft.com/office/drawing/2014/main" id="{6CA8AC58-DAC4-0E05-7D68-00FC4D865AD4}"/>
              </a:ext>
            </a:extLst>
          </p:cNvPr>
          <p:cNvSpPr txBox="1"/>
          <p:nvPr/>
        </p:nvSpPr>
        <p:spPr>
          <a:xfrm>
            <a:off x="2140816" y="1635844"/>
            <a:ext cx="4297809" cy="76591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Sóc</a:t>
            </a:r>
            <a:r>
              <a:rPr kumimoji="0" lang="en-US" sz="3200" b="1" i="0" u="none" strike="noStrike" kern="1200" cap="none" spc="0" normalizeH="0" baseline="0" noProof="0" dirty="0">
                <a:ln>
                  <a:noFill/>
                </a:ln>
                <a:solidFill>
                  <a:prstClr val="black"/>
                </a:solidFill>
                <a:effectLst/>
                <a:uLnTx/>
                <a:uFillTx/>
                <a:latin typeface="UTM Avo"/>
                <a:ea typeface="Calibri"/>
                <a:cs typeface="Calibri"/>
              </a:rPr>
              <a:t> </a:t>
            </a: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nâu</a:t>
            </a:r>
            <a:r>
              <a:rPr kumimoji="0" lang="en-US" sz="3200" b="1" i="0" u="none" strike="noStrike" kern="1200" cap="none" spc="0" normalizeH="0" baseline="0" noProof="0" dirty="0">
                <a:ln>
                  <a:noFill/>
                </a:ln>
                <a:solidFill>
                  <a:prstClr val="black"/>
                </a:solidFill>
                <a:effectLst/>
                <a:uLnTx/>
                <a:uFillTx/>
                <a:latin typeface="UTM Avo"/>
                <a:ea typeface="Calibri"/>
                <a:cs typeface="Calibri"/>
              </a:rPr>
              <a:t> </a:t>
            </a: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và</a:t>
            </a:r>
            <a:r>
              <a:rPr kumimoji="0" lang="en-US" sz="3200" b="1" i="0" u="none" strike="noStrike" kern="1200" cap="none" spc="0" normalizeH="0" baseline="0" noProof="0" dirty="0">
                <a:ln>
                  <a:noFill/>
                </a:ln>
                <a:solidFill>
                  <a:prstClr val="black"/>
                </a:solidFill>
                <a:effectLst/>
                <a:uLnTx/>
                <a:uFillTx/>
                <a:latin typeface="UTM Avo"/>
                <a:ea typeface="Calibri"/>
                <a:cs typeface="Calibri"/>
              </a:rPr>
              <a:t> </a:t>
            </a: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hạt</a:t>
            </a:r>
            <a:r>
              <a:rPr kumimoji="0" lang="en-US" sz="3200" b="1" i="0" u="none" strike="noStrike" kern="1200" cap="none" spc="0" normalizeH="0" baseline="0" noProof="0" dirty="0">
                <a:ln>
                  <a:noFill/>
                </a:ln>
                <a:solidFill>
                  <a:prstClr val="black"/>
                </a:solidFill>
                <a:effectLst/>
                <a:uLnTx/>
                <a:uFillTx/>
                <a:latin typeface="UTM Avo"/>
                <a:ea typeface="Calibri"/>
                <a:cs typeface="Calibri"/>
              </a:rPr>
              <a:t> </a:t>
            </a: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dẻ</a:t>
            </a:r>
            <a:endParaRPr kumimoji="0" lang="en-US" sz="3200" b="1" i="0" u="none" strike="noStrike" kern="1200" cap="none" spc="0" normalizeH="0" baseline="0" noProof="0" dirty="0">
              <a:ln>
                <a:noFill/>
              </a:ln>
              <a:solidFill>
                <a:prstClr val="black"/>
              </a:solidFill>
              <a:effectLst/>
              <a:uLnTx/>
              <a:uFillTx/>
              <a:latin typeface="UTM Avo"/>
              <a:ea typeface="Calibri"/>
              <a:cs typeface="Calibri"/>
            </a:endParaRPr>
          </a:p>
        </p:txBody>
      </p:sp>
      <p:pic>
        <p:nvPicPr>
          <p:cNvPr id="2" name="funny-pets-262921">
            <a:hlinkClick r:id="" action="ppaction://media"/>
            <a:extLst>
              <a:ext uri="{FF2B5EF4-FFF2-40B4-BE49-F238E27FC236}">
                <a16:creationId xmlns:a16="http://schemas.microsoft.com/office/drawing/2014/main" id="{7417E22A-59E3-4475-CCF8-2AB2D81A6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25350" y="-159885"/>
            <a:ext cx="609600" cy="609600"/>
          </a:xfrm>
          <a:prstGeom prst="rect">
            <a:avLst/>
          </a:prstGeom>
        </p:spPr>
      </p:pic>
      <p:pic>
        <p:nvPicPr>
          <p:cNvPr id="3" name="Picture 2">
            <a:extLst>
              <a:ext uri="{FF2B5EF4-FFF2-40B4-BE49-F238E27FC236}">
                <a16:creationId xmlns:a16="http://schemas.microsoft.com/office/drawing/2014/main" id="{6E4C5730-80A2-791F-144D-1420CC171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D4BBFA5-A531-CDFA-C006-225F65E53AEB}"/>
              </a:ext>
            </a:extLst>
          </p:cNvPr>
          <p:cNvSpPr/>
          <p:nvPr/>
        </p:nvSpPr>
        <p:spPr>
          <a:xfrm>
            <a:off x="352052" y="1629102"/>
            <a:ext cx="8919132" cy="3035653"/>
          </a:xfrm>
          <a:prstGeom prst="roundRect">
            <a:avLst/>
          </a:prstGeom>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HƯỚNG DẪN</a:t>
            </a:r>
            <a:endPar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GV click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vào</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màn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hình</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để</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xuất</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hiện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câu</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hỏi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Click vào ô đáp án để chọn đáp án đúng. </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GV click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vào</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chú</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sóc</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ở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dưới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màn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hình</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để</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chuyển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sang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câu</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hỏi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tiếp</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theo.</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A72A571-5925-EDFE-1732-A8190920A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050" name="Picture 2" descr="Squirrel standing on pile of nuts">
            <a:extLst>
              <a:ext uri="{FF2B5EF4-FFF2-40B4-BE49-F238E27FC236}">
                <a16:creationId xmlns:a16="http://schemas.microsoft.com/office/drawing/2014/main" id="{7F7998C6-2EA0-3970-0108-2D648B07CD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0110" y="2788042"/>
            <a:ext cx="3335057" cy="349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517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CAFAF13-62A0-05C5-B195-829F1C8C48F7}"/>
            </a:ext>
          </a:extLst>
        </p:cNvPr>
        <p:cNvGrpSpPr/>
        <p:nvPr/>
      </p:nvGrpSpPr>
      <p:grpSpPr>
        <a:xfrm>
          <a:off x="0" y="0"/>
          <a:ext cx="0" cy="0"/>
          <a:chOff x="0" y="0"/>
          <a:chExt cx="0" cy="0"/>
        </a:xfrm>
      </p:grpSpPr>
      <p:sp>
        <p:nvSpPr>
          <p:cNvPr id="3" name="A">
            <a:extLst>
              <a:ext uri="{FF2B5EF4-FFF2-40B4-BE49-F238E27FC236}">
                <a16:creationId xmlns:a16="http://schemas.microsoft.com/office/drawing/2014/main" id="{0811CCCD-34CC-1BBD-E0C6-47830FA24612}"/>
              </a:ext>
            </a:extLst>
          </p:cNvPr>
          <p:cNvSpPr/>
          <p:nvPr/>
        </p:nvSpPr>
        <p:spPr>
          <a:xfrm>
            <a:off x="1200036"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A. Tham gia văn nghệ</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chào mừng các ngày</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kỉ niệm ở trường. </a:t>
            </a:r>
          </a:p>
        </p:txBody>
      </p:sp>
      <p:sp>
        <p:nvSpPr>
          <p:cNvPr id="4" name="C">
            <a:extLst>
              <a:ext uri="{FF2B5EF4-FFF2-40B4-BE49-F238E27FC236}">
                <a16:creationId xmlns:a16="http://schemas.microsoft.com/office/drawing/2014/main" id="{E403E8AA-E299-6CBE-D707-1C933C332CEB}"/>
              </a:ext>
            </a:extLst>
          </p:cNvPr>
          <p:cNvSpPr/>
          <p:nvPr/>
        </p:nvSpPr>
        <p:spPr>
          <a:xfrm>
            <a:off x="1200035"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Xung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phong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trả</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lời</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trên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lớp</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6" name="B">
            <a:extLst>
              <a:ext uri="{FF2B5EF4-FFF2-40B4-BE49-F238E27FC236}">
                <a16:creationId xmlns:a16="http://schemas.microsoft.com/office/drawing/2014/main" id="{F971446D-AAC8-9942-D49F-EA1772C8E253}"/>
              </a:ext>
            </a:extLst>
          </p:cNvPr>
          <p:cNvSpPr/>
          <p:nvPr/>
        </p:nvSpPr>
        <p:spPr>
          <a:xfrm>
            <a:off x="6309713"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B. Hứng thú tham gia</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các hoạt động chung</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của trường. </a:t>
            </a:r>
          </a:p>
        </p:txBody>
      </p:sp>
      <p:sp>
        <p:nvSpPr>
          <p:cNvPr id="9" name="D">
            <a:extLst>
              <a:ext uri="{FF2B5EF4-FFF2-40B4-BE49-F238E27FC236}">
                <a16:creationId xmlns:a16="http://schemas.microsoft.com/office/drawing/2014/main" id="{270F85D4-91DE-41EF-2907-A0E0881FCF7B}"/>
              </a:ext>
            </a:extLst>
          </p:cNvPr>
          <p:cNvSpPr/>
          <p:nvPr/>
        </p:nvSpPr>
        <p:spPr>
          <a:xfrm>
            <a:off x="6309712"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D. Thường mất bình tĩnh khi trả lời câu hỏi của giáo viên. </a:t>
            </a:r>
          </a:p>
        </p:txBody>
      </p:sp>
      <p:pic>
        <p:nvPicPr>
          <p:cNvPr id="10" name="Picture 18">
            <a:extLst>
              <a:ext uri="{FF2B5EF4-FFF2-40B4-BE49-F238E27FC236}">
                <a16:creationId xmlns:a16="http://schemas.microsoft.com/office/drawing/2014/main" id="{0A5C8150-329C-5FB8-7453-6BCCE315D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1597" y="5107337"/>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99F1580F-F27A-E513-94EC-17FEA5A5F4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433" y="5135371"/>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5A6A6A62-0C83-E344-1124-7112BCA24D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433" y="342900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167CBC-6567-ECFC-3809-FB213E0CE7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6759" y="3382220"/>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5C15DB49-7C33-2E18-49CF-50CA245475AA}"/>
              </a:ext>
            </a:extLst>
          </p:cNvPr>
          <p:cNvSpPr/>
          <p:nvPr/>
        </p:nvSpPr>
        <p:spPr>
          <a:xfrm>
            <a:off x="1233203" y="334306"/>
            <a:ext cx="9725593" cy="195426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 1: Đâu là trường hợp cần rèn luyện đức tính để</a:t>
            </a:r>
            <a:endPar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algn="ctr" defTabSz="495330">
              <a:lnSpc>
                <a:spcPct val="150000"/>
              </a:lnSpc>
              <a:defRPr/>
            </a:pPr>
            <a:r>
              <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thích ứng với môi trường học tập mới? </a:t>
            </a:r>
          </a:p>
        </p:txBody>
      </p:sp>
      <p:pic>
        <p:nvPicPr>
          <p:cNvPr id="15" name="Picture 14">
            <a:extLst>
              <a:ext uri="{FF2B5EF4-FFF2-40B4-BE49-F238E27FC236}">
                <a16:creationId xmlns:a16="http://schemas.microsoft.com/office/drawing/2014/main" id="{9A0262C3-E886-939A-21AC-CE10B6A771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id="{1CDE67B6-F367-ED2A-5C85-4D7E2C97F4F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331668" y="359658"/>
            <a:ext cx="1449541" cy="1758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id="{02CD75DD-05D1-89F1-34F6-FFBB155329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2946909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E93FDB0-3D09-496D-9E53-D9A433ADBF6D}"/>
            </a:ext>
          </a:extLst>
        </p:cNvPr>
        <p:cNvGrpSpPr/>
        <p:nvPr/>
      </p:nvGrpSpPr>
      <p:grpSpPr>
        <a:xfrm>
          <a:off x="0" y="0"/>
          <a:ext cx="0" cy="0"/>
          <a:chOff x="0" y="0"/>
          <a:chExt cx="0" cy="0"/>
        </a:xfrm>
      </p:grpSpPr>
      <p:sp>
        <p:nvSpPr>
          <p:cNvPr id="3" name="A">
            <a:extLst>
              <a:ext uri="{FF2B5EF4-FFF2-40B4-BE49-F238E27FC236}">
                <a16:creationId xmlns:a16="http://schemas.microsoft.com/office/drawing/2014/main" id="{3C7BF6FD-1CBD-55AE-89D5-DE65B027AC5F}"/>
              </a:ext>
            </a:extLst>
          </p:cNvPr>
          <p:cNvSpPr/>
          <p:nvPr/>
        </p:nvSpPr>
        <p:spPr>
          <a:xfrm>
            <a:off x="1200036"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A. Nhốt mình trong phòng</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để tránh bị làm phiền</a:t>
            </a:r>
          </a:p>
        </p:txBody>
      </p:sp>
      <p:sp>
        <p:nvSpPr>
          <p:cNvPr id="4" name="C">
            <a:extLst>
              <a:ext uri="{FF2B5EF4-FFF2-40B4-BE49-F238E27FC236}">
                <a16:creationId xmlns:a16="http://schemas.microsoft.com/office/drawing/2014/main" id="{5C452860-5CAD-5DCC-91C2-AF1F02F94DC1}"/>
              </a:ext>
            </a:extLst>
          </p:cNvPr>
          <p:cNvSpPr/>
          <p:nvPr/>
        </p:nvSpPr>
        <p:spPr>
          <a:xfrm>
            <a:off x="1200035"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Làm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việc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nhóm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đôi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a:t>
            </a: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nhóm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ba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bạn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6" name="B">
            <a:extLst>
              <a:ext uri="{FF2B5EF4-FFF2-40B4-BE49-F238E27FC236}">
                <a16:creationId xmlns:a16="http://schemas.microsoft.com/office/drawing/2014/main" id="{FCBAA921-1DE1-A04D-8468-2672991AB55A}"/>
              </a:ext>
            </a:extLst>
          </p:cNvPr>
          <p:cNvSpPr/>
          <p:nvPr/>
        </p:nvSpPr>
        <p:spPr>
          <a:xfrm>
            <a:off x="6309713"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B. Làm việc theo cảm xúc. </a:t>
            </a:r>
          </a:p>
        </p:txBody>
      </p:sp>
      <p:sp>
        <p:nvSpPr>
          <p:cNvPr id="9" name="D">
            <a:extLst>
              <a:ext uri="{FF2B5EF4-FFF2-40B4-BE49-F238E27FC236}">
                <a16:creationId xmlns:a16="http://schemas.microsoft.com/office/drawing/2014/main" id="{4B8E2105-A484-4F84-0FC7-0BECCC996AA2}"/>
              </a:ext>
            </a:extLst>
          </p:cNvPr>
          <p:cNvSpPr/>
          <p:nvPr/>
        </p:nvSpPr>
        <p:spPr>
          <a:xfrm>
            <a:off x="6309712"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D. Đặt ra mục tiêu,</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ngồi làm việc nơi yên tĩnh. </a:t>
            </a:r>
          </a:p>
        </p:txBody>
      </p:sp>
      <p:pic>
        <p:nvPicPr>
          <p:cNvPr id="10" name="Picture 18">
            <a:extLst>
              <a:ext uri="{FF2B5EF4-FFF2-40B4-BE49-F238E27FC236}">
                <a16:creationId xmlns:a16="http://schemas.microsoft.com/office/drawing/2014/main" id="{5DAA53D5-A832-14C0-7530-D2A1D52159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1597" y="5107337"/>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C26FE759-7A5C-87FB-0DC7-20BD469368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433" y="5135371"/>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1F0A1009-D92F-435D-8A56-0C3AF51210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433" y="342900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5664546-0948-B22F-7EFD-2C0E2C372D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6759" y="3382220"/>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EF65FED-F7ED-A811-293B-E9E9AC30FB26}"/>
              </a:ext>
            </a:extLst>
          </p:cNvPr>
          <p:cNvSpPr/>
          <p:nvPr/>
        </p:nvSpPr>
        <p:spPr>
          <a:xfrm>
            <a:off x="1233203" y="334306"/>
            <a:ext cx="9725593" cy="195426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 2: Đâu là cách giải quyết tốt</a:t>
            </a:r>
            <a:endPar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algn="ctr" defTabSz="495330">
              <a:lnSpc>
                <a:spcPct val="150000"/>
              </a:lnSpc>
              <a:defRPr/>
            </a:pPr>
            <a:r>
              <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để rèn luyện sự tập trung? </a:t>
            </a:r>
          </a:p>
        </p:txBody>
      </p:sp>
      <p:pic>
        <p:nvPicPr>
          <p:cNvPr id="15" name="Picture 14">
            <a:extLst>
              <a:ext uri="{FF2B5EF4-FFF2-40B4-BE49-F238E27FC236}">
                <a16:creationId xmlns:a16="http://schemas.microsoft.com/office/drawing/2014/main" id="{57BA9084-04C8-3B2E-6E37-9ED2711642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id="{290A7805-B5B7-4AFA-E547-16B4AE3B23F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331668" y="359658"/>
            <a:ext cx="1449541" cy="1758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id="{20ECA8E9-B20A-11EC-788C-F1CBE19A6F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4258021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3E2E11-9724-460A-0924-71378458ED91}"/>
            </a:ext>
          </a:extLst>
        </p:cNvPr>
        <p:cNvGrpSpPr/>
        <p:nvPr/>
      </p:nvGrpSpPr>
      <p:grpSpPr>
        <a:xfrm>
          <a:off x="0" y="0"/>
          <a:ext cx="0" cy="0"/>
          <a:chOff x="0" y="0"/>
          <a:chExt cx="0" cy="0"/>
        </a:xfrm>
      </p:grpSpPr>
      <p:sp>
        <p:nvSpPr>
          <p:cNvPr id="3" name="A">
            <a:extLst>
              <a:ext uri="{FF2B5EF4-FFF2-40B4-BE49-F238E27FC236}">
                <a16:creationId xmlns:a16="http://schemas.microsoft.com/office/drawing/2014/main" id="{4AA7AE28-3764-B190-E850-A494A6D4F577}"/>
              </a:ext>
            </a:extLst>
          </p:cNvPr>
          <p:cNvSpPr/>
          <p:nvPr/>
        </p:nvSpPr>
        <p:spPr>
          <a:xfrm>
            <a:off x="1200036"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A.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Tự</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giác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thực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hiện</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các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nhiệm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vụ</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học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tập</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4" name="C">
            <a:extLst>
              <a:ext uri="{FF2B5EF4-FFF2-40B4-BE49-F238E27FC236}">
                <a16:creationId xmlns:a16="http://schemas.microsoft.com/office/drawing/2014/main" id="{9508D26B-951F-5D5C-46AF-5E4638A822AA}"/>
              </a:ext>
            </a:extLst>
          </p:cNvPr>
          <p:cNvSpPr/>
          <p:nvPr/>
        </p:nvSpPr>
        <p:spPr>
          <a:xfrm>
            <a:off x="1200035"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Chủ</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động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tự</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làm</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lấy</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việc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của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mình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6" name="B">
            <a:extLst>
              <a:ext uri="{FF2B5EF4-FFF2-40B4-BE49-F238E27FC236}">
                <a16:creationId xmlns:a16="http://schemas.microsoft.com/office/drawing/2014/main" id="{45A03069-D45D-92B4-8BE0-A0D17D8195FF}"/>
              </a:ext>
            </a:extLst>
          </p:cNvPr>
          <p:cNvSpPr/>
          <p:nvPr/>
        </p:nvSpPr>
        <p:spPr>
          <a:xfrm>
            <a:off x="6309713"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B. Làm việc theo cảm xúc.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9" name="D">
            <a:extLst>
              <a:ext uri="{FF2B5EF4-FFF2-40B4-BE49-F238E27FC236}">
                <a16:creationId xmlns:a16="http://schemas.microsoft.com/office/drawing/2014/main" id="{84B99B6E-D0FD-6081-C441-100008BDBBD6}"/>
              </a:ext>
            </a:extLst>
          </p:cNvPr>
          <p:cNvSpPr/>
          <p:nvPr/>
        </p:nvSpPr>
        <p:spPr>
          <a:xfrm>
            <a:off x="6309712"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D.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Thực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hiện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nền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nếp</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sinh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hoạt</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khoa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học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pic>
        <p:nvPicPr>
          <p:cNvPr id="10" name="Picture 18">
            <a:extLst>
              <a:ext uri="{FF2B5EF4-FFF2-40B4-BE49-F238E27FC236}">
                <a16:creationId xmlns:a16="http://schemas.microsoft.com/office/drawing/2014/main" id="{0D260F73-0541-F7E3-5DAC-8A2024731C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7955" y="3336121"/>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F4CB0320-6090-92FB-A221-D51641B261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6759" y="512362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8CB85A80-2EF7-A985-A0C0-D00C893CC5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433" y="342900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B3DAB81-4493-0222-0F9A-1A1E892DFB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7433" y="5138364"/>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4105D7C7-8673-CD27-C0E8-0BB0BC3377F4}"/>
              </a:ext>
            </a:extLst>
          </p:cNvPr>
          <p:cNvSpPr/>
          <p:nvPr/>
        </p:nvSpPr>
        <p:spPr>
          <a:xfrm>
            <a:off x="1233203" y="334306"/>
            <a:ext cx="9725593" cy="195426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3: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không</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cách</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để</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rèn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luyện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tính</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tự</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lập</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p>
        </p:txBody>
      </p:sp>
      <p:pic>
        <p:nvPicPr>
          <p:cNvPr id="15" name="Picture 14">
            <a:extLst>
              <a:ext uri="{FF2B5EF4-FFF2-40B4-BE49-F238E27FC236}">
                <a16:creationId xmlns:a16="http://schemas.microsoft.com/office/drawing/2014/main" id="{2736CC9F-4004-EC61-B578-88AA542BEF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id="{E991F7B4-4459-CD6B-80DB-A208BE5725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331668" y="359658"/>
            <a:ext cx="1449541" cy="1758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id="{59684BE2-AD47-F073-C461-C93E39210D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1752041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
            <a:extLst>
              <a:ext uri="{FF2B5EF4-FFF2-40B4-BE49-F238E27FC236}">
                <a16:creationId xmlns:a16="http://schemas.microsoft.com/office/drawing/2014/main" id="{977D5EBB-FE26-E366-0B4B-2369A5B223AA}"/>
              </a:ext>
            </a:extLst>
          </p:cNvPr>
          <p:cNvSpPr/>
          <p:nvPr/>
        </p:nvSpPr>
        <p:spPr>
          <a:xfrm>
            <a:off x="1200036"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A. Kết quả hành động.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4" name="C">
            <a:extLst>
              <a:ext uri="{FF2B5EF4-FFF2-40B4-BE49-F238E27FC236}">
                <a16:creationId xmlns:a16="http://schemas.microsoft.com/office/drawing/2014/main" id="{06471633-64C7-793E-E649-217473BB639E}"/>
              </a:ext>
            </a:extLst>
          </p:cNvPr>
          <p:cNvSpPr/>
          <p:nvPr/>
        </p:nvSpPr>
        <p:spPr>
          <a:xfrm>
            <a:off x="1200035"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Đức tính cần rèn luyện.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6" name="B">
            <a:extLst>
              <a:ext uri="{FF2B5EF4-FFF2-40B4-BE49-F238E27FC236}">
                <a16:creationId xmlns:a16="http://schemas.microsoft.com/office/drawing/2014/main" id="{CF149E8C-7629-526C-D172-22DC975D7B0C}"/>
              </a:ext>
            </a:extLst>
          </p:cNvPr>
          <p:cNvSpPr/>
          <p:nvPr/>
        </p:nvSpPr>
        <p:spPr>
          <a:xfrm>
            <a:off x="6309713"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B. Những việc cần làm.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9" name="D">
            <a:extLst>
              <a:ext uri="{FF2B5EF4-FFF2-40B4-BE49-F238E27FC236}">
                <a16:creationId xmlns:a16="http://schemas.microsoft.com/office/drawing/2014/main" id="{A1F87E2E-8B30-1BC1-0005-7AE72CDB9A48}"/>
              </a:ext>
            </a:extLst>
          </p:cNvPr>
          <p:cNvSpPr/>
          <p:nvPr/>
        </p:nvSpPr>
        <p:spPr>
          <a:xfrm>
            <a:off x="6309712"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D. Thông tin người</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cần rèn luyện. </a:t>
            </a:r>
          </a:p>
        </p:txBody>
      </p:sp>
      <p:pic>
        <p:nvPicPr>
          <p:cNvPr id="10" name="Picture 18">
            <a:extLst>
              <a:ext uri="{FF2B5EF4-FFF2-40B4-BE49-F238E27FC236}">
                <a16:creationId xmlns:a16="http://schemas.microsoft.com/office/drawing/2014/main" id="{A48BDCCE-CF62-9555-47CC-AAB456E87D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1990" y="3412468"/>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416FFE5C-8287-9E44-3AA2-7E3BC690A1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6759" y="512362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E220C753-46C3-30AB-F44F-B8E92966E6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6759" y="3428663"/>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CF8F1CD-381F-328E-71D0-F8E8FC84D4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7433" y="5138364"/>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3E84F76-64C6-FA5B-8D68-64B6ECA30BF4}"/>
              </a:ext>
            </a:extLst>
          </p:cNvPr>
          <p:cNvSpPr/>
          <p:nvPr/>
        </p:nvSpPr>
        <p:spPr>
          <a:xfrm>
            <a:off x="1233203" y="334306"/>
            <a:ext cx="9725593" cy="195426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4: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không</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phải</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nội</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dung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có</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trong</a:t>
            </a:r>
            <a:endParaRPr lang="en-US" sz="2400" b="1"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kế</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hoạch</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luyện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các</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đức</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tính</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trong</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học</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tập</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p>
        </p:txBody>
      </p:sp>
      <p:pic>
        <p:nvPicPr>
          <p:cNvPr id="15" name="Picture 14">
            <a:extLst>
              <a:ext uri="{FF2B5EF4-FFF2-40B4-BE49-F238E27FC236}">
                <a16:creationId xmlns:a16="http://schemas.microsoft.com/office/drawing/2014/main" id="{BF4265AA-32EC-48B1-BDE0-6DC27A9D5E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id="{4A21D97F-3443-4250-7CD2-133073F372E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331668" y="359658"/>
            <a:ext cx="1449541" cy="1758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id="{75C47746-4249-4BC1-57E3-0DC0FF2962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1C9530F-612C-51BA-F4B3-CF3C7C0EF0D7}"/>
            </a:ext>
          </a:extLst>
        </p:cNvPr>
        <p:cNvGrpSpPr/>
        <p:nvPr/>
      </p:nvGrpSpPr>
      <p:grpSpPr>
        <a:xfrm>
          <a:off x="0" y="0"/>
          <a:ext cx="0" cy="0"/>
          <a:chOff x="0" y="0"/>
          <a:chExt cx="0" cy="0"/>
        </a:xfrm>
      </p:grpSpPr>
      <p:sp>
        <p:nvSpPr>
          <p:cNvPr id="3" name="A">
            <a:extLst>
              <a:ext uri="{FF2B5EF4-FFF2-40B4-BE49-F238E27FC236}">
                <a16:creationId xmlns:a16="http://schemas.microsoft.com/office/drawing/2014/main" id="{A49490AE-8ED0-D127-E188-54EC39E5682F}"/>
              </a:ext>
            </a:extLst>
          </p:cNvPr>
          <p:cNvSpPr/>
          <p:nvPr/>
        </p:nvSpPr>
        <p:spPr>
          <a:xfrm>
            <a:off x="1200036"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A.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Cần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rèn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luyện</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tính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kiên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trì</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đầu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tiên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4" name="C">
            <a:extLst>
              <a:ext uri="{FF2B5EF4-FFF2-40B4-BE49-F238E27FC236}">
                <a16:creationId xmlns:a16="http://schemas.microsoft.com/office/drawing/2014/main" id="{19D9AF54-C87B-A2C4-10CA-9528010D4DBD}"/>
              </a:ext>
            </a:extLst>
          </p:cNvPr>
          <p:cNvSpPr/>
          <p:nvPr/>
        </p:nvSpPr>
        <p:spPr>
          <a:xfrm>
            <a:off x="1200035"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Mỗi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cá</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nhân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cách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khác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nhau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6" name="B">
            <a:extLst>
              <a:ext uri="{FF2B5EF4-FFF2-40B4-BE49-F238E27FC236}">
                <a16:creationId xmlns:a16="http://schemas.microsoft.com/office/drawing/2014/main" id="{CDDD8DFA-49E3-E956-D001-38DCEB700A18}"/>
              </a:ext>
            </a:extLst>
          </p:cNvPr>
          <p:cNvSpPr/>
          <p:nvPr/>
        </p:nvSpPr>
        <p:spPr>
          <a:xfrm>
            <a:off x="6309713" y="2389955"/>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B.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Cần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tuân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thủ</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theo</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quy</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định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chung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9" name="D">
            <a:extLst>
              <a:ext uri="{FF2B5EF4-FFF2-40B4-BE49-F238E27FC236}">
                <a16:creationId xmlns:a16="http://schemas.microsoft.com/office/drawing/2014/main" id="{5A8BA343-D60F-93A1-FDA6-CBCEDA2E10A5}"/>
              </a:ext>
            </a:extLst>
          </p:cNvPr>
          <p:cNvSpPr/>
          <p:nvPr/>
        </p:nvSpPr>
        <p:spPr>
          <a:xfrm>
            <a:off x="6309712" y="4128781"/>
            <a:ext cx="4682253" cy="162569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D.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Cởi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mở</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hòa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đồng</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là</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yếu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tố</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then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chốt</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pic>
        <p:nvPicPr>
          <p:cNvPr id="10" name="Picture 18">
            <a:extLst>
              <a:ext uri="{FF2B5EF4-FFF2-40B4-BE49-F238E27FC236}">
                <a16:creationId xmlns:a16="http://schemas.microsoft.com/office/drawing/2014/main" id="{BA49A6ED-DFA0-9F75-CC59-EBDC21406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904" y="5054694"/>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92056812-BA4A-6B25-3ECD-B8668C517C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6759" y="512362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AFD67924-5CF5-4B35-B4F3-C32C51B17F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433" y="342900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B9969C9-7CBE-11F2-DC6D-E8F5E97C10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6759" y="3382220"/>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6462989-7E6A-FF65-A83D-1A14569EEAB5}"/>
              </a:ext>
            </a:extLst>
          </p:cNvPr>
          <p:cNvSpPr/>
          <p:nvPr/>
        </p:nvSpPr>
        <p:spPr>
          <a:xfrm>
            <a:off x="1233203" y="334306"/>
            <a:ext cx="9725593" cy="195426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 5: Theo em điều nào nói sai về</a:t>
            </a:r>
            <a:endPar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cách rèn luyện đức tính cần thiết để thích ứng</a:t>
            </a:r>
            <a:endPar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với môi trường học tập mới?</a:t>
            </a:r>
          </a:p>
        </p:txBody>
      </p:sp>
      <p:pic>
        <p:nvPicPr>
          <p:cNvPr id="15" name="Picture 14">
            <a:extLst>
              <a:ext uri="{FF2B5EF4-FFF2-40B4-BE49-F238E27FC236}">
                <a16:creationId xmlns:a16="http://schemas.microsoft.com/office/drawing/2014/main" id="{A3E737E7-03E9-452D-462F-7B78B5C15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id="{D8E94F00-F1B7-C6A9-3E00-30820EE8564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331668" y="359658"/>
            <a:ext cx="1449541" cy="1758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id="{50FBF79C-E82A-7968-5089-84CBD8E927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3220662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3783A3-6D71-66BA-0FFC-7B61FE122EC8}"/>
              </a:ext>
            </a:extLst>
          </p:cNvPr>
          <p:cNvSpPr txBox="1"/>
          <p:nvPr/>
        </p:nvSpPr>
        <p:spPr>
          <a:xfrm>
            <a:off x="306132" y="1540860"/>
            <a:ext cx="11579732" cy="1708258"/>
          </a:xfrm>
          <a:prstGeom prst="roundRect">
            <a:avLst>
              <a:gd name="adj" fmla="val 3739"/>
            </a:avLst>
          </a:prstGeom>
          <a:noFill/>
        </p:spPr>
        <p:txBody>
          <a:bodyPr wrap="square">
            <a:spAutoFit/>
          </a:bodyPr>
          <a:lstStyle/>
          <a:p>
            <a:pPr algn="ctr">
              <a:lnSpc>
                <a:spcPct val="150000"/>
              </a:lnSpc>
            </a:pPr>
            <a:r>
              <a:rPr lang="vi-VN" sz="2400" b="1" dirty="0">
                <a:latin typeface="UTM Avo" panose="02040603050506020204" pitchFamily="18" charset="0"/>
                <a:ea typeface="UD Digi Kyokasho N-B" panose="02020700000000000000" pitchFamily="17" charset="-128"/>
              </a:rPr>
              <a:t>Hành trình chinh phục những ước mơ</a:t>
            </a:r>
          </a:p>
          <a:p>
            <a:pPr marL="342900" indent="-342900" algn="just">
              <a:lnSpc>
                <a:spcPct val="150000"/>
              </a:lnSpc>
              <a:buFont typeface="Arial" panose="020B0604020202020204" pitchFamily="34" charset="0"/>
              <a:buChar char="•"/>
            </a:pPr>
            <a:r>
              <a:rPr lang="vi-VN" sz="2400" dirty="0">
                <a:latin typeface="UTM Avo" panose="02040603050506020204" pitchFamily="18" charset="0"/>
                <a:ea typeface="UD Digi Kyokasho N-B" panose="02020700000000000000" pitchFamily="17" charset="-128"/>
              </a:rPr>
              <a:t>Tham gia trình diễn hoạt cảnh Hành trình chinh phục những ước mơ. </a:t>
            </a:r>
          </a:p>
          <a:p>
            <a:pPr marL="342900" indent="-342900" algn="just">
              <a:lnSpc>
                <a:spcPct val="150000"/>
              </a:lnSpc>
              <a:buFont typeface="Arial" panose="020B0604020202020204" pitchFamily="34" charset="0"/>
              <a:buChar char="•"/>
            </a:pPr>
            <a:r>
              <a:rPr lang="vi-VN" sz="2400" dirty="0">
                <a:latin typeface="UTM Avo" panose="02040603050506020204" pitchFamily="18" charset="0"/>
                <a:ea typeface="UD Digi Kyokasho N-B" panose="02020700000000000000" pitchFamily="17" charset="-128"/>
              </a:rPr>
              <a:t>Chia sẻ về những điều cần chuẩn bị khi bước vào trường trung học cơ sở.</a:t>
            </a:r>
          </a:p>
        </p:txBody>
      </p:sp>
      <p:pic>
        <p:nvPicPr>
          <p:cNvPr id="2" name="Picture 1">
            <a:extLst>
              <a:ext uri="{FF2B5EF4-FFF2-40B4-BE49-F238E27FC236}">
                <a16:creationId xmlns:a16="http://schemas.microsoft.com/office/drawing/2014/main" id="{0E731E6E-D3CB-794C-A511-20AF13651340}"/>
              </a:ext>
            </a:extLst>
          </p:cNvPr>
          <p:cNvPicPr>
            <a:picLocks noChangeAspect="1"/>
          </p:cNvPicPr>
          <p:nvPr/>
        </p:nvPicPr>
        <p:blipFill>
          <a:blip r:embed="rId3"/>
          <a:stretch>
            <a:fillRect/>
          </a:stretch>
        </p:blipFill>
        <p:spPr>
          <a:xfrm>
            <a:off x="3941720" y="3502350"/>
            <a:ext cx="4539377" cy="3206288"/>
          </a:xfrm>
          <a:prstGeom prst="rect">
            <a:avLst/>
          </a:prstGeom>
        </p:spPr>
      </p:pic>
    </p:spTree>
    <p:extLst>
      <p:ext uri="{BB962C8B-B14F-4D97-AF65-F5344CB8AC3E}">
        <p14:creationId xmlns:p14="http://schemas.microsoft.com/office/powerpoint/2010/main" val="130816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1407804" y="1361462"/>
            <a:ext cx="2740154" cy="2362201"/>
          </a:xfrm>
          <a:prstGeom prst="hexagon">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CHÚC</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3563881" y="180362"/>
            <a:ext cx="2740154" cy="2362201"/>
          </a:xfrm>
          <a:prstGeom prst="hexagon">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MỪNG</a:t>
            </a:r>
            <a:endParaRPr kumimoji="0" lang="en-US" sz="4000" b="0" i="0" u="none" strike="noStrike" kern="1200" cap="none" spc="0" normalizeH="0" baseline="0" noProof="0" dirty="0">
              <a:ln w="6600">
                <a:noFill/>
                <a:prstDash val="solid"/>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7876035" y="2542562"/>
            <a:ext cx="2740154" cy="2362201"/>
          </a:xfrm>
          <a:prstGeom prst="hexagon">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EM</a:t>
            </a:r>
          </a:p>
        </p:txBody>
      </p:sp>
      <p:sp>
        <p:nvSpPr>
          <p:cNvPr id="13" name="Hexagon 12">
            <a:extLst>
              <a:ext uri="{FF2B5EF4-FFF2-40B4-BE49-F238E27FC236}">
                <a16:creationId xmlns:a16="http://schemas.microsoft.com/office/drawing/2014/main" id="{199C24C2-6B91-4322-BDB4-819FF0CB9BE4}"/>
              </a:ext>
            </a:extLst>
          </p:cNvPr>
          <p:cNvSpPr/>
          <p:nvPr/>
        </p:nvSpPr>
        <p:spPr>
          <a:xfrm>
            <a:off x="5719958" y="1361462"/>
            <a:ext cx="2740154" cy="2362201"/>
          </a:xfrm>
          <a:prstGeom prst="hexagon">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endParaRPr kumimoji="0" lang="en-US" sz="4000" b="0" i="0" u="none" strike="noStrike" kern="1200" cap="none" spc="0" normalizeH="0" baseline="0" noProof="0" dirty="0">
              <a:ln w="6600">
                <a:noFill/>
                <a:prstDash val="solid"/>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pic>
        <p:nvPicPr>
          <p:cNvPr id="2" name="Picture 1" descr="Logo, company name&#10;&#10;Description automatically generated">
            <a:extLst>
              <a:ext uri="{FF2B5EF4-FFF2-40B4-BE49-F238E27FC236}">
                <a16:creationId xmlns:a16="http://schemas.microsoft.com/office/drawing/2014/main" id="{A21C611E-6BE5-B79A-3801-98D1DA1FE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pic>
        <p:nvPicPr>
          <p:cNvPr id="11" name="Picture 10" descr="A cartoon squirrel eating nuts on a tree stump&#10;&#10;Description automatically generated">
            <a:extLst>
              <a:ext uri="{FF2B5EF4-FFF2-40B4-BE49-F238E27FC236}">
                <a16:creationId xmlns:a16="http://schemas.microsoft.com/office/drawing/2014/main" id="{2DE058E5-296F-C538-FDCB-F9DEE9A78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0269" y="2861644"/>
            <a:ext cx="3661269" cy="4086238"/>
          </a:xfrm>
          <a:prstGeom prst="rect">
            <a:avLst/>
          </a:prstGeom>
        </p:spPr>
      </p:pic>
    </p:spTree>
    <p:extLst>
      <p:ext uri="{BB962C8B-B14F-4D97-AF65-F5344CB8AC3E}">
        <p14:creationId xmlns:p14="http://schemas.microsoft.com/office/powerpoint/2010/main" val="14245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431FB22-542A-E75B-8F8C-8B7052705CFD}"/>
              </a:ext>
            </a:extLst>
          </p:cNvPr>
          <p:cNvGrpSpPr/>
          <p:nvPr/>
        </p:nvGrpSpPr>
        <p:grpSpPr>
          <a:xfrm>
            <a:off x="4557132" y="2985655"/>
            <a:ext cx="3077736" cy="1666333"/>
            <a:chOff x="-756043" y="2287668"/>
            <a:chExt cx="3237488" cy="1666333"/>
          </a:xfrm>
        </p:grpSpPr>
        <p:pic>
          <p:nvPicPr>
            <p:cNvPr id="6" name="Picture 5">
              <a:hlinkClick r:id="rId3"/>
              <a:extLst>
                <a:ext uri="{FF2B5EF4-FFF2-40B4-BE49-F238E27FC236}">
                  <a16:creationId xmlns:a16="http://schemas.microsoft.com/office/drawing/2014/main" id="{9AD8A727-14E3-B961-3A5A-5D4AE78437E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855F5C26-B6F9-67CF-47C6-C36AA525E0E8}"/>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9225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D47AFE-F50E-040D-D337-5C991C5A1822}"/>
              </a:ext>
            </a:extLst>
          </p:cNvPr>
          <p:cNvGrpSpPr/>
          <p:nvPr/>
        </p:nvGrpSpPr>
        <p:grpSpPr>
          <a:xfrm>
            <a:off x="1267451" y="2483732"/>
            <a:ext cx="9657098" cy="2711253"/>
            <a:chOff x="-2258932" y="3679012"/>
            <a:chExt cx="17154076" cy="2714234"/>
          </a:xfrm>
        </p:grpSpPr>
        <p:sp>
          <p:nvSpPr>
            <p:cNvPr id="3" name="Rectangle: Rounded Corners 10">
              <a:extLst>
                <a:ext uri="{FF2B5EF4-FFF2-40B4-BE49-F238E27FC236}">
                  <a16:creationId xmlns:a16="http://schemas.microsoft.com/office/drawing/2014/main" id="{027A8337-8657-057D-8287-1488F1C2246E}"/>
                </a:ext>
              </a:extLst>
            </p:cNvPr>
            <p:cNvSpPr/>
            <p:nvPr/>
          </p:nvSpPr>
          <p:spPr>
            <a:xfrm>
              <a:off x="-2258932" y="3679012"/>
              <a:ext cx="17154076" cy="2714234"/>
            </a:xfrm>
            <a:prstGeom prst="roundRect">
              <a:avLst>
                <a:gd name="adj" fmla="val 12808"/>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algn="ctr" defTabSz="609563">
                <a:buFont typeface="Arial"/>
                <a:buNone/>
                <a:defRPr/>
              </a:pPr>
              <a:endParaRPr lang="en-US" sz="700" kern="0" dirty="0">
                <a:solidFill>
                  <a:prstClr val="white"/>
                </a:solidFill>
                <a:latin typeface="UTM Avo" panose="02040603050506020204" pitchFamily="18"/>
                <a:cs typeface="Arial"/>
                <a:sym typeface="Arial"/>
              </a:endParaRPr>
            </a:p>
          </p:txBody>
        </p:sp>
        <p:sp>
          <p:nvSpPr>
            <p:cNvPr id="4" name="Rectangle: Rounded Corners 11">
              <a:extLst>
                <a:ext uri="{FF2B5EF4-FFF2-40B4-BE49-F238E27FC236}">
                  <a16:creationId xmlns:a16="http://schemas.microsoft.com/office/drawing/2014/main" id="{91FE6263-BEBC-1089-830D-5252CC98316E}"/>
                </a:ext>
              </a:extLst>
            </p:cNvPr>
            <p:cNvSpPr/>
            <p:nvPr/>
          </p:nvSpPr>
          <p:spPr>
            <a:xfrm>
              <a:off x="-1845885" y="3874546"/>
              <a:ext cx="16327985" cy="2323166"/>
            </a:xfrm>
            <a:prstGeom prst="roundRect">
              <a:avLst>
                <a:gd name="adj" fmla="val 11480"/>
              </a:avLst>
            </a:prstGeom>
            <a:solidFill>
              <a:sysClr val="window" lastClr="FFFFFF"/>
            </a:solidFill>
            <a:ln w="38100" cap="flat" cmpd="sng" algn="ctr">
              <a:solidFill>
                <a:srgbClr val="F79646">
                  <a:lumMod val="75000"/>
                </a:srgbClr>
              </a:solidFill>
              <a:prstDash val="dash"/>
            </a:ln>
            <a:effectLst/>
          </p:spPr>
          <p:txBody>
            <a:bodyPr rtlCol="0" anchor="ctr"/>
            <a:lstStyle/>
            <a:p>
              <a:pPr algn="just" defTabSz="609563">
                <a:lnSpc>
                  <a:spcPct val="150000"/>
                </a:lnSpc>
                <a:defRPr/>
              </a:pPr>
              <a:r>
                <a:rPr lang="vi-VN" sz="2400" kern="0" dirty="0">
                  <a:solidFill>
                    <a:srgbClr val="000000"/>
                  </a:solidFill>
                  <a:latin typeface="UTM Avo" panose="02040603050506020204" pitchFamily="18" charset="0"/>
                  <a:cs typeface="Arial"/>
                  <a:sym typeface="Arial"/>
                </a:rPr>
                <a:t>Thực hiện kế hoạch rèn luyện các đức tính cần thiết để thích ứng với môi trường học tập mới và tìm kiếm sự hỗ trợ của người thân (nếu cần).</a:t>
              </a:r>
            </a:p>
          </p:txBody>
        </p:sp>
      </p:grpSp>
    </p:spTree>
    <p:extLst>
      <p:ext uri="{BB962C8B-B14F-4D97-AF65-F5344CB8AC3E}">
        <p14:creationId xmlns:p14="http://schemas.microsoft.com/office/powerpoint/2010/main" val="156725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3" name="Rounded Rectangle 4">
            <a:extLst>
              <a:ext uri="{FF2B5EF4-FFF2-40B4-BE49-F238E27FC236}">
                <a16:creationId xmlns:a16="http://schemas.microsoft.com/office/drawing/2014/main" id="{D94ED6B6-BA8D-22EC-DE79-4C3A4A77F2F4}"/>
              </a:ext>
            </a:extLst>
          </p:cNvPr>
          <p:cNvSpPr/>
          <p:nvPr/>
        </p:nvSpPr>
        <p:spPr>
          <a:xfrm>
            <a:off x="3136229" y="2253976"/>
            <a:ext cx="5919537" cy="628257"/>
          </a:xfrm>
          <a:prstGeom prst="roundRect">
            <a:avLst/>
          </a:prstGeom>
          <a:solidFill>
            <a:schemeClr val="accent2">
              <a:lumMod val="20000"/>
              <a:lumOff val="80000"/>
            </a:schemeClr>
          </a:solidFill>
          <a:ln w="28575">
            <a:solidFill>
              <a:schemeClr val="accent2"/>
            </a:solidFill>
          </a:ln>
        </p:spPr>
        <p:txBody>
          <a:bodyPr wrap="square" rtlCol="0">
            <a:spAutoFit/>
          </a:bodyPr>
          <a:lstStyle/>
          <a:p>
            <a:pPr lvl="0" algn="ctr">
              <a:lnSpc>
                <a:spcPct val="150000"/>
              </a:lnSpc>
              <a:buClr>
                <a:srgbClr val="000000"/>
              </a:buClr>
              <a:defRPr/>
            </a:pPr>
            <a:r>
              <a:rPr lang="en-US" sz="2400" kern="0" dirty="0" err="1">
                <a:solidFill>
                  <a:srgbClr val="000000"/>
                </a:solidFill>
                <a:latin typeface="UTM Avo" panose="02040603050506020204" pitchFamily="18" charset="0"/>
                <a:cs typeface="Arial" pitchFamily="34" charset="0"/>
                <a:sym typeface="Arial"/>
              </a:rPr>
              <a:t>Ôn</a:t>
            </a:r>
            <a:r>
              <a:rPr lang="en-US" sz="2400" kern="0" dirty="0">
                <a:solidFill>
                  <a:srgbClr val="000000"/>
                </a:solidFill>
                <a:latin typeface="UTM Avo" panose="02040603050506020204" pitchFamily="18" charset="0"/>
                <a:cs typeface="Arial" pitchFamily="34" charset="0"/>
                <a:sym typeface="Arial"/>
              </a:rPr>
              <a:t> </a:t>
            </a:r>
            <a:r>
              <a:rPr lang="en-US" sz="2400" kern="0" dirty="0" err="1">
                <a:solidFill>
                  <a:srgbClr val="000000"/>
                </a:solidFill>
                <a:latin typeface="UTM Avo" panose="02040603050506020204" pitchFamily="18" charset="0"/>
                <a:cs typeface="Arial" pitchFamily="34" charset="0"/>
                <a:sym typeface="Arial"/>
              </a:rPr>
              <a:t>lại</a:t>
            </a:r>
            <a:r>
              <a:rPr lang="en-US" sz="2400" kern="0" dirty="0">
                <a:solidFill>
                  <a:srgbClr val="000000"/>
                </a:solidFill>
                <a:latin typeface="UTM Avo" panose="02040603050506020204" pitchFamily="18" charset="0"/>
                <a:cs typeface="Arial" pitchFamily="34" charset="0"/>
                <a:sym typeface="Arial"/>
              </a:rPr>
              <a:t> </a:t>
            </a:r>
            <a:r>
              <a:rPr lang="en-US" sz="2400" kern="0" dirty="0" err="1">
                <a:solidFill>
                  <a:srgbClr val="000000"/>
                </a:solidFill>
                <a:latin typeface="UTM Avo" panose="02040603050506020204" pitchFamily="18" charset="0"/>
                <a:cs typeface="Arial" pitchFamily="34" charset="0"/>
                <a:sym typeface="Arial"/>
              </a:rPr>
              <a:t>các</a:t>
            </a:r>
            <a:r>
              <a:rPr lang="en-US" sz="2400" kern="0" dirty="0">
                <a:solidFill>
                  <a:srgbClr val="000000"/>
                </a:solidFill>
                <a:latin typeface="UTM Avo" panose="02040603050506020204" pitchFamily="18" charset="0"/>
                <a:cs typeface="Arial" pitchFamily="34" charset="0"/>
                <a:sym typeface="Arial"/>
              </a:rPr>
              <a:t> </a:t>
            </a:r>
            <a:r>
              <a:rPr lang="en-US" sz="2400" kern="0" dirty="0" err="1">
                <a:solidFill>
                  <a:srgbClr val="000000"/>
                </a:solidFill>
                <a:latin typeface="UTM Avo" panose="02040603050506020204" pitchFamily="18" charset="0"/>
                <a:cs typeface="Arial" pitchFamily="34" charset="0"/>
                <a:sym typeface="Arial"/>
              </a:rPr>
              <a:t>kiến</a:t>
            </a:r>
            <a:r>
              <a:rPr lang="en-US" sz="2400" kern="0" dirty="0">
                <a:solidFill>
                  <a:srgbClr val="000000"/>
                </a:solidFill>
                <a:latin typeface="UTM Avo" panose="02040603050506020204" pitchFamily="18" charset="0"/>
                <a:cs typeface="Arial" pitchFamily="34" charset="0"/>
                <a:sym typeface="Arial"/>
              </a:rPr>
              <a:t> </a:t>
            </a:r>
            <a:r>
              <a:rPr lang="en-US" sz="2400" kern="0" dirty="0" err="1">
                <a:solidFill>
                  <a:srgbClr val="000000"/>
                </a:solidFill>
                <a:latin typeface="UTM Avo" panose="02040603050506020204" pitchFamily="18" charset="0"/>
                <a:cs typeface="Arial" pitchFamily="34" charset="0"/>
                <a:sym typeface="Arial"/>
              </a:rPr>
              <a:t>thức</a:t>
            </a:r>
            <a:r>
              <a:rPr lang="en-US" sz="2400" kern="0" dirty="0">
                <a:solidFill>
                  <a:srgbClr val="000000"/>
                </a:solidFill>
                <a:latin typeface="UTM Avo" panose="02040603050506020204" pitchFamily="18" charset="0"/>
                <a:cs typeface="Arial" pitchFamily="34" charset="0"/>
                <a:sym typeface="Arial"/>
              </a:rPr>
              <a:t> </a:t>
            </a:r>
            <a:r>
              <a:rPr lang="en-US" sz="2400" kern="0" dirty="0" err="1">
                <a:solidFill>
                  <a:srgbClr val="000000"/>
                </a:solidFill>
                <a:latin typeface="UTM Avo" panose="02040603050506020204" pitchFamily="18" charset="0"/>
                <a:cs typeface="Arial" pitchFamily="34" charset="0"/>
                <a:sym typeface="Arial"/>
              </a:rPr>
              <a:t>đã</a:t>
            </a:r>
            <a:r>
              <a:rPr lang="en-US" sz="2400" kern="0" dirty="0">
                <a:solidFill>
                  <a:srgbClr val="000000"/>
                </a:solidFill>
                <a:latin typeface="UTM Avo" panose="02040603050506020204" pitchFamily="18" charset="0"/>
                <a:cs typeface="Arial" pitchFamily="34" charset="0"/>
                <a:sym typeface="Arial"/>
              </a:rPr>
              <a:t> </a:t>
            </a:r>
            <a:r>
              <a:rPr lang="en-US" sz="2400" kern="0" dirty="0" err="1">
                <a:solidFill>
                  <a:srgbClr val="000000"/>
                </a:solidFill>
                <a:latin typeface="UTM Avo" panose="02040603050506020204" pitchFamily="18" charset="0"/>
                <a:cs typeface="Arial" pitchFamily="34" charset="0"/>
                <a:sym typeface="Arial"/>
              </a:rPr>
              <a:t>học</a:t>
            </a:r>
            <a:r>
              <a:rPr lang="en-US" sz="2400" kern="0" dirty="0">
                <a:solidFill>
                  <a:srgbClr val="000000"/>
                </a:solidFill>
                <a:latin typeface="UTM Avo" panose="02040603050506020204" pitchFamily="18" charset="0"/>
                <a:cs typeface="Arial" pitchFamily="34" charset="0"/>
                <a:sym typeface="Arial"/>
              </a:rPr>
              <a:t> </a:t>
            </a:r>
            <a:r>
              <a:rPr lang="en-US" sz="2400" kern="0" dirty="0" err="1">
                <a:solidFill>
                  <a:srgbClr val="000000"/>
                </a:solidFill>
                <a:latin typeface="UTM Avo" panose="02040603050506020204" pitchFamily="18" charset="0"/>
                <a:cs typeface="Arial" pitchFamily="34" charset="0"/>
                <a:sym typeface="Arial"/>
              </a:rPr>
              <a:t>hôm</a:t>
            </a:r>
            <a:r>
              <a:rPr lang="en-US" sz="2400" kern="0" dirty="0">
                <a:solidFill>
                  <a:srgbClr val="000000"/>
                </a:solidFill>
                <a:latin typeface="UTM Avo" panose="02040603050506020204" pitchFamily="18" charset="0"/>
                <a:cs typeface="Arial" pitchFamily="34" charset="0"/>
                <a:sym typeface="Arial"/>
              </a:rPr>
              <a:t> nay.</a:t>
            </a:r>
          </a:p>
        </p:txBody>
      </p:sp>
      <p:sp>
        <p:nvSpPr>
          <p:cNvPr id="5" name="Rectangle: Rounded Corners 4">
            <a:extLst>
              <a:ext uri="{FF2B5EF4-FFF2-40B4-BE49-F238E27FC236}">
                <a16:creationId xmlns:a16="http://schemas.microsoft.com/office/drawing/2014/main" id="{121F7F14-2ED1-3508-94AF-D5CEC67928DC}"/>
              </a:ext>
            </a:extLst>
          </p:cNvPr>
          <p:cNvSpPr/>
          <p:nvPr/>
        </p:nvSpPr>
        <p:spPr>
          <a:xfrm>
            <a:off x="3617277" y="1330960"/>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Hướng</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dẫn</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về</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nhà</a:t>
            </a:r>
            <a:endPar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10" name="Picture 10">
            <a:extLst>
              <a:ext uri="{FF2B5EF4-FFF2-40B4-BE49-F238E27FC236}">
                <a16:creationId xmlns:a16="http://schemas.microsoft.com/office/drawing/2014/main" id="{0C9776FA-8DD5-AF02-C6EA-170F4CFB40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5901" y="4222854"/>
            <a:ext cx="2768599" cy="2455531"/>
          </a:xfrm>
          <a:prstGeom prst="rect">
            <a:avLst/>
          </a:prstGeom>
        </p:spPr>
      </p:pic>
      <p:sp>
        <p:nvSpPr>
          <p:cNvPr id="2" name="Rounded Rectangle 8">
            <a:extLst>
              <a:ext uri="{FF2B5EF4-FFF2-40B4-BE49-F238E27FC236}">
                <a16:creationId xmlns:a16="http://schemas.microsoft.com/office/drawing/2014/main" id="{A4E2F9D7-8763-C14B-215D-06531BD6E5AB}"/>
              </a:ext>
            </a:extLst>
          </p:cNvPr>
          <p:cNvSpPr/>
          <p:nvPr/>
        </p:nvSpPr>
        <p:spPr>
          <a:xfrm>
            <a:off x="3136229" y="3144849"/>
            <a:ext cx="5919537" cy="600798"/>
          </a:xfrm>
          <a:prstGeom prst="roundRect">
            <a:avLst>
              <a:gd name="adj" fmla="val 10409"/>
            </a:avLst>
          </a:prstGeom>
          <a:solidFill>
            <a:schemeClr val="accent2">
              <a:lumMod val="20000"/>
              <a:lumOff val="80000"/>
            </a:schemeClr>
          </a:solidFill>
          <a:ln w="28575">
            <a:solidFill>
              <a:schemeClr val="accent2"/>
            </a:solidFill>
          </a:ln>
        </p:spPr>
        <p:txBody>
          <a:bodyPr wrap="square" rtlCol="0">
            <a:spAutoFit/>
          </a:bodyPr>
          <a:lstStyle/>
          <a:p>
            <a:pPr lvl="0" algn="ctr">
              <a:lnSpc>
                <a:spcPct val="150000"/>
              </a:lnSpc>
              <a:buClr>
                <a:srgbClr val="000000"/>
              </a:buClr>
            </a:pPr>
            <a:r>
              <a:rPr lang="vi-VN" sz="2400" kern="0">
                <a:solidFill>
                  <a:srgbClr val="000000"/>
                </a:solidFill>
                <a:latin typeface="UTM Avo" panose="02040603050506020204" pitchFamily="18" charset="0"/>
                <a:cs typeface="Arial" pitchFamily="34" charset="0"/>
                <a:sym typeface="Arial"/>
              </a:rPr>
              <a:t>Chuẩn bị nội dung bài học Tuần 35.</a:t>
            </a:r>
            <a:endParaRPr lang="vi-VN" sz="2400" kern="0" dirty="0">
              <a:solidFill>
                <a:srgbClr val="000000"/>
              </a:solidFill>
              <a:latin typeface="UTM Avo" panose="02040603050506020204" pitchFamily="18" charset="0"/>
              <a:cs typeface="Arial"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Line Callout 1 (Border and Accent Bar) 3">
            <a:extLst>
              <a:ext uri="{FF2B5EF4-FFF2-40B4-BE49-F238E27FC236}">
                <a16:creationId xmlns:a16="http://schemas.microsoft.com/office/drawing/2014/main" id="{E0F80DC3-E9A8-0751-31B9-BA32448E7619}"/>
              </a:ext>
            </a:extLst>
          </p:cNvPr>
          <p:cNvSpPr/>
          <p:nvPr/>
        </p:nvSpPr>
        <p:spPr>
          <a:xfrm>
            <a:off x="4645144" y="986498"/>
            <a:ext cx="2901711" cy="742273"/>
          </a:xfrm>
          <a:prstGeom prst="roundRect">
            <a:avLst/>
          </a:prstGeom>
          <a:solidFill>
            <a:schemeClr val="accent2"/>
          </a:solidFill>
          <a:ln w="25400" cap="flat" cmpd="sng" algn="ctr">
            <a:noFill/>
            <a:prstDash val="solid"/>
          </a:ln>
          <a:effectLst>
            <a:outerShdw blurRad="50800" dist="38100" dir="18900000" algn="bl" rotWithShape="0">
              <a:prstClr val="black">
                <a:alpha val="40000"/>
              </a:prstClr>
            </a:outerShdw>
          </a:effectLst>
        </p:spPr>
        <p:txBody>
          <a:bodyPr rtlCol="0" anchor="ctr"/>
          <a:lstStyle/>
          <a:p>
            <a:pPr algn="ctr" defTabSz="812820">
              <a:buClrTx/>
              <a:defRPr/>
            </a:pPr>
            <a:r>
              <a:rPr lang="pt-BR" sz="2800" b="1" kern="1200" dirty="0">
                <a:solidFill>
                  <a:schemeClr val="bg1"/>
                </a:solidFill>
                <a:latin typeface="UTM Avo" panose="02040603050506020204" pitchFamily="18"/>
                <a:ea typeface="+mn-ea"/>
                <a:cs typeface="Arial" panose="020B0604020202020204" pitchFamily="34" charset="0"/>
              </a:rPr>
              <a:t>KHỞI ĐỘNG</a:t>
            </a:r>
            <a:endParaRPr lang="en-US" sz="2800" b="1" i="1" kern="1200" dirty="0">
              <a:solidFill>
                <a:schemeClr val="bg1"/>
              </a:solidFill>
              <a:latin typeface="UTM Avo" panose="02040603050506020204" pitchFamily="18"/>
              <a:ea typeface="+mn-ea"/>
              <a:cs typeface="Arial" panose="020B0604020202020204" pitchFamily="34" charset="0"/>
            </a:endParaRPr>
          </a:p>
        </p:txBody>
      </p:sp>
      <p:sp>
        <p:nvSpPr>
          <p:cNvPr id="6" name="TextBox 5">
            <a:extLst>
              <a:ext uri="{FF2B5EF4-FFF2-40B4-BE49-F238E27FC236}">
                <a16:creationId xmlns:a16="http://schemas.microsoft.com/office/drawing/2014/main" id="{E5583049-388D-A36A-CC14-AFB4384F467F}"/>
              </a:ext>
            </a:extLst>
          </p:cNvPr>
          <p:cNvSpPr txBox="1"/>
          <p:nvPr/>
        </p:nvSpPr>
        <p:spPr>
          <a:xfrm>
            <a:off x="632454" y="2750519"/>
            <a:ext cx="11103472" cy="574388"/>
          </a:xfrm>
          <a:prstGeom prst="rect">
            <a:avLst/>
          </a:prstGeom>
          <a:noFill/>
        </p:spPr>
        <p:txBody>
          <a:bodyPr wrap="square">
            <a:spAutoFit/>
          </a:bodyPr>
          <a:lstStyle/>
          <a:p>
            <a:pPr algn="just" defTabSz="1219170">
              <a:lnSpc>
                <a:spcPct val="150000"/>
              </a:lnSpc>
              <a:buFont typeface="Arial"/>
              <a:buNone/>
              <a:defRPr/>
            </a:pPr>
            <a:r>
              <a:rPr lang="en-US" sz="2400" b="1" kern="0">
                <a:solidFill>
                  <a:srgbClr val="000000"/>
                </a:solidFill>
                <a:latin typeface="UTM Avo" panose="02040603050506020204" pitchFamily="18" charset="0"/>
                <a:cs typeface="Arial"/>
                <a:sym typeface="Arial"/>
              </a:rPr>
              <a:t>Hãy suy nghĩ và cùng nhau sáng tạo bài thể dục riêng của lớp: </a:t>
            </a:r>
            <a:endParaRPr lang="en-US" sz="2400" b="1" kern="0" dirty="0" err="1">
              <a:solidFill>
                <a:srgbClr val="000000"/>
              </a:solidFill>
              <a:latin typeface="UTM Avo" panose="02040603050506020204" pitchFamily="18" charset="0"/>
              <a:cs typeface="Arial"/>
              <a:sym typeface="Arial"/>
            </a:endParaRPr>
          </a:p>
        </p:txBody>
      </p:sp>
      <p:sp>
        <p:nvSpPr>
          <p:cNvPr id="2" name="Arrow: Pentagon 1">
            <a:extLst>
              <a:ext uri="{FF2B5EF4-FFF2-40B4-BE49-F238E27FC236}">
                <a16:creationId xmlns:a16="http://schemas.microsoft.com/office/drawing/2014/main" id="{491CA888-EDCA-56B0-AFC6-8CD7325D6952}"/>
              </a:ext>
            </a:extLst>
          </p:cNvPr>
          <p:cNvSpPr/>
          <p:nvPr/>
        </p:nvSpPr>
        <p:spPr>
          <a:xfrm>
            <a:off x="0" y="1928695"/>
            <a:ext cx="3899339" cy="742273"/>
          </a:xfrm>
          <a:prstGeom prst="homePlate">
            <a:avLst/>
          </a:prstGeom>
          <a:solidFill>
            <a:schemeClr val="bg1"/>
          </a:solidFill>
          <a:ln w="38100" cap="flat" cmpd="sng" algn="ctr">
            <a:solidFill>
              <a:schemeClr val="accent2"/>
            </a:solidFill>
            <a:prstDash val="solid"/>
          </a:ln>
          <a:effectLst/>
        </p:spPr>
        <p:txBody>
          <a:bodyPr rtlCol="0" anchor="ctr"/>
          <a:lstStyle/>
          <a:p>
            <a:pPr algn="ctr" defTabSz="1219170">
              <a:buClrTx/>
              <a:defRPr/>
            </a:pPr>
            <a:r>
              <a:rPr lang="en-US" sz="2400" b="1" dirty="0" err="1">
                <a:latin typeface="UTM Avo" panose="02040603050506020204" pitchFamily="18" charset="0"/>
                <a:ea typeface="+mn-ea"/>
              </a:rPr>
              <a:t>Hoạt</a:t>
            </a:r>
            <a:r>
              <a:rPr lang="en-US" sz="2400" b="1" dirty="0">
                <a:latin typeface="UTM Avo" panose="02040603050506020204" pitchFamily="18" charset="0"/>
                <a:ea typeface="+mn-ea"/>
              </a:rPr>
              <a:t> </a:t>
            </a:r>
            <a:r>
              <a:rPr lang="en-US" sz="2400" b="1" dirty="0" err="1">
                <a:latin typeface="UTM Avo" panose="02040603050506020204" pitchFamily="18" charset="0"/>
                <a:ea typeface="+mn-ea"/>
              </a:rPr>
              <a:t>động</a:t>
            </a:r>
            <a:r>
              <a:rPr lang="en-US" sz="2400" b="1" dirty="0">
                <a:latin typeface="UTM Avo" panose="02040603050506020204" pitchFamily="18" charset="0"/>
                <a:ea typeface="+mn-ea"/>
              </a:rPr>
              <a:t> </a:t>
            </a:r>
            <a:r>
              <a:rPr lang="en-US" sz="2400" b="1" dirty="0" err="1">
                <a:latin typeface="UTM Avo" panose="02040603050506020204" pitchFamily="18" charset="0"/>
                <a:ea typeface="+mn-ea"/>
              </a:rPr>
              <a:t>theo</a:t>
            </a:r>
            <a:r>
              <a:rPr lang="en-US" sz="2400" b="1" dirty="0">
                <a:latin typeface="UTM Avo" panose="02040603050506020204" pitchFamily="18" charset="0"/>
                <a:ea typeface="+mn-ea"/>
              </a:rPr>
              <a:t> </a:t>
            </a:r>
            <a:r>
              <a:rPr lang="en-US" sz="2400" b="1" dirty="0" err="1">
                <a:latin typeface="UTM Avo" panose="02040603050506020204" pitchFamily="18" charset="0"/>
                <a:ea typeface="+mn-ea"/>
              </a:rPr>
              <a:t>tổ</a:t>
            </a:r>
            <a:endParaRPr lang="en-US" sz="2400" b="1" dirty="0">
              <a:latin typeface="UTM Avo" panose="02040603050506020204" pitchFamily="18" charset="0"/>
              <a:ea typeface="+mn-ea"/>
            </a:endParaRPr>
          </a:p>
        </p:txBody>
      </p:sp>
      <p:grpSp>
        <p:nvGrpSpPr>
          <p:cNvPr id="3" name="Group 2">
            <a:extLst>
              <a:ext uri="{FF2B5EF4-FFF2-40B4-BE49-F238E27FC236}">
                <a16:creationId xmlns:a16="http://schemas.microsoft.com/office/drawing/2014/main" id="{19B02C5E-25FE-1847-51AF-D446B170F9E4}"/>
              </a:ext>
            </a:extLst>
          </p:cNvPr>
          <p:cNvGrpSpPr/>
          <p:nvPr/>
        </p:nvGrpSpPr>
        <p:grpSpPr>
          <a:xfrm>
            <a:off x="1531839" y="3404458"/>
            <a:ext cx="9128321" cy="1543403"/>
            <a:chOff x="286151" y="2192549"/>
            <a:chExt cx="8480410" cy="1433855"/>
          </a:xfrm>
        </p:grpSpPr>
        <p:grpSp>
          <p:nvGrpSpPr>
            <p:cNvPr id="4" name="Group 3">
              <a:extLst>
                <a:ext uri="{FF2B5EF4-FFF2-40B4-BE49-F238E27FC236}">
                  <a16:creationId xmlns:a16="http://schemas.microsoft.com/office/drawing/2014/main" id="{4900A871-C73C-E359-2DE9-072D65E981F3}"/>
                </a:ext>
              </a:extLst>
            </p:cNvPr>
            <p:cNvGrpSpPr/>
            <p:nvPr/>
          </p:nvGrpSpPr>
          <p:grpSpPr>
            <a:xfrm>
              <a:off x="286151" y="2192549"/>
              <a:ext cx="8480410" cy="1433855"/>
              <a:chOff x="480060" y="576541"/>
              <a:chExt cx="8480410" cy="1433855"/>
            </a:xfrm>
          </p:grpSpPr>
          <p:sp>
            <p:nvSpPr>
              <p:cNvPr id="13" name="Rectangle: Rounded Corners 12">
                <a:extLst>
                  <a:ext uri="{FF2B5EF4-FFF2-40B4-BE49-F238E27FC236}">
                    <a16:creationId xmlns:a16="http://schemas.microsoft.com/office/drawing/2014/main" id="{22A7248E-7CB5-6681-E66A-45ECD1BF3C5F}"/>
                  </a:ext>
                </a:extLst>
              </p:cNvPr>
              <p:cNvSpPr/>
              <p:nvPr/>
            </p:nvSpPr>
            <p:spPr>
              <a:xfrm>
                <a:off x="845819" y="633691"/>
                <a:ext cx="8114651" cy="1337983"/>
              </a:xfrm>
              <a:prstGeom prst="roundRect">
                <a:avLst>
                  <a:gd name="adj" fmla="val 10174"/>
                </a:avLst>
              </a:prstGeom>
              <a:solidFill>
                <a:srgbClr val="FFFFFF"/>
              </a:solidFill>
              <a:ln w="12700" cap="flat" cmpd="sng" algn="ctr">
                <a:solidFill>
                  <a:srgbClr val="000000"/>
                </a:solidFill>
                <a:prstDash val="sysDash"/>
              </a:ln>
              <a:effectLst/>
            </p:spPr>
            <p:txBody>
              <a:bodyPr rtlCol="0" anchor="ctr"/>
              <a:lstStyle/>
              <a:p>
                <a:pPr lvl="2" algn="just" defTabSz="1219170">
                  <a:lnSpc>
                    <a:spcPct val="150000"/>
                  </a:lnSpc>
                  <a:defRPr/>
                </a:pPr>
                <a:r>
                  <a:rPr lang="vi-VN" sz="2400" kern="0" dirty="0">
                    <a:latin typeface="UTM Avo" panose="02040603050506020204" pitchFamily="18" charset="0"/>
                    <a:cs typeface="Arial"/>
                    <a:sym typeface="Arial"/>
                  </a:rPr>
                  <a:t>Có 4 hoặc 5, 6 động tác (tuỳ số lượng các tổ), mỗi động tác tập 2 lần 8 nhịp.</a:t>
                </a:r>
              </a:p>
            </p:txBody>
          </p:sp>
          <p:sp>
            <p:nvSpPr>
              <p:cNvPr id="14" name="Rectangle: Rounded Corners 13">
                <a:extLst>
                  <a:ext uri="{FF2B5EF4-FFF2-40B4-BE49-F238E27FC236}">
                    <a16:creationId xmlns:a16="http://schemas.microsoft.com/office/drawing/2014/main" id="{3E54C457-D19C-582D-CC7C-10334ECD6FF5}"/>
                  </a:ext>
                </a:extLst>
              </p:cNvPr>
              <p:cNvSpPr/>
              <p:nvPr/>
            </p:nvSpPr>
            <p:spPr>
              <a:xfrm>
                <a:off x="480060" y="576541"/>
                <a:ext cx="1126270" cy="1433855"/>
              </a:xfrm>
              <a:prstGeom prst="roundRect">
                <a:avLst>
                  <a:gd name="adj" fmla="val 11848"/>
                </a:avLst>
              </a:prstGeom>
              <a:solidFill>
                <a:srgbClr val="FFC817">
                  <a:lumMod val="20000"/>
                  <a:lumOff val="80000"/>
                </a:srgbClr>
              </a:solidFill>
              <a:ln w="12700" cap="flat" cmpd="sng" algn="ctr">
                <a:solidFill>
                  <a:srgbClr val="000000"/>
                </a:solidFill>
                <a:prstDash val="solid"/>
              </a:ln>
              <a:effectLst/>
            </p:spPr>
            <p:txBody>
              <a:bodyPr rtlCol="0" anchor="ctr"/>
              <a:lstStyle/>
              <a:p>
                <a:pPr algn="just" defTabSz="1219170">
                  <a:buFont typeface="Arial"/>
                  <a:buNone/>
                  <a:defRPr/>
                </a:pPr>
                <a:endParaRPr lang="en-US" sz="3467" b="1" kern="0" dirty="0">
                  <a:solidFill>
                    <a:sysClr val="windowText" lastClr="000000"/>
                  </a:solidFill>
                  <a:latin typeface="UTM Avo" panose="02040603050506020204" pitchFamily="18" charset="0"/>
                  <a:cs typeface="Arial" panose="020B0604020202020204" pitchFamily="34" charset="0"/>
                  <a:sym typeface="Arial"/>
                </a:endParaRPr>
              </a:p>
            </p:txBody>
          </p:sp>
        </p:grpSp>
        <p:pic>
          <p:nvPicPr>
            <p:cNvPr id="5" name="Picture 4" descr="A group of cartoon kids&#10;&#10;Description automatically generated">
              <a:extLst>
                <a:ext uri="{FF2B5EF4-FFF2-40B4-BE49-F238E27FC236}">
                  <a16:creationId xmlns:a16="http://schemas.microsoft.com/office/drawing/2014/main" id="{90AFE441-7E13-5A86-94BB-1F9C3886EABB}"/>
                </a:ext>
              </a:extLst>
            </p:cNvPr>
            <p:cNvPicPr>
              <a:picLocks noChangeAspect="1"/>
            </p:cNvPicPr>
            <p:nvPr/>
          </p:nvPicPr>
          <p:blipFill>
            <a:blip r:embed="rId4"/>
            <a:srcRect l="24336" t="29428" r="25467" b="20000"/>
            <a:stretch/>
          </p:blipFill>
          <p:spPr>
            <a:xfrm>
              <a:off x="430604" y="2467589"/>
              <a:ext cx="895525" cy="902202"/>
            </a:xfrm>
            <a:prstGeom prst="rect">
              <a:avLst/>
            </a:prstGeom>
          </p:spPr>
        </p:pic>
      </p:grpSp>
      <p:grpSp>
        <p:nvGrpSpPr>
          <p:cNvPr id="16" name="Group 15">
            <a:extLst>
              <a:ext uri="{FF2B5EF4-FFF2-40B4-BE49-F238E27FC236}">
                <a16:creationId xmlns:a16="http://schemas.microsoft.com/office/drawing/2014/main" id="{393025CB-BCD8-33AD-BFDA-1FE5F4E52DFA}"/>
              </a:ext>
            </a:extLst>
          </p:cNvPr>
          <p:cNvGrpSpPr/>
          <p:nvPr/>
        </p:nvGrpSpPr>
        <p:grpSpPr>
          <a:xfrm>
            <a:off x="1531839" y="5088928"/>
            <a:ext cx="9128321" cy="1543403"/>
            <a:chOff x="286151" y="2192549"/>
            <a:chExt cx="8480410" cy="1433855"/>
          </a:xfrm>
        </p:grpSpPr>
        <p:grpSp>
          <p:nvGrpSpPr>
            <p:cNvPr id="17" name="Group 16">
              <a:extLst>
                <a:ext uri="{FF2B5EF4-FFF2-40B4-BE49-F238E27FC236}">
                  <a16:creationId xmlns:a16="http://schemas.microsoft.com/office/drawing/2014/main" id="{03519E0E-8DFD-A402-B34C-DB8CB93949BD}"/>
                </a:ext>
              </a:extLst>
            </p:cNvPr>
            <p:cNvGrpSpPr/>
            <p:nvPr/>
          </p:nvGrpSpPr>
          <p:grpSpPr>
            <a:xfrm>
              <a:off x="286151" y="2192549"/>
              <a:ext cx="8480410" cy="1433855"/>
              <a:chOff x="480060" y="576541"/>
              <a:chExt cx="8480410" cy="1433855"/>
            </a:xfrm>
          </p:grpSpPr>
          <p:sp>
            <p:nvSpPr>
              <p:cNvPr id="19" name="Rectangle: Rounded Corners 18">
                <a:extLst>
                  <a:ext uri="{FF2B5EF4-FFF2-40B4-BE49-F238E27FC236}">
                    <a16:creationId xmlns:a16="http://schemas.microsoft.com/office/drawing/2014/main" id="{4A13A89B-90CF-B901-8E1A-86B7EC4F262C}"/>
                  </a:ext>
                </a:extLst>
              </p:cNvPr>
              <p:cNvSpPr/>
              <p:nvPr/>
            </p:nvSpPr>
            <p:spPr>
              <a:xfrm>
                <a:off x="845819" y="633691"/>
                <a:ext cx="8114651" cy="1337983"/>
              </a:xfrm>
              <a:prstGeom prst="roundRect">
                <a:avLst>
                  <a:gd name="adj" fmla="val 10174"/>
                </a:avLst>
              </a:prstGeom>
              <a:solidFill>
                <a:srgbClr val="FFFFFF"/>
              </a:solidFill>
              <a:ln w="12700" cap="flat" cmpd="sng" algn="ctr">
                <a:solidFill>
                  <a:srgbClr val="000000"/>
                </a:solidFill>
                <a:prstDash val="sysDash"/>
              </a:ln>
              <a:effectLst/>
            </p:spPr>
            <p:txBody>
              <a:bodyPr rtlCol="0" anchor="ctr"/>
              <a:lstStyle/>
              <a:p>
                <a:pPr lvl="2" algn="just" defTabSz="1219170">
                  <a:lnSpc>
                    <a:spcPct val="150000"/>
                  </a:lnSpc>
                  <a:defRPr/>
                </a:pPr>
                <a:r>
                  <a:rPr lang="en-US" sz="2400" kern="0" dirty="0" err="1">
                    <a:latin typeface="UTM Avo" panose="02040603050506020204" pitchFamily="18" charset="0"/>
                    <a:cs typeface="Arial"/>
                    <a:sym typeface="Arial"/>
                  </a:rPr>
                  <a:t>Mỗi</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tổ</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đóng</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góp</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một</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động</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tác</a:t>
                </a:r>
                <a:r>
                  <a:rPr lang="en-US" sz="2400" kern="0" dirty="0">
                    <a:latin typeface="UTM Avo" panose="02040603050506020204" pitchFamily="18" charset="0"/>
                    <a:cs typeface="Arial"/>
                    <a:sym typeface="Arial"/>
                  </a:rPr>
                  <a:t>. Sau </a:t>
                </a:r>
                <a:r>
                  <a:rPr lang="en-US" sz="2400" kern="0" dirty="0" err="1">
                    <a:latin typeface="UTM Avo" panose="02040603050506020204" pitchFamily="18" charset="0"/>
                    <a:cs typeface="Arial"/>
                    <a:sym typeface="Arial"/>
                  </a:rPr>
                  <a:t>đó</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thực</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hiện</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mỗi</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động</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tác</a:t>
                </a:r>
                <a:r>
                  <a:rPr lang="en-US" sz="2400" kern="0" dirty="0">
                    <a:latin typeface="UTM Avo" panose="02040603050506020204" pitchFamily="18" charset="0"/>
                    <a:cs typeface="Arial"/>
                    <a:sym typeface="Arial"/>
                  </a:rPr>
                  <a:t> 2 </a:t>
                </a:r>
                <a:r>
                  <a:rPr lang="en-US" sz="2400" kern="0" dirty="0" err="1">
                    <a:latin typeface="UTM Avo" panose="02040603050506020204" pitchFamily="18" charset="0"/>
                    <a:cs typeface="Arial"/>
                    <a:sym typeface="Arial"/>
                  </a:rPr>
                  <a:t>lần</a:t>
                </a:r>
                <a:r>
                  <a:rPr lang="en-US" sz="2400" kern="0" dirty="0">
                    <a:latin typeface="UTM Avo" panose="02040603050506020204" pitchFamily="18" charset="0"/>
                    <a:cs typeface="Arial"/>
                    <a:sym typeface="Arial"/>
                  </a:rPr>
                  <a:t>, 8 </a:t>
                </a:r>
                <a:r>
                  <a:rPr lang="en-US" sz="2400" kern="0" dirty="0" err="1">
                    <a:latin typeface="UTM Avo" panose="02040603050506020204" pitchFamily="18" charset="0"/>
                    <a:cs typeface="Arial"/>
                    <a:sym typeface="Arial"/>
                  </a:rPr>
                  <a:t>nhịp</a:t>
                </a:r>
                <a:r>
                  <a:rPr lang="en-US" sz="2400" kern="0" dirty="0">
                    <a:latin typeface="UTM Avo" panose="02040603050506020204" pitchFamily="18" charset="0"/>
                    <a:cs typeface="Arial"/>
                    <a:sym typeface="Arial"/>
                  </a:rPr>
                  <a:t>.</a:t>
                </a:r>
              </a:p>
            </p:txBody>
          </p:sp>
          <p:sp>
            <p:nvSpPr>
              <p:cNvPr id="20" name="Rectangle: Rounded Corners 19">
                <a:extLst>
                  <a:ext uri="{FF2B5EF4-FFF2-40B4-BE49-F238E27FC236}">
                    <a16:creationId xmlns:a16="http://schemas.microsoft.com/office/drawing/2014/main" id="{2A522709-BB43-E84A-9847-61F46114F44A}"/>
                  </a:ext>
                </a:extLst>
              </p:cNvPr>
              <p:cNvSpPr/>
              <p:nvPr/>
            </p:nvSpPr>
            <p:spPr>
              <a:xfrm>
                <a:off x="480060" y="576541"/>
                <a:ext cx="1126270" cy="1433855"/>
              </a:xfrm>
              <a:prstGeom prst="roundRect">
                <a:avLst>
                  <a:gd name="adj" fmla="val 11848"/>
                </a:avLst>
              </a:prstGeom>
              <a:solidFill>
                <a:srgbClr val="FFC817">
                  <a:lumMod val="20000"/>
                  <a:lumOff val="80000"/>
                </a:srgbClr>
              </a:solidFill>
              <a:ln w="12700" cap="flat" cmpd="sng" algn="ctr">
                <a:solidFill>
                  <a:srgbClr val="000000"/>
                </a:solidFill>
                <a:prstDash val="solid"/>
              </a:ln>
              <a:effectLst/>
            </p:spPr>
            <p:txBody>
              <a:bodyPr rtlCol="0" anchor="ctr"/>
              <a:lstStyle/>
              <a:p>
                <a:pPr algn="just" defTabSz="1219170">
                  <a:buFont typeface="Arial"/>
                  <a:buNone/>
                  <a:defRPr/>
                </a:pPr>
                <a:endParaRPr lang="en-US" sz="3467" b="1" kern="0" dirty="0">
                  <a:solidFill>
                    <a:sysClr val="windowText" lastClr="000000"/>
                  </a:solidFill>
                  <a:latin typeface="UTM Avo" panose="02040603050506020204" pitchFamily="18" charset="0"/>
                  <a:cs typeface="Arial" panose="020B0604020202020204" pitchFamily="34" charset="0"/>
                  <a:sym typeface="Arial"/>
                </a:endParaRPr>
              </a:p>
            </p:txBody>
          </p:sp>
        </p:grpSp>
        <p:pic>
          <p:nvPicPr>
            <p:cNvPr id="18" name="Picture 17" descr="A group of cartoon kids&#10;&#10;Description automatically generated">
              <a:extLst>
                <a:ext uri="{FF2B5EF4-FFF2-40B4-BE49-F238E27FC236}">
                  <a16:creationId xmlns:a16="http://schemas.microsoft.com/office/drawing/2014/main" id="{7FC65C53-DD2D-AA88-E65D-C6F1B952914E}"/>
                </a:ext>
              </a:extLst>
            </p:cNvPr>
            <p:cNvPicPr>
              <a:picLocks noChangeAspect="1"/>
            </p:cNvPicPr>
            <p:nvPr/>
          </p:nvPicPr>
          <p:blipFill>
            <a:blip r:embed="rId4"/>
            <a:srcRect l="24336" t="29428" r="25467" b="20000"/>
            <a:stretch/>
          </p:blipFill>
          <p:spPr>
            <a:xfrm>
              <a:off x="430604" y="2467589"/>
              <a:ext cx="895525" cy="902202"/>
            </a:xfrm>
            <a:prstGeom prst="rect">
              <a:avLst/>
            </a:prstGeom>
          </p:spPr>
        </p:pic>
      </p:grpSp>
    </p:spTree>
    <p:extLst>
      <p:ext uri="{BB962C8B-B14F-4D97-AF65-F5344CB8AC3E}">
        <p14:creationId xmlns:p14="http://schemas.microsoft.com/office/powerpoint/2010/main" val="4938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D8C2F4-E0BC-25D8-A58A-C6CAB0B19919}"/>
              </a:ext>
            </a:extLst>
          </p:cNvPr>
          <p:cNvGrpSpPr/>
          <p:nvPr/>
        </p:nvGrpSpPr>
        <p:grpSpPr>
          <a:xfrm>
            <a:off x="4557132" y="2985655"/>
            <a:ext cx="3077736" cy="1666333"/>
            <a:chOff x="-756043" y="2287668"/>
            <a:chExt cx="3237488" cy="1666333"/>
          </a:xfrm>
        </p:grpSpPr>
        <p:pic>
          <p:nvPicPr>
            <p:cNvPr id="3" name="Picture 2">
              <a:hlinkClick r:id="rId4"/>
              <a:extLst>
                <a:ext uri="{FF2B5EF4-FFF2-40B4-BE49-F238E27FC236}">
                  <a16:creationId xmlns:a16="http://schemas.microsoft.com/office/drawing/2014/main" id="{95860AD4-433F-5A27-C174-38CA2504E5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B7954792-A13C-C329-2857-305E07A63112}"/>
                </a:ext>
              </a:extLst>
            </p:cNvPr>
            <p:cNvSpPr txBox="1"/>
            <p:nvPr/>
          </p:nvSpPr>
          <p:spPr>
            <a:xfrm>
              <a:off x="-756043" y="2287668"/>
              <a:ext cx="3237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20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61013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99099-7AD9-0EF3-5871-F0A1D2A6C810}"/>
              </a:ext>
            </a:extLst>
          </p:cNvPr>
          <p:cNvSpPr txBox="1"/>
          <p:nvPr/>
        </p:nvSpPr>
        <p:spPr>
          <a:xfrm>
            <a:off x="2218181" y="1532483"/>
            <a:ext cx="7755638" cy="635493"/>
          </a:xfrm>
          <a:prstGeom prst="roundRect">
            <a:avLst/>
          </a:prstGeom>
          <a:solidFill>
            <a:schemeClr val="accent4">
              <a:lumMod val="20000"/>
              <a:lumOff val="80000"/>
            </a:schemeClr>
          </a:solidFill>
        </p:spPr>
        <p:txBody>
          <a:bodyPr wrap="square">
            <a:spAutoFit/>
          </a:bodyPr>
          <a:lstStyle/>
          <a:p>
            <a:pPr algn="ctr">
              <a:lnSpc>
                <a:spcPct val="150000"/>
              </a:lnSpc>
            </a:pPr>
            <a:r>
              <a:rPr lang="vi-VN" sz="2400" b="1">
                <a:solidFill>
                  <a:schemeClr val="tx1">
                    <a:lumMod val="50000"/>
                  </a:schemeClr>
                </a:solidFill>
                <a:latin typeface="UTM Avo" panose="02040603050506020204" pitchFamily="18" charset="0"/>
                <a:cs typeface="Arial" panose="020B0604020202020204" pitchFamily="34" charset="0"/>
              </a:rPr>
              <a:t>Hoạt động 3: Xây dựng kế hoạch rèn luyện</a:t>
            </a:r>
            <a:endParaRPr lang="vi-VN" sz="2400" b="1" dirty="0">
              <a:solidFill>
                <a:schemeClr val="tx1">
                  <a:lumMod val="50000"/>
                </a:schemeClr>
              </a:solidFill>
              <a:latin typeface="UTM Avo" panose="02040603050506020204" pitchFamily="18" charset="0"/>
              <a:cs typeface="Arial" panose="020B0604020202020204" pitchFamily="34" charset="0"/>
            </a:endParaRPr>
          </a:p>
        </p:txBody>
      </p:sp>
      <p:grpSp>
        <p:nvGrpSpPr>
          <p:cNvPr id="13" name="Group 12">
            <a:extLst>
              <a:ext uri="{FF2B5EF4-FFF2-40B4-BE49-F238E27FC236}">
                <a16:creationId xmlns:a16="http://schemas.microsoft.com/office/drawing/2014/main" id="{CA3001F4-0B82-BE91-C988-25B750ADB7E1}"/>
              </a:ext>
            </a:extLst>
          </p:cNvPr>
          <p:cNvGrpSpPr/>
          <p:nvPr/>
        </p:nvGrpSpPr>
        <p:grpSpPr>
          <a:xfrm>
            <a:off x="364968" y="2550688"/>
            <a:ext cx="11462064" cy="1121846"/>
            <a:chOff x="272391" y="1102508"/>
            <a:chExt cx="8596548" cy="841385"/>
          </a:xfrm>
        </p:grpSpPr>
        <p:sp>
          <p:nvSpPr>
            <p:cNvPr id="14" name="TextBox 13">
              <a:extLst>
                <a:ext uri="{FF2B5EF4-FFF2-40B4-BE49-F238E27FC236}">
                  <a16:creationId xmlns:a16="http://schemas.microsoft.com/office/drawing/2014/main" id="{710A9F2C-F49A-BD16-B0A5-06B42DA0900E}"/>
                </a:ext>
              </a:extLst>
            </p:cNvPr>
            <p:cNvSpPr txBox="1"/>
            <p:nvPr/>
          </p:nvSpPr>
          <p:spPr>
            <a:xfrm>
              <a:off x="916637" y="1102508"/>
              <a:ext cx="7952302" cy="841385"/>
            </a:xfrm>
            <a:prstGeom prst="rect">
              <a:avLst/>
            </a:prstGeom>
            <a:noFill/>
          </p:spPr>
          <p:txBody>
            <a:bodyPr wrap="square">
              <a:spAutoFit/>
            </a:bodyPr>
            <a:lstStyle/>
            <a:p>
              <a:pPr algn="just" defTabSz="1219170">
                <a:lnSpc>
                  <a:spcPct val="150000"/>
                </a:lnSpc>
                <a:buFont typeface="Arial"/>
                <a:buNone/>
                <a:defRPr/>
              </a:pPr>
              <a:r>
                <a:rPr lang="vi-VN" sz="2400" kern="0" dirty="0">
                  <a:solidFill>
                    <a:sysClr val="windowText" lastClr="000000"/>
                  </a:solidFill>
                  <a:latin typeface="UTM Avo" panose="02040603050506020204" pitchFamily="18" charset="0"/>
                  <a:ea typeface="UD Digi Kyokasho N-B" panose="02020700000000000000" pitchFamily="17" charset="-128"/>
                  <a:cs typeface="Arial"/>
                  <a:sym typeface="Arial"/>
                </a:rPr>
                <a:t>Các em hãy lập kế hoạch rèn luyện các đức tính cần thiết để thích ứng với môi trường học tập mới theo nội dung gợi ý dưới đây</a:t>
              </a:r>
            </a:p>
          </p:txBody>
        </p:sp>
        <p:pic>
          <p:nvPicPr>
            <p:cNvPr id="15" name="Picture 14">
              <a:extLst>
                <a:ext uri="{FF2B5EF4-FFF2-40B4-BE49-F238E27FC236}">
                  <a16:creationId xmlns:a16="http://schemas.microsoft.com/office/drawing/2014/main" id="{6DB649C0-9C94-CB2C-0BC4-701D57EEE249}"/>
                </a:ext>
              </a:extLst>
            </p:cNvPr>
            <p:cNvPicPr>
              <a:picLocks noChangeAspect="1"/>
            </p:cNvPicPr>
            <p:nvPr/>
          </p:nvPicPr>
          <p:blipFill>
            <a:blip r:embed="rId4"/>
            <a:srcRect t="7536" b="5274"/>
            <a:stretch/>
          </p:blipFill>
          <p:spPr>
            <a:xfrm>
              <a:off x="272391" y="1274642"/>
              <a:ext cx="644246" cy="582060"/>
            </a:xfrm>
            <a:prstGeom prst="rect">
              <a:avLst/>
            </a:prstGeom>
          </p:spPr>
        </p:pic>
      </p:grpSp>
      <p:sp>
        <p:nvSpPr>
          <p:cNvPr id="16" name="Rectangle: Diagonal Corners Rounded 15">
            <a:extLst>
              <a:ext uri="{FF2B5EF4-FFF2-40B4-BE49-F238E27FC236}">
                <a16:creationId xmlns:a16="http://schemas.microsoft.com/office/drawing/2014/main" id="{2728A890-CF02-081A-1095-FC230626BDB6}"/>
              </a:ext>
            </a:extLst>
          </p:cNvPr>
          <p:cNvSpPr/>
          <p:nvPr/>
        </p:nvSpPr>
        <p:spPr>
          <a:xfrm>
            <a:off x="727786" y="5177093"/>
            <a:ext cx="5138057" cy="1297280"/>
          </a:xfrm>
          <a:prstGeom prst="round2DiagRect">
            <a:avLst/>
          </a:prstGeom>
          <a:solidFill>
            <a:srgbClr val="FFFFFF"/>
          </a:solidFill>
          <a:ln w="25400" cap="flat" cmpd="sng" algn="ctr">
            <a:solidFill>
              <a:srgbClr val="002060"/>
            </a:solidFill>
            <a:prstDash val="solid"/>
          </a:ln>
          <a:effectLst/>
        </p:spPr>
        <p:txBody>
          <a:bodyPr rtlCol="0" anchor="ctr"/>
          <a:lstStyle/>
          <a:p>
            <a:pPr algn="ctr">
              <a:lnSpc>
                <a:spcPct val="150000"/>
              </a:lnSpc>
              <a:buFont typeface="Arial"/>
              <a:buNone/>
              <a:defRPr/>
            </a:pPr>
            <a:r>
              <a:rPr lang="vi-VN" sz="2400" kern="0" dirty="0">
                <a:solidFill>
                  <a:sysClr val="windowText" lastClr="000000"/>
                </a:solidFill>
                <a:latin typeface="UTM Avo" panose="02040603050506020204" pitchFamily="18" charset="0"/>
                <a:ea typeface="UD Digi Kyokasho N-B" panose="02020700000000000000" pitchFamily="17" charset="-128"/>
                <a:cs typeface="Arial"/>
                <a:sym typeface="Arial"/>
              </a:rPr>
              <a:t>Xác định các đức tính cần </a:t>
            </a:r>
            <a:endParaRPr lang="en-US" sz="2400" kern="0" dirty="0">
              <a:solidFill>
                <a:sysClr val="windowText" lastClr="000000"/>
              </a:solidFill>
              <a:latin typeface="UTM Avo" panose="02040603050506020204" pitchFamily="18" charset="0"/>
              <a:ea typeface="UD Digi Kyokasho N-B" panose="02020700000000000000" pitchFamily="17" charset="-128"/>
              <a:cs typeface="Arial"/>
              <a:sym typeface="Arial"/>
            </a:endParaRPr>
          </a:p>
          <a:p>
            <a:pPr algn="ctr">
              <a:lnSpc>
                <a:spcPct val="150000"/>
              </a:lnSpc>
              <a:buFont typeface="Arial"/>
              <a:buNone/>
              <a:defRPr/>
            </a:pPr>
            <a:r>
              <a:rPr lang="vi-VN" sz="2400" kern="0" dirty="0">
                <a:solidFill>
                  <a:sysClr val="windowText" lastClr="000000"/>
                </a:solidFill>
                <a:latin typeface="UTM Avo" panose="02040603050506020204" pitchFamily="18" charset="0"/>
                <a:ea typeface="UD Digi Kyokasho N-B" panose="02020700000000000000" pitchFamily="17" charset="-128"/>
                <a:cs typeface="Arial"/>
                <a:sym typeface="Arial"/>
              </a:rPr>
              <a:t>rèn luyện. </a:t>
            </a:r>
            <a:endParaRPr lang="en-US" sz="2400" kern="0" dirty="0">
              <a:solidFill>
                <a:sysClr val="windowText" lastClr="000000"/>
              </a:solidFill>
              <a:latin typeface="UTM Avo" panose="02040603050506020204" pitchFamily="18" charset="0"/>
              <a:ea typeface="UD Digi Kyokasho N-B" panose="02020700000000000000" pitchFamily="17" charset="-128"/>
              <a:cs typeface="Arial"/>
              <a:sym typeface="Arial"/>
            </a:endParaRPr>
          </a:p>
        </p:txBody>
      </p:sp>
      <p:sp>
        <p:nvSpPr>
          <p:cNvPr id="17" name="Rectangle: Diagonal Corners Rounded 16">
            <a:extLst>
              <a:ext uri="{FF2B5EF4-FFF2-40B4-BE49-F238E27FC236}">
                <a16:creationId xmlns:a16="http://schemas.microsoft.com/office/drawing/2014/main" id="{F1B6F076-0DAF-9DC7-302B-48883DA8B3ED}"/>
              </a:ext>
            </a:extLst>
          </p:cNvPr>
          <p:cNvSpPr/>
          <p:nvPr/>
        </p:nvSpPr>
        <p:spPr>
          <a:xfrm>
            <a:off x="6335486" y="5177094"/>
            <a:ext cx="5138057" cy="1297278"/>
          </a:xfrm>
          <a:prstGeom prst="round2DiagRect">
            <a:avLst/>
          </a:prstGeom>
          <a:solidFill>
            <a:srgbClr val="FFFFFF"/>
          </a:solidFill>
          <a:ln w="25400" cap="flat" cmpd="sng" algn="ctr">
            <a:solidFill>
              <a:srgbClr val="002060"/>
            </a:solidFill>
            <a:prstDash val="solid"/>
          </a:ln>
          <a:effectLst/>
        </p:spPr>
        <p:txBody>
          <a:bodyPr rtlCol="0" anchor="ctr"/>
          <a:lstStyle/>
          <a:p>
            <a:pPr algn="ctr">
              <a:lnSpc>
                <a:spcPct val="150000"/>
              </a:lnSpc>
              <a:defRPr/>
            </a:pPr>
            <a:r>
              <a:rPr lang="vi-VN" sz="2400" kern="0" dirty="0">
                <a:solidFill>
                  <a:sysClr val="windowText" lastClr="000000"/>
                </a:solidFill>
                <a:latin typeface="UTM Avo" panose="02040603050506020204" pitchFamily="18" charset="0"/>
                <a:ea typeface="UD Digi Kyokasho N-B" panose="02020700000000000000" pitchFamily="17" charset="-128"/>
                <a:cs typeface="Arial"/>
                <a:sym typeface="Arial"/>
              </a:rPr>
              <a:t>Nêu những việc cần làm để rèn luyện đức tính đó. </a:t>
            </a:r>
            <a:endParaRPr lang="en-US" sz="2400" kern="0" dirty="0">
              <a:solidFill>
                <a:sysClr val="windowText" lastClr="000000"/>
              </a:solidFill>
              <a:latin typeface="UTM Avo" panose="02040603050506020204" pitchFamily="18" charset="0"/>
              <a:ea typeface="UD Digi Kyokasho N-B" panose="02020700000000000000" pitchFamily="17" charset="-128"/>
              <a:cs typeface="Arial"/>
              <a:sym typeface="Arial"/>
            </a:endParaRPr>
          </a:p>
        </p:txBody>
      </p:sp>
      <p:sp>
        <p:nvSpPr>
          <p:cNvPr id="18" name="Down Arrow 5">
            <a:extLst>
              <a:ext uri="{FF2B5EF4-FFF2-40B4-BE49-F238E27FC236}">
                <a16:creationId xmlns:a16="http://schemas.microsoft.com/office/drawing/2014/main" id="{D6001C17-7254-1AE2-05D5-AA4BE20DAF38}"/>
              </a:ext>
            </a:extLst>
          </p:cNvPr>
          <p:cNvSpPr/>
          <p:nvPr/>
        </p:nvSpPr>
        <p:spPr>
          <a:xfrm>
            <a:off x="2728898" y="4401817"/>
            <a:ext cx="1135831" cy="698388"/>
          </a:xfrm>
          <a:prstGeom prst="downArrow">
            <a:avLst/>
          </a:prstGeom>
          <a:solidFill>
            <a:srgbClr val="002060"/>
          </a:solidFill>
          <a:ln w="25400" cap="flat" cmpd="sng" algn="ctr">
            <a:noFill/>
            <a:prstDash val="solid"/>
          </a:ln>
          <a:effectLst/>
        </p:spPr>
        <p:txBody>
          <a:bodyPr rtlCol="0" anchor="ctr"/>
          <a:lstStyle/>
          <a:p>
            <a:pPr algn="ctr" defTabSz="1219170">
              <a:lnSpc>
                <a:spcPct val="150000"/>
              </a:lnSpc>
              <a:buFont typeface="Arial"/>
              <a:buNone/>
              <a:defRPr/>
            </a:pPr>
            <a:endParaRPr lang="en-US" sz="2400" kern="0" dirty="0">
              <a:solidFill>
                <a:srgbClr val="191919"/>
              </a:solidFill>
              <a:latin typeface="UTM Avo" panose="02040603050506020204" pitchFamily="18" charset="0"/>
              <a:cs typeface="Arial"/>
              <a:sym typeface="Arial"/>
            </a:endParaRPr>
          </a:p>
        </p:txBody>
      </p:sp>
      <p:sp>
        <p:nvSpPr>
          <p:cNvPr id="19" name="Down Arrow 5">
            <a:extLst>
              <a:ext uri="{FF2B5EF4-FFF2-40B4-BE49-F238E27FC236}">
                <a16:creationId xmlns:a16="http://schemas.microsoft.com/office/drawing/2014/main" id="{02386ADE-2B75-C78F-C387-61C991236EB7}"/>
              </a:ext>
            </a:extLst>
          </p:cNvPr>
          <p:cNvSpPr/>
          <p:nvPr/>
        </p:nvSpPr>
        <p:spPr>
          <a:xfrm>
            <a:off x="8336598" y="4401817"/>
            <a:ext cx="1135831" cy="698388"/>
          </a:xfrm>
          <a:prstGeom prst="downArrow">
            <a:avLst/>
          </a:prstGeom>
          <a:solidFill>
            <a:srgbClr val="002060"/>
          </a:solidFill>
          <a:ln w="25400" cap="flat" cmpd="sng" algn="ctr">
            <a:noFill/>
            <a:prstDash val="solid"/>
          </a:ln>
          <a:effectLst/>
        </p:spPr>
        <p:txBody>
          <a:bodyPr rtlCol="0" anchor="ctr"/>
          <a:lstStyle/>
          <a:p>
            <a:pPr algn="ctr" defTabSz="1219170">
              <a:lnSpc>
                <a:spcPct val="150000"/>
              </a:lnSpc>
              <a:buFont typeface="Arial"/>
              <a:buNone/>
              <a:defRPr/>
            </a:pPr>
            <a:endParaRPr lang="en-US" sz="2400" kern="0" dirty="0">
              <a:solidFill>
                <a:srgbClr val="191919"/>
              </a:solidFill>
              <a:latin typeface="UTM Avo" panose="02040603050506020204" pitchFamily="18" charset="0"/>
              <a:cs typeface="Arial"/>
              <a:sym typeface="Arial"/>
            </a:endParaRPr>
          </a:p>
        </p:txBody>
      </p:sp>
    </p:spTree>
    <p:extLst>
      <p:ext uri="{BB962C8B-B14F-4D97-AF65-F5344CB8AC3E}">
        <p14:creationId xmlns:p14="http://schemas.microsoft.com/office/powerpoint/2010/main" val="86617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A7F7DCC-D2F0-34B2-18DA-C354993B224E}"/>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C75102D-2404-426E-A4F5-257A2D03A933}"/>
              </a:ext>
            </a:extLst>
          </p:cNvPr>
          <p:cNvSpPr/>
          <p:nvPr/>
        </p:nvSpPr>
        <p:spPr>
          <a:xfrm>
            <a:off x="-674862" y="1572300"/>
            <a:ext cx="4542668" cy="758012"/>
          </a:xfrm>
          <a:prstGeom prst="roundRect">
            <a:avLst>
              <a:gd name="adj" fmla="val 50000"/>
            </a:avLst>
          </a:prstGeom>
          <a:solidFill>
            <a:schemeClr val="accent6">
              <a:lumMod val="20000"/>
              <a:lumOff val="80000"/>
            </a:schemeClr>
          </a:solidFill>
          <a:ln w="25400" cap="flat" cmpd="sng" algn="ctr">
            <a:noFill/>
            <a:prstDash val="solid"/>
          </a:ln>
          <a:effectLst/>
        </p:spPr>
        <p:txBody>
          <a:bodyPr rtlCol="0" anchor="ctr"/>
          <a:lstStyle/>
          <a:p>
            <a:pPr algn="ctr">
              <a:buFont typeface="Arial"/>
              <a:buNone/>
              <a:defRPr/>
            </a:pPr>
            <a:r>
              <a:rPr lang="en-US" sz="2400" b="1" kern="0" dirty="0">
                <a:latin typeface="UTM Avo" panose="02040603050506020204" pitchFamily="18" charset="0"/>
                <a:cs typeface="Arial" panose="020B0604020202020204" pitchFamily="34" charset="0"/>
                <a:sym typeface="Arial"/>
              </a:rPr>
              <a:t>      </a:t>
            </a:r>
            <a:r>
              <a:rPr lang="en-US" sz="2400" b="1" kern="0" dirty="0" err="1">
                <a:latin typeface="UTM Avo" panose="02040603050506020204" pitchFamily="18" charset="0"/>
                <a:cs typeface="Arial" panose="020B0604020202020204" pitchFamily="34" charset="0"/>
                <a:sym typeface="Arial"/>
              </a:rPr>
              <a:t>Mẫu</a:t>
            </a:r>
            <a:r>
              <a:rPr lang="en-US" sz="2400" b="1" kern="0" dirty="0">
                <a:latin typeface="UTM Avo" panose="02040603050506020204" pitchFamily="18" charset="0"/>
                <a:cs typeface="Arial" panose="020B0604020202020204" pitchFamily="34" charset="0"/>
                <a:sym typeface="Arial"/>
              </a:rPr>
              <a:t> </a:t>
            </a:r>
            <a:r>
              <a:rPr lang="en-US" sz="2400" b="1" kern="0" dirty="0" err="1">
                <a:latin typeface="UTM Avo" panose="02040603050506020204" pitchFamily="18" charset="0"/>
                <a:cs typeface="Arial" panose="020B0604020202020204" pitchFamily="34" charset="0"/>
                <a:sym typeface="Arial"/>
              </a:rPr>
              <a:t>kế</a:t>
            </a:r>
            <a:r>
              <a:rPr lang="en-US" sz="2400" b="1" kern="0" dirty="0">
                <a:latin typeface="UTM Avo" panose="02040603050506020204" pitchFamily="18" charset="0"/>
                <a:cs typeface="Arial" panose="020B0604020202020204" pitchFamily="34" charset="0"/>
                <a:sym typeface="Arial"/>
              </a:rPr>
              <a:t> </a:t>
            </a:r>
            <a:r>
              <a:rPr lang="en-US" sz="2400" b="1" kern="0" dirty="0" err="1">
                <a:latin typeface="UTM Avo" panose="02040603050506020204" pitchFamily="18" charset="0"/>
                <a:cs typeface="Arial" panose="020B0604020202020204" pitchFamily="34" charset="0"/>
                <a:sym typeface="Arial"/>
              </a:rPr>
              <a:t>hoạch</a:t>
            </a:r>
            <a:r>
              <a:rPr lang="en-US" sz="2400" b="1" kern="0" dirty="0">
                <a:latin typeface="UTM Avo" panose="02040603050506020204" pitchFamily="18" charset="0"/>
                <a:cs typeface="Arial" panose="020B0604020202020204" pitchFamily="34" charset="0"/>
                <a:sym typeface="Arial"/>
              </a:rPr>
              <a:t> </a:t>
            </a:r>
            <a:r>
              <a:rPr lang="en-US" sz="2400" b="1" kern="0" dirty="0" err="1">
                <a:latin typeface="UTM Avo" panose="02040603050506020204" pitchFamily="18" charset="0"/>
                <a:cs typeface="Arial" panose="020B0604020202020204" pitchFamily="34" charset="0"/>
                <a:sym typeface="Arial"/>
              </a:rPr>
              <a:t>gợi</a:t>
            </a:r>
            <a:r>
              <a:rPr lang="en-US" sz="2400" b="1" kern="0" dirty="0">
                <a:latin typeface="UTM Avo" panose="02040603050506020204" pitchFamily="18" charset="0"/>
                <a:cs typeface="Arial" panose="020B0604020202020204" pitchFamily="34" charset="0"/>
                <a:sym typeface="Arial"/>
              </a:rPr>
              <a:t> ý </a:t>
            </a:r>
          </a:p>
        </p:txBody>
      </p:sp>
      <p:pic>
        <p:nvPicPr>
          <p:cNvPr id="4" name="Picture 3">
            <a:extLst>
              <a:ext uri="{FF2B5EF4-FFF2-40B4-BE49-F238E27FC236}">
                <a16:creationId xmlns:a16="http://schemas.microsoft.com/office/drawing/2014/main" id="{6A669D4E-4956-C92F-B8D9-DB1EB39BAA36}"/>
              </a:ext>
            </a:extLst>
          </p:cNvPr>
          <p:cNvPicPr>
            <a:picLocks noChangeAspect="1"/>
          </p:cNvPicPr>
          <p:nvPr/>
        </p:nvPicPr>
        <p:blipFill>
          <a:blip r:embed="rId4"/>
          <a:stretch>
            <a:fillRect/>
          </a:stretch>
        </p:blipFill>
        <p:spPr>
          <a:xfrm>
            <a:off x="1467633" y="2695747"/>
            <a:ext cx="2326602" cy="3878860"/>
          </a:xfrm>
          <a:prstGeom prst="rect">
            <a:avLst/>
          </a:prstGeom>
        </p:spPr>
      </p:pic>
      <p:pic>
        <p:nvPicPr>
          <p:cNvPr id="5" name="Picture 4">
            <a:extLst>
              <a:ext uri="{FF2B5EF4-FFF2-40B4-BE49-F238E27FC236}">
                <a16:creationId xmlns:a16="http://schemas.microsoft.com/office/drawing/2014/main" id="{546A25F1-5BF0-C00D-3447-5DC120E95EB7}"/>
              </a:ext>
            </a:extLst>
          </p:cNvPr>
          <p:cNvPicPr>
            <a:picLocks noChangeAspect="1"/>
          </p:cNvPicPr>
          <p:nvPr/>
        </p:nvPicPr>
        <p:blipFill>
          <a:blip r:embed="rId5"/>
          <a:stretch>
            <a:fillRect/>
          </a:stretch>
        </p:blipFill>
        <p:spPr>
          <a:xfrm>
            <a:off x="3482387" y="2407199"/>
            <a:ext cx="7682875" cy="4240980"/>
          </a:xfrm>
          <a:prstGeom prst="rect">
            <a:avLst/>
          </a:prstGeom>
        </p:spPr>
      </p:pic>
    </p:spTree>
    <p:extLst>
      <p:ext uri="{BB962C8B-B14F-4D97-AF65-F5344CB8AC3E}">
        <p14:creationId xmlns:p14="http://schemas.microsoft.com/office/powerpoint/2010/main" val="274358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4B08156-9B13-5440-459B-CB8CDFDDE4C1}"/>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84208C51-A029-2BD0-840C-AE109194B4B6}"/>
              </a:ext>
            </a:extLst>
          </p:cNvPr>
          <p:cNvSpPr txBox="1">
            <a:spLocks/>
          </p:cNvSpPr>
          <p:nvPr/>
        </p:nvSpPr>
        <p:spPr>
          <a:xfrm>
            <a:off x="4655390" y="1137746"/>
            <a:ext cx="2881217" cy="762000"/>
          </a:xfrm>
          <a:prstGeom prst="roundRect">
            <a:avLst>
              <a:gd name="adj" fmla="val 50000"/>
            </a:avLst>
          </a:prstGeom>
          <a:solidFill>
            <a:schemeClr val="accent5">
              <a:lumMod val="20000"/>
              <a:lumOff val="80000"/>
            </a:schemeClr>
          </a:solidFill>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tab pos="2343150" algn="l"/>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20700000000000000" pitchFamily="17" charset="-128"/>
                <a:cs typeface="Arial" panose="020B0604020202020204" pitchFamily="34" charset="0"/>
              </a:rPr>
              <a:t>KẾT LUẬN</a:t>
            </a:r>
          </a:p>
        </p:txBody>
      </p:sp>
      <p:sp>
        <p:nvSpPr>
          <p:cNvPr id="4" name="Rectangle: Rounded Corners 3">
            <a:extLst>
              <a:ext uri="{FF2B5EF4-FFF2-40B4-BE49-F238E27FC236}">
                <a16:creationId xmlns:a16="http://schemas.microsoft.com/office/drawing/2014/main" id="{F5D76B3E-AB35-0893-B6E2-E937B7693FBC}"/>
              </a:ext>
            </a:extLst>
          </p:cNvPr>
          <p:cNvSpPr/>
          <p:nvPr/>
        </p:nvSpPr>
        <p:spPr>
          <a:xfrm>
            <a:off x="1538450" y="2094186"/>
            <a:ext cx="9115099" cy="3807372"/>
          </a:xfrm>
          <a:prstGeom prst="roundRect">
            <a:avLst>
              <a:gd name="adj" fmla="val 7319"/>
            </a:avLst>
          </a:prstGeom>
          <a:solidFill>
            <a:sysClr val="window" lastClr="FFFFFF"/>
          </a:solidFill>
          <a:ln w="25400" cap="flat" cmpd="sng" algn="ctr">
            <a:solidFill>
              <a:schemeClr val="accent5">
                <a:lumMod val="20000"/>
                <a:lumOff val="80000"/>
              </a:schemeClr>
            </a:solidFill>
            <a:prstDash val="solid"/>
          </a:ln>
          <a:effectLst/>
        </p:spPr>
        <p:txBody>
          <a:bodyPr bIns="120000" rtlCol="0" anchor="ctr"/>
          <a:lstStyle/>
          <a:p>
            <a:pPr lvl="0" algn="just" defTabSz="609539">
              <a:lnSpc>
                <a:spcPct val="150000"/>
              </a:lnSpc>
              <a:defRPr/>
            </a:pPr>
            <a:r>
              <a:rPr lang="vi-VN" sz="2400" dirty="0">
                <a:solidFill>
                  <a:prstClr val="black"/>
                </a:solidFill>
                <a:latin typeface="UTM Avo" panose="02040603050506020204" pitchFamily="18" charset="0"/>
                <a:ea typeface="UD Digi Kyokasho N-B" panose="02020700000000000000" pitchFamily="17" charset="-128"/>
                <a:cs typeface="Arial" panose="020B0604020202020204" pitchFamily="34" charset="0"/>
              </a:rPr>
              <a:t>Để có thể rèn luyện các đức tính cần thiết nhằm thích ứng với môi trường học tập mới, các em cần phải lập kế hoạch chi tiết, cụ thể, rõ ràng. Bản kế hoạch sẽ giúp các em có định hướng trong việc rèn luyện và theo dõi được việc rèn luyện mỗi ngày. Các em hãy tích cực, chủ động, tự giác thực hiện kế hoạch đã xây dựng. </a:t>
            </a:r>
          </a:p>
        </p:txBody>
      </p:sp>
    </p:spTree>
    <p:extLst>
      <p:ext uri="{BB962C8B-B14F-4D97-AF65-F5344CB8AC3E}">
        <p14:creationId xmlns:p14="http://schemas.microsoft.com/office/powerpoint/2010/main" val="83031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1D19AD1-BE22-1678-B62E-C00CFCD9F3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B858E8-F390-0CD3-39F9-BA2F38E4A700}"/>
              </a:ext>
            </a:extLst>
          </p:cNvPr>
          <p:cNvSpPr txBox="1"/>
          <p:nvPr/>
        </p:nvSpPr>
        <p:spPr>
          <a:xfrm>
            <a:off x="2044007" y="1618626"/>
            <a:ext cx="8103985" cy="1248427"/>
          </a:xfrm>
          <a:prstGeom prst="roundRect">
            <a:avLst/>
          </a:prstGeom>
          <a:solidFill>
            <a:srgbClr val="FFEBEB"/>
          </a:solidFill>
        </p:spPr>
        <p:txBody>
          <a:bodyPr wrap="square">
            <a:spAutoFit/>
          </a:bodyPr>
          <a:lstStyle/>
          <a:p>
            <a:pPr algn="ctr">
              <a:lnSpc>
                <a:spcPct val="150000"/>
              </a:lnSpc>
            </a:pPr>
            <a:r>
              <a:rPr lang="vi-VN" sz="2400" b="1" dirty="0">
                <a:solidFill>
                  <a:schemeClr val="tx1">
                    <a:lumMod val="50000"/>
                  </a:schemeClr>
                </a:solidFill>
                <a:latin typeface="UTM Avo" panose="02040603050506020204" pitchFamily="18" charset="0"/>
                <a:cs typeface="Arial" panose="020B0604020202020204" pitchFamily="34" charset="0"/>
              </a:rPr>
              <a:t>Hoạt động 4: Thực hành rèn luyện</a:t>
            </a:r>
            <a:endParaRPr lang="en-US" sz="2400" b="1" dirty="0">
              <a:solidFill>
                <a:schemeClr val="tx1">
                  <a:lumMod val="50000"/>
                </a:schemeClr>
              </a:solidFill>
              <a:latin typeface="UTM Avo" panose="02040603050506020204" pitchFamily="18" charset="0"/>
              <a:cs typeface="Arial" panose="020B0604020202020204" pitchFamily="34" charset="0"/>
            </a:endParaRPr>
          </a:p>
          <a:p>
            <a:pPr algn="ctr">
              <a:lnSpc>
                <a:spcPct val="150000"/>
              </a:lnSpc>
            </a:pPr>
            <a:r>
              <a:rPr lang="vi-VN" sz="2400" b="1" dirty="0">
                <a:solidFill>
                  <a:schemeClr val="tx1">
                    <a:lumMod val="50000"/>
                  </a:schemeClr>
                </a:solidFill>
                <a:latin typeface="UTM Avo" panose="02040603050506020204" pitchFamily="18" charset="0"/>
                <a:cs typeface="Arial" panose="020B0604020202020204" pitchFamily="34" charset="0"/>
              </a:rPr>
              <a:t>các đức tính  cần thiết</a:t>
            </a:r>
          </a:p>
        </p:txBody>
      </p:sp>
      <p:sp>
        <p:nvSpPr>
          <p:cNvPr id="4" name="Rectangle: Rounded Corners 3">
            <a:extLst>
              <a:ext uri="{FF2B5EF4-FFF2-40B4-BE49-F238E27FC236}">
                <a16:creationId xmlns:a16="http://schemas.microsoft.com/office/drawing/2014/main" id="{C71EB7CE-3C08-3CC5-FDF0-AABB43A949B4}"/>
              </a:ext>
            </a:extLst>
          </p:cNvPr>
          <p:cNvSpPr/>
          <p:nvPr/>
        </p:nvSpPr>
        <p:spPr>
          <a:xfrm>
            <a:off x="735784" y="3647856"/>
            <a:ext cx="6677558" cy="2865576"/>
          </a:xfrm>
          <a:prstGeom prst="roundRect">
            <a:avLst>
              <a:gd name="adj" fmla="val 6250"/>
            </a:avLst>
          </a:prstGeom>
          <a:solidFill>
            <a:srgbClr val="FFFFFF"/>
          </a:solidFill>
          <a:ln w="28575" cap="flat" cmpd="sng" algn="ctr">
            <a:solidFill>
              <a:schemeClr val="tx1"/>
            </a:solidFill>
            <a:prstDash val="dash"/>
          </a:ln>
          <a:effectLst/>
        </p:spPr>
        <p:txBody>
          <a:bodyPr rtlCol="0" anchor="ctr"/>
          <a:lstStyle/>
          <a:p>
            <a:pPr algn="just" defTabSz="1219170">
              <a:lnSpc>
                <a:spcPct val="150000"/>
              </a:lnSpc>
              <a:buFont typeface="Arial"/>
              <a:buNone/>
              <a:defRPr/>
            </a:pPr>
            <a:r>
              <a:rPr lang="en-US" sz="2400" kern="0" dirty="0" err="1">
                <a:latin typeface="UTM Avo" panose="02040603050506020204" pitchFamily="18" charset="0"/>
                <a:cs typeface="Arial"/>
                <a:sym typeface="Arial"/>
              </a:rPr>
              <a:t>Cả</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lớp</a:t>
            </a:r>
            <a:r>
              <a:rPr lang="en-US" sz="2400" kern="0" dirty="0">
                <a:latin typeface="UTM Avo" panose="02040603050506020204" pitchFamily="18" charset="0"/>
                <a:cs typeface="Arial"/>
                <a:sym typeface="Arial"/>
              </a:rPr>
              <a:t> chia </a:t>
            </a:r>
            <a:r>
              <a:rPr lang="en-US" sz="2400" kern="0" dirty="0" err="1">
                <a:latin typeface="UTM Avo" panose="02040603050506020204" pitchFamily="18" charset="0"/>
                <a:cs typeface="Arial"/>
                <a:sym typeface="Arial"/>
              </a:rPr>
              <a:t>thành</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các</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nhóm</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nhỏ</a:t>
            </a:r>
            <a:r>
              <a:rPr lang="en-US" sz="2400" kern="0" dirty="0">
                <a:latin typeface="UTM Avo" panose="02040603050506020204" pitchFamily="18" charset="0"/>
                <a:cs typeface="Arial"/>
                <a:sym typeface="Arial"/>
              </a:rPr>
              <a:t> (4 – 6 HS), </a:t>
            </a:r>
            <a:r>
              <a:rPr lang="en-US" sz="2400" kern="0" dirty="0" err="1">
                <a:latin typeface="UTM Avo" panose="02040603050506020204" pitchFamily="18" charset="0"/>
                <a:cs typeface="Arial"/>
                <a:sym typeface="Arial"/>
              </a:rPr>
              <a:t>mỗi</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nhóm</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tiến</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hành</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đọc</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và</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thảo</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luận</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với</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nhau</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để</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giải</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quyết</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các</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tình</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huống</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trong</a:t>
            </a:r>
            <a:r>
              <a:rPr lang="en-US" sz="2400" kern="0" dirty="0">
                <a:latin typeface="UTM Avo" panose="02040603050506020204" pitchFamily="18" charset="0"/>
                <a:cs typeface="Arial"/>
                <a:sym typeface="Arial"/>
              </a:rPr>
              <a:t> SGK (</a:t>
            </a:r>
            <a:r>
              <a:rPr lang="en-US" sz="2400" kern="0" dirty="0" err="1">
                <a:latin typeface="UTM Avo" panose="02040603050506020204" pitchFamily="18" charset="0"/>
                <a:cs typeface="Arial"/>
                <a:sym typeface="Arial"/>
              </a:rPr>
              <a:t>trang</a:t>
            </a:r>
            <a:r>
              <a:rPr lang="en-US" sz="2400" kern="0" dirty="0">
                <a:latin typeface="UTM Avo" panose="02040603050506020204" pitchFamily="18" charset="0"/>
                <a:cs typeface="Arial"/>
                <a:sym typeface="Arial"/>
              </a:rPr>
              <a:t> 98) </a:t>
            </a:r>
            <a:r>
              <a:rPr lang="en-US" sz="2400" kern="0" dirty="0" err="1">
                <a:latin typeface="UTM Avo" panose="02040603050506020204" pitchFamily="18" charset="0"/>
                <a:cs typeface="Arial"/>
                <a:sym typeface="Arial"/>
              </a:rPr>
              <a:t>bằng</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cách</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đóng</a:t>
            </a:r>
            <a:r>
              <a:rPr lang="en-US" sz="2400" kern="0" dirty="0">
                <a:latin typeface="UTM Avo" panose="02040603050506020204" pitchFamily="18" charset="0"/>
                <a:cs typeface="Arial"/>
                <a:sym typeface="Arial"/>
              </a:rPr>
              <a:t> </a:t>
            </a:r>
            <a:r>
              <a:rPr lang="en-US" sz="2400" kern="0" dirty="0" err="1">
                <a:latin typeface="UTM Avo" panose="02040603050506020204" pitchFamily="18" charset="0"/>
                <a:cs typeface="Arial"/>
                <a:sym typeface="Arial"/>
              </a:rPr>
              <a:t>vai</a:t>
            </a:r>
            <a:r>
              <a:rPr lang="en-US" sz="2400" kern="0" dirty="0">
                <a:latin typeface="UTM Avo" panose="02040603050506020204" pitchFamily="18" charset="0"/>
                <a:cs typeface="Arial"/>
                <a:sym typeface="Arial"/>
              </a:rPr>
              <a:t>.</a:t>
            </a:r>
          </a:p>
        </p:txBody>
      </p:sp>
      <p:pic>
        <p:nvPicPr>
          <p:cNvPr id="7" name="Picture 9">
            <a:extLst>
              <a:ext uri="{FF2B5EF4-FFF2-40B4-BE49-F238E27FC236}">
                <a16:creationId xmlns:a16="http://schemas.microsoft.com/office/drawing/2014/main" id="{2272B7F1-6977-2D9F-5B01-C173FB7E3B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06637" y="3296117"/>
            <a:ext cx="2944857" cy="3308829"/>
          </a:xfrm>
          <a:prstGeom prst="rect">
            <a:avLst/>
          </a:prstGeom>
        </p:spPr>
      </p:pic>
      <p:sp>
        <p:nvSpPr>
          <p:cNvPr id="8" name="Title 4">
            <a:extLst>
              <a:ext uri="{FF2B5EF4-FFF2-40B4-BE49-F238E27FC236}">
                <a16:creationId xmlns:a16="http://schemas.microsoft.com/office/drawing/2014/main" id="{583FF4D5-8A01-D595-1D11-A161531209B1}"/>
              </a:ext>
            </a:extLst>
          </p:cNvPr>
          <p:cNvSpPr txBox="1">
            <a:spLocks/>
          </p:cNvSpPr>
          <p:nvPr/>
        </p:nvSpPr>
        <p:spPr>
          <a:xfrm>
            <a:off x="2633954" y="3180503"/>
            <a:ext cx="2881217" cy="762000"/>
          </a:xfrm>
          <a:prstGeom prst="roundRect">
            <a:avLst>
              <a:gd name="adj" fmla="val 50000"/>
            </a:avLst>
          </a:prstGeom>
          <a:solidFill>
            <a:schemeClr val="bg1"/>
          </a:solidFill>
          <a:ln w="38100">
            <a:solidFill>
              <a:srgbClr val="FF9999"/>
            </a:solidFill>
          </a:ln>
        </p:spPr>
        <p:txBody>
          <a:bodyPr vert="horz" lIns="91440" tIns="45720" rIns="91440" bIns="45720" rtlCol="0" anchor="ctr">
            <a:normAutofit fontScale="92500"/>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lvl="0">
              <a:tabLst>
                <a:tab pos="2343150" algn="l"/>
              </a:tabLst>
              <a:defRPr/>
            </a:pPr>
            <a:r>
              <a:rPr lang="vi-VN" sz="2400" b="1" dirty="0">
                <a:solidFill>
                  <a:prstClr val="black"/>
                </a:solidFill>
                <a:latin typeface="UTM Avo" panose="02040603050506020204" pitchFamily="18" charset="0"/>
                <a:ea typeface="UD Digi Kyokasho N-B" panose="02020700000000000000" pitchFamily="17" charset="-128"/>
                <a:cs typeface="Arial" panose="020B0604020202020204" pitchFamily="34" charset="0"/>
              </a:rPr>
              <a:t>LÀM VIỆC NHÓM</a:t>
            </a:r>
          </a:p>
        </p:txBody>
      </p:sp>
    </p:spTree>
    <p:extLst>
      <p:ext uri="{BB962C8B-B14F-4D97-AF65-F5344CB8AC3E}">
        <p14:creationId xmlns:p14="http://schemas.microsoft.com/office/powerpoint/2010/main" val="376928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Chủ đề 9_Thích ứng với môi trường học tập_Tuần 33</Template>
  <TotalTime>54</TotalTime>
  <Words>1410</Words>
  <Application>Microsoft Office PowerPoint</Application>
  <PresentationFormat>Widescreen</PresentationFormat>
  <Paragraphs>137</Paragraphs>
  <Slides>35</Slides>
  <Notes>17</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35</vt:i4>
      </vt:variant>
    </vt:vector>
  </HeadingPairs>
  <TitlesOfParts>
    <vt:vector size="44" baseType="lpstr">
      <vt:lpstr>Arial</vt:lpstr>
      <vt:lpstr>Calibri</vt:lpstr>
      <vt:lpstr>Calibri Light</vt:lpstr>
      <vt:lpstr>UTM Avo</vt:lpstr>
      <vt:lpstr>Aptos</vt:lpstr>
      <vt:lpstr>Office Theme</vt:lpstr>
      <vt:lpstr>1_Office Theme</vt:lpstr>
      <vt:lpstr>Theme1</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Phuong Vin</dc:creator>
  <cp:lastModifiedBy>Vân Anh Vũ</cp:lastModifiedBy>
  <cp:revision>24</cp:revision>
  <dcterms:created xsi:type="dcterms:W3CDTF">2025-02-27T13:43:42Z</dcterms:created>
  <dcterms:modified xsi:type="dcterms:W3CDTF">2025-03-03T09:46:14Z</dcterms:modified>
</cp:coreProperties>
</file>