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6" r:id="rId3"/>
    <p:sldId id="256" r:id="rId4"/>
    <p:sldId id="297" r:id="rId5"/>
    <p:sldId id="260" r:id="rId6"/>
    <p:sldId id="279" r:id="rId7"/>
    <p:sldId id="300" r:id="rId8"/>
    <p:sldId id="282" r:id="rId9"/>
    <p:sldId id="301" r:id="rId10"/>
    <p:sldId id="302" r:id="rId11"/>
    <p:sldId id="303"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85010" autoAdjust="0"/>
  </p:normalViewPr>
  <p:slideViewPr>
    <p:cSldViewPr snapToGrid="0">
      <p:cViewPr varScale="1">
        <p:scale>
          <a:sx n="96" d="100"/>
          <a:sy n="96" d="100"/>
        </p:scale>
        <p:origin x="379"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1/29/2026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1/29/2026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1/29/2026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1/29/2026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1/29/2026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1/29/2026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emf"/><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id="{CCE09AEE-8350-762A-AC7B-4D7328DBB3DF}"/>
              </a:ext>
            </a:extLst>
          </p:cNvPr>
          <p:cNvPicPr>
            <a:picLocks noChangeAspect="1"/>
          </p:cNvPicPr>
          <p:nvPr/>
        </p:nvPicPr>
        <p:blipFill>
          <a:blip r:embed="rId7"/>
          <a:stretch>
            <a:fillRect/>
          </a:stretch>
        </p:blipFill>
        <p:spPr>
          <a:xfrm>
            <a:off x="578580" y="1965321"/>
            <a:ext cx="7608467" cy="2591025"/>
          </a:xfrm>
          <a:prstGeom prst="rect">
            <a:avLst/>
          </a:prstGeom>
        </p:spPr>
      </p:pic>
      <p:pic>
        <p:nvPicPr>
          <p:cNvPr id="12" name="Picture 11">
            <a:extLst>
              <a:ext uri="{FF2B5EF4-FFF2-40B4-BE49-F238E27FC236}">
                <a16:creationId xmlns:a16="http://schemas.microsoft.com/office/drawing/2014/main" id="{622C8ED1-3383-49F9-A729-457B277495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a16="http://schemas.microsoft.com/office/drawing/2014/main" id="{C5C07D45-6B6F-60D1-1A9A-2A84128A8C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95497" y="2626242"/>
            <a:ext cx="3521490" cy="4231758"/>
          </a:xfrm>
          <a:prstGeom prst="rect">
            <a:avLst/>
          </a:prstGeom>
        </p:spPr>
      </p:pic>
      <p:pic>
        <p:nvPicPr>
          <p:cNvPr id="12" name="Picture 11">
            <a:extLst>
              <a:ext uri="{FF2B5EF4-FFF2-40B4-BE49-F238E27FC236}">
                <a16:creationId xmlns:a16="http://schemas.microsoft.com/office/drawing/2014/main" id="{5ACD0D88-E5D8-042E-FA41-2281726A9556}"/>
              </a:ext>
            </a:extLst>
          </p:cNvPr>
          <p:cNvPicPr>
            <a:picLocks noChangeAspect="1"/>
          </p:cNvPicPr>
          <p:nvPr/>
        </p:nvPicPr>
        <p:blipFill>
          <a:blip r:embed="rId3"/>
          <a:stretch>
            <a:fillRect/>
          </a:stretch>
        </p:blipFill>
        <p:spPr>
          <a:xfrm>
            <a:off x="1204488" y="725784"/>
            <a:ext cx="7443861" cy="1493649"/>
          </a:xfrm>
          <a:prstGeom prst="rect">
            <a:avLst/>
          </a:prstGeom>
        </p:spPr>
      </p:pic>
      <p:sp>
        <p:nvSpPr>
          <p:cNvPr id="13" name="Rounded Rectangle 2">
            <a:extLst>
              <a:ext uri="{FF2B5EF4-FFF2-40B4-BE49-F238E27FC236}">
                <a16:creationId xmlns:a16="http://schemas.microsoft.com/office/drawing/2014/main" id="{2BDD2D54-C3BF-A2AE-B660-81A841778316}"/>
              </a:ext>
            </a:extLst>
          </p:cNvPr>
          <p:cNvSpPr/>
          <p:nvPr/>
        </p:nvSpPr>
        <p:spPr>
          <a:xfrm>
            <a:off x="765544" y="2530548"/>
            <a:ext cx="7260265" cy="4050331"/>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A6D39E-C255-27ED-A300-3C3C17AF0228}"/>
              </a:ext>
            </a:extLst>
          </p:cNvPr>
          <p:cNvSpPr txBox="1"/>
          <p:nvPr/>
        </p:nvSpPr>
        <p:spPr>
          <a:xfrm>
            <a:off x="1190847" y="2806995"/>
            <a:ext cx="6485860"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Tôi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cần</a:t>
            </a:r>
            <a:r>
              <a:rPr lang="en-US" sz="4000" dirty="0">
                <a:latin typeface="Cambria" panose="02040503050406030204" pitchFamily="18" charset="0"/>
                <a:ea typeface="Cambria" panose="02040503050406030204" pitchFamily="18" charset="0"/>
              </a:rPr>
              <a:t> 20%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a:t>
            </a:r>
          </a:p>
        </p:txBody>
      </p:sp>
      <p:sp>
        <p:nvSpPr>
          <p:cNvPr id="15" name="TextBox 14">
            <a:extLst>
              <a:ext uri="{FF2B5EF4-FFF2-40B4-BE49-F238E27FC236}">
                <a16:creationId xmlns:a16="http://schemas.microsoft.com/office/drawing/2014/main" id="{44561DA9-4CE2-7504-8751-DDACC0789BFD}"/>
              </a:ext>
            </a:extLst>
          </p:cNvPr>
          <p:cNvSpPr txBox="1"/>
          <p:nvPr/>
        </p:nvSpPr>
        <p:spPr>
          <a:xfrm>
            <a:off x="1244009" y="3700130"/>
            <a:ext cx="648586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Tôi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10 %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2.</a:t>
            </a:r>
          </a:p>
        </p:txBody>
      </p:sp>
      <p:sp>
        <p:nvSpPr>
          <p:cNvPr id="16" name="TextBox 15">
            <a:extLst>
              <a:ext uri="{FF2B5EF4-FFF2-40B4-BE49-F238E27FC236}">
                <a16:creationId xmlns:a16="http://schemas.microsoft.com/office/drawing/2014/main" id="{5CA5D39E-751E-447B-0434-86CA538A8745}"/>
              </a:ext>
            </a:extLst>
          </p:cNvPr>
          <p:cNvSpPr txBox="1"/>
          <p:nvPr/>
        </p:nvSpPr>
        <p:spPr>
          <a:xfrm>
            <a:off x="1286540" y="4444410"/>
            <a:ext cx="6485860"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50% số quyển sách Toán lớp 5 của tổ 3.</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5AE9988-45BE-96D8-BB31-C1B5160EC2B8}"/>
              </a:ext>
            </a:extLst>
          </p:cNvPr>
          <p:cNvSpPr txBox="1"/>
          <p:nvPr/>
        </p:nvSpPr>
        <p:spPr>
          <a:xfrm>
            <a:off x="1286540" y="5667154"/>
            <a:ext cx="6485860" cy="58477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60 % số hộp bút của tổ 4.</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8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down)">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D3F33FA-BBDD-D62A-8D37-1A7F48F3A241}"/>
              </a:ext>
            </a:extLst>
          </p:cNvPr>
          <p:cNvSpPr txBox="1"/>
          <p:nvPr/>
        </p:nvSpPr>
        <p:spPr>
          <a:xfrm>
            <a:off x="2661920" y="436880"/>
            <a:ext cx="75793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BAD8D9-4401-E438-2E02-4EE1FD55F55B}"/>
                  </a:ext>
                </a:extLst>
              </p:cNvPr>
              <p:cNvSpPr txBox="1"/>
              <p:nvPr/>
            </p:nvSpPr>
            <p:spPr>
              <a:xfrm>
                <a:off x="2448560" y="955040"/>
                <a:ext cx="7579360" cy="1788951"/>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300 x </a:t>
                </a:r>
                <a14:m>
                  <m:oMath xmlns:m="http://schemas.openxmlformats.org/officeDocument/2006/math">
                    <m:f>
                      <m:fPr>
                        <m:ctrlPr>
                          <a:rPr lang="en-US" sz="3200" i="1" smtClean="0">
                            <a:latin typeface="Cambria Math" panose="02040503050406030204" pitchFamily="18" charset="0"/>
                          </a:rPr>
                        </m:ctrlPr>
                      </m:fPr>
                      <m:num>
                        <m:r>
                          <a:rPr lang="en-US" sz="3200" b="0" i="0" smtClean="0">
                            <a:latin typeface="Cambria Math" panose="02040503050406030204" pitchFamily="18" charset="0"/>
                          </a:rPr>
                          <m:t>60</m:t>
                        </m:r>
                      </m:num>
                      <m:den>
                        <m:r>
                          <a:rPr lang="en-US" sz="3200" b="0" i="0" smtClean="0">
                            <a:latin typeface="Cambria Math" panose="02040503050406030204" pitchFamily="18" charset="0"/>
                          </a:rPr>
                          <m:t>100</m:t>
                        </m:r>
                      </m:den>
                    </m:f>
                    <m:r>
                      <a:rPr lang="en-US" sz="3200" b="0" i="0"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300 </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60</m:t>
                        </m:r>
                      </m:e>
                    </m:d>
                    <m:r>
                      <a:rPr lang="en-US" sz="3200" b="0" i="0" smtClean="0">
                        <a:latin typeface="Cambria Math" panose="02040503050406030204" pitchFamily="18" charset="0"/>
                      </a:rPr>
                      <m:t>:100=180 </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m:t>
                        </m:r>
                        <m:r>
                          <a:rPr lang="en-US" sz="3200" b="0" i="0" smtClean="0">
                            <a:latin typeface="Cambria Math" panose="02040503050406030204" pitchFamily="18" charset="0"/>
                          </a:rPr>
                          <m:t>ấ</m:t>
                        </m:r>
                        <m:r>
                          <m:rPr>
                            <m:sty m:val="p"/>
                          </m:rPr>
                          <a:rPr lang="en-US" sz="3200" b="0" i="0" smtClean="0">
                            <a:latin typeface="Cambria Math" panose="02040503050406030204" pitchFamily="18" charset="0"/>
                          </a:rPr>
                          <m:t>n</m:t>
                        </m:r>
                      </m:e>
                    </m:d>
                  </m:oMath>
                </a14:m>
                <a:endParaRPr lang="en-US" sz="3200" b="0" dirty="0">
                  <a:latin typeface="Cambria" panose="02040503050406030204" pitchFamily="18" charset="0"/>
                  <a:ea typeface="Cambria" panose="02040503050406030204" pitchFamily="18" charset="0"/>
                </a:endParaRPr>
              </a:p>
              <a:p>
                <a:pPr>
                  <a:lnSpc>
                    <a:spcPct val="150000"/>
                  </a:lnSpc>
                </a:pP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mc:Choice>
        <mc:Fallback xmlns="">
          <p:sp>
            <p:nvSpPr>
              <p:cNvPr id="3" name="TextBox 2">
                <a:extLst>
                  <a:ext uri="{FF2B5EF4-FFF2-40B4-BE49-F238E27FC236}">
                    <a16:creationId xmlns:a16="http://schemas.microsoft.com/office/drawing/2014/main" id="{6BBAD8D9-4401-E438-2E02-4EE1FD55F55B}"/>
                  </a:ext>
                </a:extLst>
              </p:cNvPr>
              <p:cNvSpPr txBox="1">
                <a:spLocks noRot="1" noChangeAspect="1" noMove="1" noResize="1" noEditPoints="1" noAdjustHandles="1" noChangeArrowheads="1" noChangeShapeType="1" noTextEdit="1"/>
              </p:cNvSpPr>
              <p:nvPr/>
            </p:nvSpPr>
            <p:spPr>
              <a:xfrm>
                <a:off x="2448560" y="955040"/>
                <a:ext cx="7579360" cy="1788951"/>
              </a:xfrm>
              <a:prstGeom prst="rect">
                <a:avLst/>
              </a:prstGeom>
              <a:blipFill>
                <a:blip r:embed="rId2"/>
                <a:stretch>
                  <a:fillRect l="-2092" b="-10239"/>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827EB0B-9CF2-60CD-518F-D8B68DE8011A}"/>
              </a:ext>
            </a:extLst>
          </p:cNvPr>
          <p:cNvSpPr/>
          <p:nvPr/>
        </p:nvSpPr>
        <p:spPr>
          <a:xfrm>
            <a:off x="904240" y="3129280"/>
            <a:ext cx="10596880" cy="138176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err="1">
                <a:latin typeface="Cambria" panose="02040503050406030204" pitchFamily="18" charset="0"/>
                <a:ea typeface="Cambria" panose="02040503050406030204" pitchFamily="18" charset="0"/>
              </a:rPr>
              <a:t>tìm</a:t>
            </a:r>
            <a:r>
              <a:rPr lang="en-US" sz="3200">
                <a:latin typeface="Cambria" panose="02040503050406030204" pitchFamily="18" charset="0"/>
                <a:ea typeface="Cambria" panose="02040503050406030204" pitchFamily="18" charset="0"/>
              </a:rPr>
              <a:t> 60</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a:t>
            </a:r>
          </a:p>
        </p:txBody>
      </p:sp>
    </p:spTree>
    <p:extLst>
      <p:ext uri="{BB962C8B-B14F-4D97-AF65-F5344CB8AC3E}">
        <p14:creationId xmlns:p14="http://schemas.microsoft.com/office/powerpoint/2010/main" val="384481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3404" y="2072640"/>
            <a:ext cx="5305225" cy="5220342"/>
          </a:xfrm>
          <a:prstGeom prst="rect">
            <a:avLst/>
          </a:prstGeom>
        </p:spPr>
      </p:pic>
      <p:sp>
        <p:nvSpPr>
          <p:cNvPr id="17" name="Speech Bubble: Rectangle with Corners Rounded 16">
            <a:extLst>
              <a:ext uri="{FF2B5EF4-FFF2-40B4-BE49-F238E27FC236}">
                <a16:creationId xmlns:a16="http://schemas.microsoft.com/office/drawing/2014/main" id="{9D2F58C5-E4B8-B6A1-BA51-4EBB8401FBD9}"/>
              </a:ext>
            </a:extLst>
          </p:cNvPr>
          <p:cNvSpPr/>
          <p:nvPr/>
        </p:nvSpPr>
        <p:spPr>
          <a:xfrm>
            <a:off x="924560" y="1483360"/>
            <a:ext cx="3749040" cy="1534160"/>
          </a:xfrm>
          <a:prstGeom prst="wedgeRoundRectCallout">
            <a:avLst>
              <a:gd name="adj1" fmla="val 45017"/>
              <a:gd name="adj2" fmla="val 7243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Vậy muốn tìm giá trị phần trăm của một số, em làm như thế nào?</a:t>
            </a:r>
            <a:endParaRPr lang="en-US" sz="2800" dirty="0">
              <a:latin typeface="Cambria" panose="02040503050406030204" pitchFamily="18" charset="0"/>
              <a:ea typeface="Cambria" panose="02040503050406030204" pitchFamily="18" charset="0"/>
            </a:endParaRPr>
          </a:p>
        </p:txBody>
      </p:sp>
      <p:sp>
        <p:nvSpPr>
          <p:cNvPr id="19" name="Speech Bubble: Rectangle with Corners Rounded 18">
            <a:extLst>
              <a:ext uri="{FF2B5EF4-FFF2-40B4-BE49-F238E27FC236}">
                <a16:creationId xmlns:a16="http://schemas.microsoft.com/office/drawing/2014/main" id="{65DE5D05-79FB-C30B-C436-67B9301B915D}"/>
              </a:ext>
            </a:extLst>
          </p:cNvPr>
          <p:cNvSpPr/>
          <p:nvPr/>
        </p:nvSpPr>
        <p:spPr>
          <a:xfrm>
            <a:off x="7752080" y="467360"/>
            <a:ext cx="4043680" cy="2296160"/>
          </a:xfrm>
          <a:prstGeom prst="wedgeRoundRectCallout">
            <a:avLst>
              <a:gd name="adj1" fmla="val -53380"/>
              <a:gd name="adj2" fmla="val 651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Muốn tìm giá tri phần trăm của một số ta lấy số đó nhân với số phần trăm rồi chia cho 100.</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896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3" name="Picture 2">
            <a:extLst>
              <a:ext uri="{FF2B5EF4-FFF2-40B4-BE49-F238E27FC236}">
                <a16:creationId xmlns:a16="http://schemas.microsoft.com/office/drawing/2014/main" id="{3B205200-4123-0B92-1CD7-D989979FC1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30" y="400328"/>
            <a:ext cx="7053227" cy="5524500"/>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checkerboard(across)">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circle(in)">
                                      <p:cBhvr>
                                        <p:cTn id="23" dur="2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circle(in)">
                                      <p:cBhvr>
                                        <p:cTn id="28" dur="20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barn(inVertical)">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edge">
                                      <p:cBhvr>
                                        <p:cTn id="38" dur="20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p:cTn id="43"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473</TotalTime>
  <Words>371</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#9Slide02 Noi dung dai</vt:lpstr>
      <vt:lpstr>#9Slide02 Tieu de dai</vt:lpstr>
      <vt:lpstr>Arial</vt:lpstr>
      <vt:lpstr>Calibri</vt:lpstr>
      <vt:lpstr>Calibri Light</vt:lpstr>
      <vt:lpstr>Cambria</vt:lpstr>
      <vt:lpstr>Cambria Math</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16</cp:revision>
  <dcterms:created xsi:type="dcterms:W3CDTF">2023-12-02T07:45:56Z</dcterms:created>
  <dcterms:modified xsi:type="dcterms:W3CDTF">2026-01-29T07:56:07Z</dcterms:modified>
</cp:coreProperties>
</file>