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43" r:id="rId4"/>
    <p:sldId id="344" r:id="rId5"/>
    <p:sldId id="345" r:id="rId6"/>
    <p:sldId id="346" r:id="rId7"/>
    <p:sldId id="347" r:id="rId8"/>
    <p:sldId id="348" r:id="rId9"/>
    <p:sldId id="360" r:id="rId10"/>
    <p:sldId id="259" r:id="rId11"/>
    <p:sldId id="260" r:id="rId12"/>
    <p:sldId id="324" r:id="rId13"/>
    <p:sldId id="336" r:id="rId14"/>
    <p:sldId id="262" r:id="rId15"/>
    <p:sldId id="263" r:id="rId16"/>
    <p:sldId id="282" r:id="rId17"/>
    <p:sldId id="283" r:id="rId18"/>
    <p:sldId id="284" r:id="rId19"/>
    <p:sldId id="264" r:id="rId20"/>
    <p:sldId id="265" r:id="rId21"/>
    <p:sldId id="355" r:id="rId22"/>
    <p:sldId id="267" r:id="rId23"/>
    <p:sldId id="357" r:id="rId24"/>
    <p:sldId id="350" r:id="rId25"/>
    <p:sldId id="356" r:id="rId26"/>
    <p:sldId id="320" r:id="rId27"/>
    <p:sldId id="308" r:id="rId28"/>
    <p:sldId id="342" r:id="rId29"/>
    <p:sldId id="294" r:id="rId30"/>
    <p:sldId id="268" r:id="rId31"/>
    <p:sldId id="279" r:id="rId32"/>
    <p:sldId id="367" r:id="rId33"/>
    <p:sldId id="286" r:id="rId34"/>
    <p:sldId id="359" r:id="rId35"/>
    <p:sldId id="314" r:id="rId36"/>
    <p:sldId id="272" r:id="rId37"/>
    <p:sldId id="338" r:id="rId38"/>
    <p:sldId id="353" r:id="rId39"/>
    <p:sldId id="339" r:id="rId40"/>
    <p:sldId id="326" r:id="rId41"/>
    <p:sldId id="274" r:id="rId42"/>
    <p:sldId id="275" r:id="rId43"/>
    <p:sldId id="366" r:id="rId44"/>
    <p:sldId id="277" r:id="rId4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p:scale>
          <a:sx n="50" d="100"/>
          <a:sy n="50" d="100"/>
        </p:scale>
        <p:origin x="-1380" y="-43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6/5/2021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27</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28</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372579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30</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32</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9</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34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Cát</a:t>
            </a:r>
            <a:r>
              <a:rPr lang="en-US" baseline="0" smtClean="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36</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37</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39</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Thầy</a:t>
            </a:r>
            <a:r>
              <a:rPr lang="en-US" baseline="0" smtClean="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11</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lưu</a:t>
            </a:r>
            <a:r>
              <a:rPr lang="en-US" baseline="0" smtClean="0"/>
              <a:t> ý: hình minh hoạ “sắt” là thép, thép được tạo ra từ sắt.</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6/5/2021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10.png"/><Relationship Id="rId10" Type="http://schemas.openxmlformats.org/officeDocument/2006/relationships/slide" Target="slide8.xml"/><Relationship Id="rId4" Type="http://schemas.openxmlformats.org/officeDocument/2006/relationships/slide" Target="slide4.xml"/><Relationship Id="rId9" Type="http://schemas.openxmlformats.org/officeDocument/2006/relationships/image" Target="../media/image7.png"/><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30.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3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12" b="64890"/>
          <a:stretch/>
        </p:blipFill>
        <p:spPr>
          <a:xfrm>
            <a:off x="841263" y="106371"/>
            <a:ext cx="10126661" cy="5161474"/>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43848"/>
          </a:xfrm>
          <a:prstGeom prst="rect">
            <a:avLst/>
          </a:prstGeom>
          <a:noFill/>
        </p:spPr>
        <p:txBody>
          <a:bodyPr wrap="square" lIns="121725" tIns="60862" rIns="121725" bIns="60862" rtlCol="0">
            <a:spAutoFit/>
          </a:bodyPr>
          <a:lstStyle/>
          <a:p>
            <a:pPr algn="ctr"/>
            <a:r>
              <a:rPr lang="en-US" sz="5300" b="1" smtClean="0">
                <a:solidFill>
                  <a:srgbClr val="BD196F"/>
                </a:solidFill>
                <a:latin typeface=".VnCooper" pitchFamily="34" charset="0"/>
                <a:ea typeface="Arial-Rounded" pitchFamily="34" charset="0"/>
                <a:cs typeface="Arial-Rounded" pitchFamily="34" charset="0"/>
              </a:rPr>
              <a:t>48</a:t>
            </a:r>
            <a:endParaRPr lang="en-US" sz="5300" b="1">
              <a:solidFill>
                <a:srgbClr val="BD196F"/>
              </a:solidFill>
              <a:latin typeface=".VnCooper" pitchFamily="34" charset="0"/>
              <a:ea typeface="Arial-Rounded" pitchFamily="34" charset="0"/>
              <a:cs typeface="Arial-Rounded" pitchFamily="34" charset="0"/>
            </a:endParaRPr>
          </a:p>
        </p:txBody>
      </p:sp>
      <p:grpSp>
        <p:nvGrpSpPr>
          <p:cNvPr id="29" name="Group 28"/>
          <p:cNvGrpSpPr/>
          <p:nvPr/>
        </p:nvGrpSpPr>
        <p:grpSpPr>
          <a:xfrm>
            <a:off x="171212" y="5352963"/>
            <a:ext cx="11700907" cy="1505037"/>
            <a:chOff x="695008" y="5406302"/>
            <a:chExt cx="10717370" cy="1505037"/>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smtClean="0">
                  <a:latin typeface="Arial-Rounded" pitchFamily="34" charset="0"/>
                  <a:ea typeface="Arial-Rounded" pitchFamily="34" charset="0"/>
                  <a:cs typeface="Arial-Rounded" pitchFamily="34" charset="0"/>
                </a:rPr>
                <a:t>  	Nam bắt nhịp cho tất cả các bạn hát.</a:t>
              </a:r>
              <a:endParaRPr lang="en-US" sz="5000" b="1">
                <a:latin typeface="Arial-Rounded" pitchFamily="34" charset="0"/>
                <a:ea typeface="Arial-Rounded" pitchFamily="34" charset="0"/>
                <a:cs typeface="Arial-Rounded" pitchFamily="34" charset="0"/>
              </a:endParaRPr>
            </a:p>
          </p:txBody>
        </p:sp>
        <p:sp>
          <p:nvSpPr>
            <p:cNvPr id="35" name="Title 1"/>
            <p:cNvSpPr txBox="1">
              <a:spLocks/>
            </p:cNvSpPr>
            <p:nvPr/>
          </p:nvSpPr>
          <p:spPr>
            <a:xfrm>
              <a:off x="2613236"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ăt</a:t>
              </a:r>
              <a:endParaRPr lang="en-US" sz="5000" b="1">
                <a:solidFill>
                  <a:srgbClr val="FF000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9260652"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at</a:t>
              </a:r>
              <a:endParaRPr lang="en-US" sz="5000" b="1">
                <a:solidFill>
                  <a:srgbClr val="FF0000"/>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5560341" y="541025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smtClean="0">
                  <a:solidFill>
                    <a:srgbClr val="FF0000"/>
                  </a:solidFill>
                  <a:latin typeface="Arial-Rounded" pitchFamily="34" charset="0"/>
                  <a:ea typeface="Arial-Rounded" pitchFamily="34" charset="0"/>
                  <a:cs typeface="Arial-Rounded" pitchFamily="34" charset="0"/>
                </a:rPr>
                <a:t>ât</a:t>
              </a:r>
              <a:endParaRPr lang="en-US" sz="5000" b="1">
                <a:solidFill>
                  <a:srgbClr val="FF0000"/>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at  ăt  ât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26513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387584" y="459014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smtClean="0">
                <a:latin typeface="Arial-Rounded" pitchFamily="34" charset="0"/>
                <a:ea typeface="Arial-Rounded" pitchFamily="34" charset="0"/>
                <a:cs typeface="Arial-Rounded" pitchFamily="34" charset="0"/>
              </a:rPr>
              <a:t>So sánh</a:t>
            </a:r>
            <a:endParaRPr lang="en-US" sz="8000">
              <a:latin typeface="Arial-Rounded" pitchFamily="34" charset="0"/>
              <a:ea typeface="Arial-Rounded" pitchFamily="34" charset="0"/>
              <a:cs typeface="Arial-Rounded" pitchFamily="34" charset="0"/>
            </a:endParaRP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at</a:t>
            </a:r>
            <a:endParaRPr lang="en-US" sz="11500">
              <a:latin typeface="Arial-Rounded" pitchFamily="34" charset="0"/>
              <a:ea typeface="Arial-Rounded" pitchFamily="34" charset="0"/>
              <a:cs typeface="Arial-Rounded" pitchFamily="34" charset="0"/>
            </a:endParaRP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ăt</a:t>
            </a:r>
            <a:endParaRPr lang="en-US" sz="11500">
              <a:latin typeface="Arial-Rounded" pitchFamily="34" charset="0"/>
              <a:ea typeface="Arial-Rounded" pitchFamily="34" charset="0"/>
              <a:cs typeface="Arial-Rounded" pitchFamily="34" charset="0"/>
            </a:endParaRPr>
          </a:p>
        </p:txBody>
      </p:sp>
      <p:sp>
        <p:nvSpPr>
          <p:cNvPr id="9" name="TextBox 8"/>
          <p:cNvSpPr txBox="1"/>
          <p:nvPr/>
        </p:nvSpPr>
        <p:spPr>
          <a:xfrm>
            <a:off x="2512559"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1919285" y="3520733"/>
            <a:ext cx="2552700" cy="1862048"/>
          </a:xfrm>
          <a:prstGeom prst="rect">
            <a:avLst/>
          </a:prstGeom>
          <a:noFill/>
        </p:spPr>
        <p:txBody>
          <a:bodyPr wrap="square" rtlCol="0">
            <a:spAutoFit/>
          </a:bodyPr>
          <a:lstStyle/>
          <a:p>
            <a:pPr algn="ctr"/>
            <a:r>
              <a:rPr lang="en-US" sz="11500" smtClean="0">
                <a:solidFill>
                  <a:srgbClr val="00B0F0"/>
                </a:solidFill>
                <a:latin typeface="Arial-Rounded" pitchFamily="34" charset="0"/>
                <a:ea typeface="Arial-Rounded" pitchFamily="34" charset="0"/>
                <a:cs typeface="Arial-Rounded" pitchFamily="34" charset="0"/>
              </a:rPr>
              <a:t>a</a:t>
            </a:r>
            <a:endParaRPr lang="en-US" sz="11500">
              <a:solidFill>
                <a:srgbClr val="00B0F0"/>
              </a:solidFill>
              <a:latin typeface="Arial-Rounded" pitchFamily="34" charset="0"/>
              <a:ea typeface="Arial-Rounded" pitchFamily="34" charset="0"/>
              <a:cs typeface="Arial-Rounded" pitchFamily="34" charset="0"/>
            </a:endParaRPr>
          </a:p>
        </p:txBody>
      </p:sp>
      <p:sp>
        <p:nvSpPr>
          <p:cNvPr id="13" name="TextBox 12"/>
          <p:cNvSpPr txBox="1"/>
          <p:nvPr/>
        </p:nvSpPr>
        <p:spPr>
          <a:xfrm>
            <a:off x="4795835" y="3520733"/>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ă</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smtClean="0">
                <a:latin typeface="Arial-Rounded" pitchFamily="34" charset="0"/>
                <a:ea typeface="Arial-Rounded" pitchFamily="34" charset="0"/>
                <a:cs typeface="Arial-Rounded" pitchFamily="34" charset="0"/>
              </a:rPr>
              <a:t>ât</a:t>
            </a:r>
            <a:endParaRPr lang="en-US" sz="11500">
              <a:latin typeface="Arial-Rounded" pitchFamily="34" charset="0"/>
              <a:ea typeface="Arial-Rounded" pitchFamily="34" charset="0"/>
              <a:cs typeface="Arial-Rounded" pitchFamily="34" charset="0"/>
            </a:endParaRPr>
          </a:p>
        </p:txBody>
      </p:sp>
      <p:sp>
        <p:nvSpPr>
          <p:cNvPr id="15" name="TextBox 14"/>
          <p:cNvSpPr txBox="1"/>
          <p:nvPr/>
        </p:nvSpPr>
        <p:spPr>
          <a:xfrm>
            <a:off x="8293214" y="3520733"/>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t</a:t>
            </a:r>
            <a:endParaRPr lang="en-US" sz="11500">
              <a:solidFill>
                <a:srgbClr val="FF0000"/>
              </a:solidFill>
              <a:latin typeface="Arial-Rounded" pitchFamily="34" charset="0"/>
              <a:ea typeface="Arial-Rounded" pitchFamily="34" charset="0"/>
              <a:cs typeface="Arial-Rounded" pitchFamily="34" charset="0"/>
            </a:endParaRPr>
          </a:p>
        </p:txBody>
      </p:sp>
      <p:sp>
        <p:nvSpPr>
          <p:cNvPr id="16" name="TextBox 15"/>
          <p:cNvSpPr txBox="1"/>
          <p:nvPr/>
        </p:nvSpPr>
        <p:spPr>
          <a:xfrm>
            <a:off x="7703342" y="3520733"/>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â</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pic>
        <p:nvPicPr>
          <p:cNvPr id="1026" name="Picture 2" descr="Bát sứ chỉ bạch kim kiểu dáng độc đáo mẫu mới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592" y="304800"/>
            <a:ext cx="7331747" cy="4120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ây lạt tre gói bánh chưng 1 bó 40dây – SaPhaV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57" y="810735"/>
            <a:ext cx="5046045" cy="3785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i tiết các bước làm bánh chưng xanh truyền thống cho ngày tết. – Nồi nấu  phở điện – Tủ nấu cơm công nghiệp – Thiết bị bếp công nghiệp Bếp 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868" y="795439"/>
            <a:ext cx="5690552" cy="3801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5 Công ty bán sắt, thép uy tín nhất TP Hồ Chí Minh - Top10tphc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976" y="803478"/>
            <a:ext cx="619125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ùa gặt thuê » Kinh Tế Nông Thô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477" y="990600"/>
            <a:ext cx="5504036" cy="36705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ợi ích khi sử dụng máy gặt đập liên hợ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413" y="990600"/>
            <a:ext cx="6525340" cy="367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par>
                                <p:cTn id="28" presetID="10" presetClass="entr" presetSubtype="0" fill="hold" nodeType="with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500"/>
                                        <p:tgtEl>
                                          <p:spTgt spid="10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8"/>
                                        </p:tgtEl>
                                      </p:cBhvr>
                                    </p:animEffect>
                                    <p:set>
                                      <p:cBhvr>
                                        <p:cTn id="35" dur="1" fill="hold">
                                          <p:stCondLst>
                                            <p:cond delay="499"/>
                                          </p:stCondLst>
                                        </p:cTn>
                                        <p:tgtEl>
                                          <p:spTgt spid="102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030"/>
                                        </p:tgtEl>
                                      </p:cBhvr>
                                    </p:animEffect>
                                    <p:set>
                                      <p:cBhvr>
                                        <p:cTn id="38" dur="1" fill="hold">
                                          <p:stCondLst>
                                            <p:cond delay="499"/>
                                          </p:stCondLst>
                                        </p:cTn>
                                        <p:tgtEl>
                                          <p:spTgt spid="10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500"/>
                                        <p:tgtEl>
                                          <p:spTgt spid="103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032"/>
                                        </p:tgtEl>
                                      </p:cBhvr>
                                    </p:animEffect>
                                    <p:set>
                                      <p:cBhvr>
                                        <p:cTn id="61" dur="1" fill="hold">
                                          <p:stCondLst>
                                            <p:cond delay="499"/>
                                          </p:stCondLst>
                                        </p:cTn>
                                        <p:tgtEl>
                                          <p:spTgt spid="103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34"/>
                                        </p:tgtEl>
                                        <p:attrNameLst>
                                          <p:attrName>style.visibility</p:attrName>
                                        </p:attrNameLst>
                                      </p:cBhvr>
                                      <p:to>
                                        <p:strVal val="visible"/>
                                      </p:to>
                                    </p:set>
                                    <p:animEffect transition="in" filter="fade">
                                      <p:cBhvr>
                                        <p:cTn id="71" dur="500"/>
                                        <p:tgtEl>
                                          <p:spTgt spid="1034"/>
                                        </p:tgtEl>
                                      </p:cBhvr>
                                    </p:animEffect>
                                  </p:childTnLst>
                                </p:cTn>
                              </p:par>
                              <p:par>
                                <p:cTn id="72" presetID="10" presetClass="entr" presetSubtype="0" fill="hold" nodeType="withEffect">
                                  <p:stCondLst>
                                    <p:cond delay="0"/>
                                  </p:stCondLst>
                                  <p:childTnLst>
                                    <p:set>
                                      <p:cBhvr>
                                        <p:cTn id="73" dur="1" fill="hold">
                                          <p:stCondLst>
                                            <p:cond delay="0"/>
                                          </p:stCondLst>
                                        </p:cTn>
                                        <p:tgtEl>
                                          <p:spTgt spid="1036"/>
                                        </p:tgtEl>
                                        <p:attrNameLst>
                                          <p:attrName>style.visibility</p:attrName>
                                        </p:attrNameLst>
                                      </p:cBhvr>
                                      <p:to>
                                        <p:strVal val="visible"/>
                                      </p:to>
                                    </p:set>
                                    <p:animEffect transition="in" filter="fade">
                                      <p:cBhvr>
                                        <p:cTn id="74" dur="500"/>
                                        <p:tgtEl>
                                          <p:spTgt spid="10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034"/>
                                        </p:tgtEl>
                                      </p:cBhvr>
                                    </p:animEffect>
                                    <p:set>
                                      <p:cBhvr>
                                        <p:cTn id="79" dur="1" fill="hold">
                                          <p:stCondLst>
                                            <p:cond delay="499"/>
                                          </p:stCondLst>
                                        </p:cTn>
                                        <p:tgtEl>
                                          <p:spTgt spid="103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036"/>
                                        </p:tgtEl>
                                      </p:cBhvr>
                                    </p:animEffect>
                                    <p:set>
                                      <p:cBhvr>
                                        <p:cTn id="82" dur="1" fill="hold">
                                          <p:stCondLst>
                                            <p:cond delay="499"/>
                                          </p:stCondLst>
                                        </p:cTn>
                                        <p:tgtEl>
                                          <p:spTgt spid="103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fade">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fade">
                                      <p:cBhvr>
                                        <p:cTn id="105" dur="500"/>
                                        <p:tgtEl>
                                          <p:spTgt spid="1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8" grpId="0"/>
      <p:bldP spid="9" grpId="0"/>
      <p:bldP spid="11" grpId="0"/>
      <p:bldP spid="13"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a:xfrm>
            <a:off x="-300831"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1581097" y="535236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5629629" y="535236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7757319" y="535236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29361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2154684"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at</a:t>
            </a:r>
            <a:endParaRPr lang="en-US" sz="66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6128908"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8353353" y="517608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9917304"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1051696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ât</a:t>
            </a:r>
            <a:endParaRPr lang="en-US" sz="6600">
              <a:solidFill>
                <a:srgbClr val="FF000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617094" y="5357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3970878"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ăt</a:t>
            </a:r>
            <a:endParaRPr lang="en-US" sz="6600">
              <a:solidFill>
                <a:srgbClr val="FF000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3827201"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6024014" y="1817456"/>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3828508" y="3200608"/>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2639441"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52" name="Title 1"/>
          <p:cNvSpPr txBox="1">
            <a:spLocks/>
          </p:cNvSpPr>
          <p:nvPr/>
        </p:nvSpPr>
        <p:spPr>
          <a:xfrm>
            <a:off x="5103722"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53" name="Title 1"/>
          <p:cNvSpPr txBox="1">
            <a:spLocks/>
          </p:cNvSpPr>
          <p:nvPr/>
        </p:nvSpPr>
        <p:spPr>
          <a:xfrm>
            <a:off x="5290354" y="3525616"/>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54" name="Title 1"/>
          <p:cNvSpPr txBox="1">
            <a:spLocks/>
          </p:cNvSpPr>
          <p:nvPr/>
        </p:nvSpPr>
        <p:spPr>
          <a:xfrm>
            <a:off x="7544623" y="49326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a:t>
            </a:r>
            <a:r>
              <a:rPr lang="en-US" sz="9600" smtClean="0">
                <a:solidFill>
                  <a:srgbClr val="0070C0"/>
                </a:solidFill>
                <a:latin typeface="Arial-Rounded" pitchFamily="34" charset="0"/>
                <a:ea typeface="Arial-Rounded" pitchFamily="34" charset="0"/>
                <a:cs typeface="Arial-Rounded" pitchFamily="34" charset="0"/>
              </a:rPr>
              <a:t>ãi cát</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95823"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at</a:t>
            </a:r>
            <a:endParaRPr lang="en-US" sz="9600">
              <a:solidFill>
                <a:srgbClr val="FF0000"/>
              </a:solidFill>
              <a:latin typeface="Arial-Rounded" pitchFamily="34" charset="0"/>
              <a:ea typeface="Arial-Rounded" pitchFamily="34" charset="0"/>
              <a:cs typeface="Arial-Rounded" pitchFamily="34" charset="0"/>
            </a:endParaRPr>
          </a:p>
        </p:txBody>
      </p:sp>
      <p:pic>
        <p:nvPicPr>
          <p:cNvPr id="3074" name="Picture 2" descr="Bãi Cát Vàng - Xóa Tan Đi Những Mệt Mỏi Ngày Th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712" y="304800"/>
            <a:ext cx="5726095" cy="429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mặt trời</a:t>
            </a:r>
            <a:endParaRPr lang="en-US" sz="960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4636749"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ăt</a:t>
            </a:r>
            <a:endParaRPr lang="en-US" sz="9600">
              <a:solidFill>
                <a:srgbClr val="FF0000"/>
              </a:solidFill>
              <a:latin typeface="Arial-Rounded" pitchFamily="34" charset="0"/>
              <a:ea typeface="Arial-Rounded" pitchFamily="34" charset="0"/>
              <a:cs typeface="Arial-Rounded" pitchFamily="34" charset="0"/>
            </a:endParaRPr>
          </a:p>
        </p:txBody>
      </p:sp>
      <p:pic>
        <p:nvPicPr>
          <p:cNvPr id="4098"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017" y="188217"/>
            <a:ext cx="7769493" cy="485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a:t>
            </a:r>
            <a:r>
              <a:rPr lang="en-US" sz="9600" smtClean="0">
                <a:solidFill>
                  <a:srgbClr val="0070C0"/>
                </a:solidFill>
                <a:latin typeface="Arial-Rounded" pitchFamily="34" charset="0"/>
                <a:ea typeface="Arial-Rounded" pitchFamily="34" charset="0"/>
                <a:cs typeface="Arial-Rounded" pitchFamily="34" charset="0"/>
              </a:rPr>
              <a:t>ật lửa</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4110603" y="5564481"/>
            <a:ext cx="23050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ât</a:t>
            </a:r>
            <a:endParaRPr lang="en-US" sz="9600">
              <a:solidFill>
                <a:srgbClr val="FF0000"/>
              </a:solidFill>
              <a:latin typeface="Arial-Rounded" pitchFamily="34" charset="0"/>
              <a:ea typeface="Arial-Rounded" pitchFamily="34" charset="0"/>
              <a:cs typeface="Arial-Rounded" pitchFamily="34" charset="0"/>
            </a:endParaRPr>
          </a:p>
        </p:txBody>
      </p:sp>
      <p:pic>
        <p:nvPicPr>
          <p:cNvPr id="5122" name="Picture 2" descr="Công ty chuyên sản xuất, gia công bật lửa giá tốt- Bật lửa Viw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65271">
            <a:off x="3012736" y="18423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29567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mặt trời</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7770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bãi cát</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bật lửa</a:t>
            </a:r>
            <a:endParaRPr lang="en-US" sz="6000">
              <a:solidFill>
                <a:srgbClr val="0070C0"/>
              </a:solidFill>
              <a:latin typeface="Arial-Rounded" pitchFamily="34" charset="0"/>
              <a:ea typeface="Arial-Rounded" pitchFamily="34" charset="0"/>
              <a:cs typeface="Arial-Rounded" pitchFamily="34" charset="0"/>
            </a:endParaRPr>
          </a:p>
        </p:txBody>
      </p:sp>
      <p:pic>
        <p:nvPicPr>
          <p:cNvPr id="10" name="Picture 2" descr="Công ty chuyên sản xuất, gia công bật lửa giá tốt- Bật lửa Viwa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765271">
            <a:off x="8049531" y="972991"/>
            <a:ext cx="3620709" cy="3620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huyện gì xảy ra nếu như ta nhìn liên tục vào Mặt Trờ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18" y="1981200"/>
            <a:ext cx="2950001" cy="18437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ãi Cát Vàng - Xóa Tan Đi Những Mệt Mỏi Ngày Thườ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428" y="1987446"/>
            <a:ext cx="2473982" cy="18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655" y="1647309"/>
            <a:ext cx="1964540" cy="1248715"/>
          </a:xfrm>
          <a:prstGeom prst="rect">
            <a:avLst/>
          </a:prstGeom>
        </p:spPr>
      </p:pic>
      <p:pic>
        <p:nvPicPr>
          <p:cNvPr id="12" name="Picture 11">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919" y="1569430"/>
            <a:ext cx="2209800" cy="1465834"/>
          </a:xfrm>
          <a:prstGeom prst="rect">
            <a:avLst/>
          </a:prstGeom>
        </p:spPr>
      </p:pic>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282" y="1206184"/>
            <a:ext cx="1981526" cy="2192327"/>
          </a:xfrm>
          <a:prstGeom prst="rect">
            <a:avLst/>
          </a:prstGeom>
        </p:spPr>
      </p:pic>
      <p:pic>
        <p:nvPicPr>
          <p:cNvPr id="16" name="Picture 1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57282" y="3781478"/>
            <a:ext cx="2026719" cy="2083331"/>
          </a:xfrm>
          <a:prstGeom prst="rect">
            <a:avLst/>
          </a:prstGeom>
        </p:spPr>
      </p:pic>
      <p:pic>
        <p:nvPicPr>
          <p:cNvPr id="17" name="Picture 16">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0654" y="3800769"/>
            <a:ext cx="1964540" cy="2005255"/>
          </a:xfrm>
          <a:prstGeom prst="rect">
            <a:avLst/>
          </a:prstGeom>
        </p:spPr>
      </p:pic>
      <p:pic>
        <p:nvPicPr>
          <p:cNvPr id="18" name="Picture 17">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8072" t="7296"/>
          <a:stretch/>
        </p:blipFill>
        <p:spPr>
          <a:xfrm>
            <a:off x="5337370" y="3781478"/>
            <a:ext cx="1410898" cy="2218447"/>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9567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mặt trời</a:t>
            </a:r>
            <a:endParaRPr lang="en-US" sz="6600">
              <a:solidFill>
                <a:srgbClr val="0070C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777081" y="56681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bãi cát</a:t>
            </a:r>
            <a:endParaRPr lang="en-US" sz="6600">
              <a:solidFill>
                <a:srgbClr val="0070C0"/>
              </a:solidFill>
              <a:latin typeface="Arial-Rounded" pitchFamily="34" charset="0"/>
              <a:ea typeface="Arial-Rounded" pitchFamily="34" charset="0"/>
              <a:cs typeface="Arial-Rounded" pitchFamily="34" charset="0"/>
            </a:endParaRPr>
          </a:p>
        </p:txBody>
      </p:sp>
      <p:sp>
        <p:nvSpPr>
          <p:cNvPr id="25" name="Title 1"/>
          <p:cNvSpPr txBox="1">
            <a:spLocks/>
          </p:cNvSpPr>
          <p:nvPr/>
        </p:nvSpPr>
        <p:spPr>
          <a:xfrm>
            <a:off x="7300119" y="56681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bật lửa</a:t>
            </a:r>
            <a:endParaRPr lang="en-US" sz="6600">
              <a:solidFill>
                <a:srgbClr val="0070C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300831"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bát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1581097" y="4478105"/>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lạt</a:t>
            </a:r>
            <a:endParaRPr lang="en-US" sz="66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629629" y="447810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gặt</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7757319" y="4478105"/>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đ</a:t>
            </a:r>
            <a:r>
              <a:rPr lang="en-US" sz="6600" smtClean="0">
                <a:solidFill>
                  <a:srgbClr val="0070C0"/>
                </a:solidFill>
                <a:latin typeface="Arial-Rounded" pitchFamily="34" charset="0"/>
                <a:ea typeface="Arial-Rounded" pitchFamily="34" charset="0"/>
                <a:cs typeface="Arial-Rounded" pitchFamily="34" charset="0"/>
              </a:rPr>
              <a:t>ất</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9917304" y="44836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gật</a:t>
            </a:r>
            <a:endParaRPr lang="en-US" sz="6600">
              <a:solidFill>
                <a:srgbClr val="0070C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3617094" y="448362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sắt</a:t>
            </a:r>
            <a:endParaRPr lang="en-US" sz="6600">
              <a:solidFill>
                <a:srgbClr val="0070C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3827201"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endParaRPr lang="en-US" sz="88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6024014" y="1505604"/>
            <a:ext cx="2123468" cy="1270916"/>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1" name="Title 1"/>
          <p:cNvSpPr txBox="1">
            <a:spLocks/>
          </p:cNvSpPr>
          <p:nvPr/>
        </p:nvSpPr>
        <p:spPr>
          <a:xfrm>
            <a:off x="3828508" y="2888756"/>
            <a:ext cx="4295089" cy="1302244"/>
          </a:xfrm>
          <a:prstGeom prst="rect">
            <a:avLst/>
          </a:prstGeom>
          <a:solidFill>
            <a:schemeClr val="accent6">
              <a:lumMod val="20000"/>
              <a:lumOff val="8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h</a:t>
            </a: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2" name="Title 1"/>
          <p:cNvSpPr txBox="1">
            <a:spLocks/>
          </p:cNvSpPr>
          <p:nvPr/>
        </p:nvSpPr>
        <p:spPr>
          <a:xfrm>
            <a:off x="2639441"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at</a:t>
            </a:r>
            <a:endParaRPr lang="en-US" sz="8800">
              <a:solidFill>
                <a:srgbClr val="FF0000"/>
              </a:solidFill>
              <a:latin typeface="Arial-Rounded" pitchFamily="34" charset="0"/>
              <a:ea typeface="Arial-Rounded" pitchFamily="34" charset="0"/>
              <a:cs typeface="Arial-Rounded" pitchFamily="34" charset="0"/>
            </a:endParaRPr>
          </a:p>
        </p:txBody>
      </p:sp>
      <p:sp>
        <p:nvSpPr>
          <p:cNvPr id="43" name="Title 1"/>
          <p:cNvSpPr txBox="1">
            <a:spLocks/>
          </p:cNvSpPr>
          <p:nvPr/>
        </p:nvSpPr>
        <p:spPr>
          <a:xfrm>
            <a:off x="5103722"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ăt</a:t>
            </a:r>
            <a:endParaRPr lang="en-US" sz="8800">
              <a:solidFill>
                <a:srgbClr val="FF000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5290354" y="3213764"/>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0070C0"/>
                </a:solidFill>
                <a:latin typeface="Arial-Rounded"/>
                <a:ea typeface="Arial-Rounded"/>
                <a:cs typeface="Arial-Rounded"/>
              </a:rPr>
              <a:t>́</a:t>
            </a:r>
            <a:endParaRPr lang="en-US" sz="8800">
              <a:solidFill>
                <a:srgbClr val="0070C0"/>
              </a:solidFill>
              <a:latin typeface="Arial-Rounded" pitchFamily="34" charset="0"/>
              <a:ea typeface="Arial-Rounded" pitchFamily="34" charset="0"/>
              <a:cs typeface="Arial-Rounded" pitchFamily="34" charset="0"/>
            </a:endParaRPr>
          </a:p>
        </p:txBody>
      </p:sp>
      <p:sp>
        <p:nvSpPr>
          <p:cNvPr id="62" name="Title 1"/>
          <p:cNvSpPr txBox="1">
            <a:spLocks/>
          </p:cNvSpPr>
          <p:nvPr/>
        </p:nvSpPr>
        <p:spPr>
          <a:xfrm>
            <a:off x="7544623" y="18140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ât</a:t>
            </a:r>
            <a:endParaRPr lang="en-US" sz="88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43827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3089568"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at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807381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at</a:t>
            </a:r>
            <a:r>
              <a:rPr lang="el-GR" sz="14000" smtClean="0">
                <a:solidFill>
                  <a:srgbClr val="FF0000"/>
                </a:solidFill>
                <a:latin typeface="HP001 4 hàng" pitchFamily="34" charset="0"/>
              </a:rPr>
              <a:t> </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A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8980"/>
            <a:ext cx="12040393" cy="4528026"/>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0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465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ă</a:t>
            </a:r>
            <a:r>
              <a:rPr lang="en-US" sz="28600" smtClean="0">
                <a:solidFill>
                  <a:srgbClr val="FF0000"/>
                </a:solidFill>
                <a:latin typeface="HP001 4 hàng"/>
              </a:rPr>
              <a:t>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21656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ăt</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Ă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9853"/>
            <a:ext cx="12040393" cy="4508818"/>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934868"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â</a:t>
            </a:r>
            <a:r>
              <a:rPr lang="en-US" sz="28600" smtClean="0">
                <a:solidFill>
                  <a:srgbClr val="FF0000"/>
                </a:solidFill>
                <a:latin typeface="HP001 4 hàng"/>
              </a:rPr>
              <a:t>t </a:t>
            </a:r>
            <a:r>
              <a:rPr lang="el-GR" sz="28600" smtClean="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90619" y="3009902"/>
            <a:ext cx="5417550" cy="2277349"/>
          </a:xfrm>
          <a:prstGeom prst="rect">
            <a:avLst/>
          </a:prstGeom>
          <a:noFill/>
        </p:spPr>
        <p:txBody>
          <a:bodyPr wrap="square" lIns="121725" tIns="60862" rIns="121725" bIns="60862" rtlCol="0">
            <a:spAutoFit/>
          </a:bodyPr>
          <a:lstStyle/>
          <a:p>
            <a:r>
              <a:rPr lang="en-US" sz="14000">
                <a:solidFill>
                  <a:srgbClr val="FF0000"/>
                </a:solidFill>
                <a:latin typeface="HP001 4 hàng"/>
              </a:rPr>
              <a:t>ât</a:t>
            </a:r>
            <a:r>
              <a:rPr lang="en-US" sz="14000" smtClean="0">
                <a:solidFill>
                  <a:srgbClr val="FF0000"/>
                </a:solidFill>
                <a:latin typeface="HP001 4 hàng" pitchFamily="34" charset="0"/>
              </a:rPr>
              <a:t>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6" name="Â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7229" y="98980"/>
            <a:ext cx="12040393" cy="4528026"/>
          </a:xfrm>
        </p:spPr>
      </p:pic>
    </p:spTree>
    <p:extLst>
      <p:ext uri="{BB962C8B-B14F-4D97-AF65-F5344CB8AC3E}">
        <p14:creationId xmlns:p14="http://schemas.microsoft.com/office/powerpoint/2010/main" val="390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411954773"/>
              </p:ext>
            </p:extLst>
          </p:nvPr>
        </p:nvGraphicFramePr>
        <p:xfrm>
          <a:off x="215396" y="322738"/>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467519" y="1183168"/>
            <a:ext cx="9171053" cy="4539506"/>
          </a:xfrm>
          <a:prstGeom prst="rect">
            <a:avLst/>
          </a:prstGeom>
          <a:noFill/>
        </p:spPr>
        <p:txBody>
          <a:bodyPr wrap="square" lIns="121725" tIns="60862" rIns="121725" bIns="60862" rtlCol="0">
            <a:spAutoFit/>
          </a:bodyPr>
          <a:lstStyle/>
          <a:p>
            <a:r>
              <a:rPr lang="vi-VN" sz="28700">
                <a:solidFill>
                  <a:srgbClr val="FF0000"/>
                </a:solidFill>
                <a:latin typeface="HP001 4 hàng" pitchFamily="34" charset="0"/>
              </a:rPr>
              <a:t>cát</a:t>
            </a:r>
            <a:endParaRPr lang="en-US" sz="28700">
              <a:solidFill>
                <a:srgbClr val="FF0000"/>
              </a:solidFill>
              <a:latin typeface="HP001 4 hàng" pitchFamily="34" charset="0"/>
            </a:endParaRPr>
          </a:p>
        </p:txBody>
      </p:sp>
      <p:pic>
        <p:nvPicPr>
          <p:cNvPr id="13"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375819" y="-17334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766219" y="-173344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37869" y="2548546"/>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cát</a:t>
            </a:r>
            <a:endParaRPr lang="en-US" sz="14300">
              <a:solidFill>
                <a:srgbClr val="FF0000"/>
              </a:solidFill>
              <a:latin typeface="HP001 4 hàng" pitchFamily="34" charset="0"/>
            </a:endParaRPr>
          </a:p>
        </p:txBody>
      </p:sp>
      <p:pic>
        <p:nvPicPr>
          <p:cNvPr id="16"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702719" y="-231392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1376168" y="-1533525"/>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86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1.8927E-6 -5.55556E-6 L -0.00626 -0.01343 L -0.01501 -0.02107 L -0.02441 -0.02454 L -0.03185 -0.02339 L -0.04072 -0.01899 L -0.04881 -0.00996 L -0.05573 0.00323 L -0.06265 0.0199 L -0.06696 0.03657 L -0.06944 0.05231 L -0.06944 0.07106 L -0.06892 0.08657 L -0.06696 0.10671 L -0.06317 0.12546 L -0.05821 0.14004 L -0.0513 0.15231 L -0.0432 0.16434 L -0.0338 0.17106 L -0.02754 0.17337 L -0.01749 0.17106 L -0.00561 0.16342 L 0.00509 0.14768 L 0.01384 0.12777 L 0.02193 0.10439 L 0.02572 0.08564 L 0.02702 0.05995 L 0.03016 0.03657 L 0.03707 0.01226 L 0.04334 -0.00117 L 0.05326 -0.01436 L 0.0671 -0.02223 L 0.07963 -0.02223 L 0.0872 -0.01783 L 0.0966 -0.00788 L 0.10221 0.00231 L 0.09346 -0.01112 L 0.08211 -0.02107 L 0.07088 -0.02223 L 0.05457 -0.01436 L 0.0483 -0.00996 L 0.04073 0.00323 L 0.03394 0.0199 L 0.03081 0.03772 L 0.02768 0.06342 L 0.02637 0.08101 L 0.02885 0.10879 L 0.03577 0.13657 L 0.04386 0.15115 L 0.05078 0.16342 L 0.05835 0.1699 L 0.0671 0.17337 L 0.07584 0.17337 L 0.08772 0.16782 L 0.09777 0.15879 L 0.10652 0.13888 L 0.11344 0.1199 L 0.11722 0.09768 L 0.11787 0.07221 L 0.11539 0.04444 L 0.11226 0.02453 L 0.106 0.00671 L 0.09712 -0.00788 " pathEditMode="relative" ptsTypes="AAAAAAAAAAAAAAAAAAAAAAAAAAAAAAAAAAAAAAAAAAAAAAAAAAAAAAAAAAAAAAA">
                                      <p:cBhvr>
                                        <p:cTn id="11" dur="15250" fill="hold"/>
                                        <p:tgtEl>
                                          <p:spTgt spid="12"/>
                                        </p:tgtEl>
                                        <p:attrNameLst>
                                          <p:attrName>ppt_x</p:attrName>
                                          <p:attrName>ppt_y</p:attrName>
                                        </p:attrNameLst>
                                      </p:cBhvr>
                                    </p:animMotion>
                                  </p:childTnLst>
                                </p:cTn>
                              </p:par>
                            </p:childTnLst>
                          </p:cTn>
                        </p:par>
                        <p:par>
                          <p:cTn id="12" fill="hold">
                            <p:stCondLst>
                              <p:cond delay="15750"/>
                            </p:stCondLst>
                            <p:childTnLst>
                              <p:par>
                                <p:cTn id="13" presetID="10" presetClass="exit" presetSubtype="0" fill="hold" nodeType="afterEffect">
                                  <p:stCondLst>
                                    <p:cond delay="0"/>
                                  </p:stCondLst>
                                  <p:childTnLst>
                                    <p:animEffect transition="out" filter="fade">
                                      <p:cBhvr>
                                        <p:cTn id="14" dur="10"/>
                                        <p:tgtEl>
                                          <p:spTgt spid="12"/>
                                        </p:tgtEl>
                                      </p:cBhvr>
                                    </p:animEffect>
                                    <p:set>
                                      <p:cBhvr>
                                        <p:cTn id="15" dur="1" fill="hold">
                                          <p:stCondLst>
                                            <p:cond delay="9"/>
                                          </p:stCondLst>
                                        </p:cTn>
                                        <p:tgtEl>
                                          <p:spTgt spid="12"/>
                                        </p:tgtEl>
                                        <p:attrNameLst>
                                          <p:attrName>style.visibility</p:attrName>
                                        </p:attrNameLst>
                                      </p:cBhvr>
                                      <p:to>
                                        <p:strVal val="hidden"/>
                                      </p:to>
                                    </p:set>
                                  </p:childTnLst>
                                </p:cTn>
                              </p:par>
                            </p:childTnLst>
                          </p:cTn>
                        </p:par>
                        <p:par>
                          <p:cTn id="16" fill="hold">
                            <p:stCondLst>
                              <p:cond delay="1576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
                                        <p:tgtEl>
                                          <p:spTgt spid="14"/>
                                        </p:tgtEl>
                                      </p:cBhvr>
                                    </p:animEffect>
                                  </p:childTnLst>
                                </p:cTn>
                              </p:par>
                            </p:childTnLst>
                          </p:cTn>
                        </p:par>
                        <p:par>
                          <p:cTn id="20" fill="hold">
                            <p:stCondLst>
                              <p:cond delay="1577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4"/>
                                        </p:tgtEl>
                                        <p:attrNameLst>
                                          <p:attrName>ppt_x</p:attrName>
                                          <p:attrName>ppt_y</p:attrName>
                                        </p:attrNameLst>
                                      </p:cBhvr>
                                    </p:animMotion>
                                  </p:childTnLst>
                                </p:cTn>
                              </p:par>
                            </p:childTnLst>
                          </p:cTn>
                        </p:par>
                        <p:par>
                          <p:cTn id="23" fill="hold">
                            <p:stCondLst>
                              <p:cond delay="23770"/>
                            </p:stCondLst>
                            <p:childTnLst>
                              <p:par>
                                <p:cTn id="24" presetID="10" presetClass="exit" presetSubtype="0" fill="hold" nodeType="afterEffect">
                                  <p:stCondLst>
                                    <p:cond delay="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2427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par>
                          <p:cTn id="31" fill="hold">
                            <p:stCondLst>
                              <p:cond delay="2477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13"/>
                                        </p:tgtEl>
                                        <p:attrNameLst>
                                          <p:attrName>ppt_x</p:attrName>
                                          <p:attrName>ppt_y</p:attrName>
                                        </p:attrNameLst>
                                      </p:cBhvr>
                                    </p:animMotion>
                                  </p:childTnLst>
                                </p:cTn>
                              </p:par>
                            </p:childTnLst>
                          </p:cTn>
                        </p:par>
                        <p:par>
                          <p:cTn id="34" fill="hold">
                            <p:stCondLst>
                              <p:cond delay="26770"/>
                            </p:stCondLst>
                            <p:childTnLst>
                              <p:par>
                                <p:cTn id="35" presetID="10" presetClass="exit" presetSubtype="0" fill="hold" nodeType="after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27270"/>
                            </p:stCondLst>
                            <p:childTnLst>
                              <p:par>
                                <p:cTn id="39" presetID="10" presetClass="entr" presetSubtype="0"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250"/>
                                        <p:tgtEl>
                                          <p:spTgt spid="16"/>
                                        </p:tgtEl>
                                      </p:cBhvr>
                                    </p:animEffect>
                                  </p:childTnLst>
                                </p:cTn>
                              </p:par>
                            </p:childTnLst>
                          </p:cTn>
                        </p:par>
                        <p:par>
                          <p:cTn id="42" fill="hold">
                            <p:stCondLst>
                              <p:cond delay="28520"/>
                            </p:stCondLst>
                            <p:childTnLst>
                              <p:par>
                                <p:cTn id="43" presetID="0" presetClass="path" presetSubtype="0" accel="50000" decel="50000" fill="hold" nodeType="afterEffect">
                                  <p:stCondLst>
                                    <p:cond delay="0"/>
                                  </p:stCondLst>
                                  <p:childTnLst>
                                    <p:animMotion origin="layout" path="M -1.03093E-7 -1.62812E-6 L -0.02662 0.04556 " pathEditMode="relative" ptsTypes="AA">
                                      <p:cBhvr>
                                        <p:cTn id="44" dur="2000" fill="hold"/>
                                        <p:tgtEl>
                                          <p:spTgt spid="16"/>
                                        </p:tgtEl>
                                        <p:attrNameLst>
                                          <p:attrName>ppt_x</p:attrName>
                                          <p:attrName>ppt_y</p:attrName>
                                        </p:attrNameLst>
                                      </p:cBhvr>
                                    </p:animMotion>
                                  </p:childTnLst>
                                </p:cTn>
                              </p:par>
                            </p:childTnLst>
                          </p:cTn>
                        </p:par>
                        <p:par>
                          <p:cTn id="45" fill="hold">
                            <p:stCondLst>
                              <p:cond delay="30520"/>
                            </p:stCondLst>
                            <p:childTnLst>
                              <p:par>
                                <p:cTn id="46" presetID="2" presetClass="exit" presetSubtype="4" fill="hold" nodeType="afterEffect">
                                  <p:stCondLst>
                                    <p:cond delay="0"/>
                                  </p:stCondLst>
                                  <p:childTnLst>
                                    <p:anim calcmode="lin" valueType="num">
                                      <p:cBhvr additive="base">
                                        <p:cTn id="47" dur="500"/>
                                        <p:tgtEl>
                                          <p:spTgt spid="16"/>
                                        </p:tgtEl>
                                        <p:attrNameLst>
                                          <p:attrName>ppt_x</p:attrName>
                                        </p:attrNameLst>
                                      </p:cBhvr>
                                      <p:tavLst>
                                        <p:tav tm="0">
                                          <p:val>
                                            <p:strVal val="ppt_x"/>
                                          </p:val>
                                        </p:tav>
                                        <p:tav tm="100000">
                                          <p:val>
                                            <p:strVal val="ppt_x"/>
                                          </p:val>
                                        </p:tav>
                                      </p:tavLst>
                                    </p:anim>
                                    <p:anim calcmode="lin" valueType="num">
                                      <p:cBhvr additive="base">
                                        <p:cTn id="48" dur="500"/>
                                        <p:tgtEl>
                                          <p:spTgt spid="16"/>
                                        </p:tgtEl>
                                        <p:attrNameLst>
                                          <p:attrName>ppt_y</p:attrName>
                                        </p:attrNameLst>
                                      </p:cBhvr>
                                      <p:tavLst>
                                        <p:tav tm="0">
                                          <p:val>
                                            <p:strVal val="ppt_y"/>
                                          </p:val>
                                        </p:tav>
                                        <p:tav tm="100000">
                                          <p:val>
                                            <p:strVal val="1+ppt_h/2"/>
                                          </p:val>
                                        </p:tav>
                                      </p:tavLst>
                                    </p:anim>
                                    <p:set>
                                      <p:cBhvr>
                                        <p:cTn id="49" dur="1" fill="hold">
                                          <p:stCondLst>
                                            <p:cond delay="499"/>
                                          </p:stCondLst>
                                        </p:cTn>
                                        <p:tgtEl>
                                          <p:spTgt spid="1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539655061"/>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sp>
        <p:nvSpPr>
          <p:cNvPr id="16" name="TextBox 15"/>
          <p:cNvSpPr txBox="1"/>
          <p:nvPr/>
        </p:nvSpPr>
        <p:spPr>
          <a:xfrm>
            <a:off x="-2451428" y="1689844"/>
            <a:ext cx="12138819" cy="4539506"/>
          </a:xfrm>
          <a:prstGeom prst="rect">
            <a:avLst/>
          </a:prstGeom>
          <a:noFill/>
        </p:spPr>
        <p:txBody>
          <a:bodyPr wrap="square" lIns="121725" tIns="60862" rIns="121725" bIns="60862" rtlCol="0">
            <a:spAutoFit/>
          </a:bodyPr>
          <a:lstStyle/>
          <a:p>
            <a:pPr algn="ctr"/>
            <a:r>
              <a:rPr lang="vi-VN" sz="28700" smtClean="0">
                <a:solidFill>
                  <a:srgbClr val="FF0000"/>
                </a:solidFill>
                <a:latin typeface="HP001 4 hàng" pitchFamily="34" charset="0"/>
              </a:rPr>
              <a:t>jặt</a:t>
            </a:r>
            <a:endParaRPr lang="en-US" sz="28700">
              <a:solidFill>
                <a:srgbClr val="FF0000"/>
              </a:solidFill>
              <a:latin typeface="HP001 4 hàng" pitchFamily="34" charset="0"/>
            </a:endParaRPr>
          </a:p>
        </p:txBody>
      </p:sp>
      <p:sp>
        <p:nvSpPr>
          <p:cNvPr id="13" name="TextBox 12"/>
          <p:cNvSpPr txBox="1"/>
          <p:nvPr/>
        </p:nvSpPr>
        <p:spPr>
          <a:xfrm>
            <a:off x="7250133"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jặt</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4201319" y="-16510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92074" y1="4482" x2="79933" y2="17647"/>
                      </a14:backgroundRemoval>
                    </a14:imgEffect>
                  </a14:imgLayer>
                </a14:imgProps>
              </a:ext>
              <a:ext uri="{28A0092B-C50C-407E-A947-70E740481C1C}">
                <a14:useLocalDpi xmlns:a14="http://schemas.microsoft.com/office/drawing/2010/main" val="0"/>
              </a:ext>
            </a:extLst>
          </a:blip>
          <a:stretch>
            <a:fillRect/>
          </a:stretch>
        </p:blipFill>
        <p:spPr bwMode="auto">
          <a:xfrm>
            <a:off x="190670" y="-9017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861719" y="-124204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5490142" y="-1226476"/>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4391819" y="587838"/>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23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4.27043E-6 1.85185E-6 L 0.00678 -0.01852 L 0.01775 -0.03611 L 0.02714 -0.04259 L 0.03654 -0.04537 L 0.04385 -0.04259 L 0.05168 -0.03519 L 0.05638 -0.02593 L 0.05847 -0.01389 L 0.06055 -0.00185 L 0.06108 0.01666 L 0.06108 0.16204 L 0.06108 0.09444 L 0.06943 0.05185 L 0.0783 0.01666 L 0.0877 -0.01111 L 0.09762 -0.03148 L 0.10858 -0.04445 L 0.11589 -0.0463 L 0.12477 -0.0463 L 0.1326 -0.04167 L 0.13625 -0.03611 L 0.14043 -0.02685 L 0.14461 -0.00648 L 0.14565 0.01574 L 0.14565 0.16111 L 0.14722 0.08611 L 0.16131 0.03055 L 0.17071 0.00092 L 0.17958 -0.01945 L 0.19002 -0.03611 L 0.19994 -0.0463 L 0.21091 -0.04722 L 0.21926 -0.04167 L 0.22657 -0.03241 L 0.23074 -0.01574 L 0.23179 -0.00093 L 0.23179 0.10185 L 0.23388 0.13611 L 0.23805 0.14722 L 0.24432 0.15463 L 0.25267 0.1537 L 0.25998 0.14907 L 0.2699 0.13796 L 0.28138 0.11204 L 0.29183 0.075 L 0.29496 0.04722 L 0.299 0.0206 L 0.30853 -0.01019 L 0.31845 -0.02963 L 0.32576 -0.03704 L 0.33516 -0.04352 L 0.34194 -0.04537 L 0.35082 -0.04445 L 0.36074 -0.03796 L 0.36439 -0.03334 L 0.35343 -0.04259 L 0.34455 -0.04445 L 0.33463 -0.04259 C 0.33111 -0.04074 0.32772 -0.03889 0.32419 -0.03704 C 0.32367 -0.03681 0.32263 -0.03611 0.32263 -0.03588 L 0.31375 -0.02222 L 0.30801 -0.00926 L 0.3007 0.01759 L 0.29809 0.03426 L 0.29705 0.05926 L 0.29809 0.07963 L 0.30135 0.10046 L 0.30488 0.11574 L 0.31219 0.12963 L 0.32263 0.14259 L 0.33307 0.15185 L 0.34403 0.15278 L 0.35708 0.14629 L 0.36961 0.13148 L 0.37796 0.10092 L 0.38162 0.06018 L 0.3811 0.03241 L 0.37744 0.00555 L 0.37379 -0.01111 L 0.36909 -0.02222 L 0.36439 -0.03334 " pathEditMode="relative" rAng="0" ptsTypes="AAAAAAAAAAAAAAAAAAAAAAAAAAAAAAAAAAAAAAAAAAAAAAAAAAAAAAAAAAffAAAAAAAAAAAAAAAAAAAAAA">
                                      <p:cBhvr>
                                        <p:cTn id="11" dur="19000" fill="hold"/>
                                        <p:tgtEl>
                                          <p:spTgt spid="12"/>
                                        </p:tgtEl>
                                        <p:attrNameLst>
                                          <p:attrName>ppt_x</p:attrName>
                                          <p:attrName>ppt_y</p:attrName>
                                        </p:attrNameLst>
                                      </p:cBhvr>
                                      <p:rCtr x="19081" y="5741"/>
                                    </p:animMotion>
                                  </p:childTnLst>
                                </p:cTn>
                              </p:par>
                            </p:childTnLst>
                          </p:cTn>
                        </p:par>
                        <p:par>
                          <p:cTn id="12" fill="hold">
                            <p:stCondLst>
                              <p:cond delay="19500"/>
                            </p:stCondLst>
                            <p:childTnLst>
                              <p:par>
                                <p:cTn id="13" presetID="10" presetClass="exit" presetSubtype="0" fill="hold" nodeType="after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par>
                          <p:cTn id="16" fill="hold">
                            <p:stCondLst>
                              <p:cond delay="20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250"/>
                                        <p:tgtEl>
                                          <p:spTgt spid="19"/>
                                        </p:tgtEl>
                                      </p:cBhvr>
                                    </p:animEffect>
                                  </p:childTnLst>
                                </p:cTn>
                              </p:par>
                            </p:childTnLst>
                          </p:cTn>
                        </p:par>
                        <p:par>
                          <p:cTn id="20" fill="hold">
                            <p:stCondLst>
                              <p:cond delay="2125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9"/>
                                        </p:tgtEl>
                                        <p:attrNameLst>
                                          <p:attrName>ppt_x</p:attrName>
                                          <p:attrName>ppt_y</p:attrName>
                                        </p:attrNameLst>
                                      </p:cBhvr>
                                    </p:animMotion>
                                  </p:childTnLst>
                                </p:cTn>
                              </p:par>
                            </p:childTnLst>
                          </p:cTn>
                        </p:par>
                        <p:par>
                          <p:cTn id="23" fill="hold">
                            <p:stCondLst>
                              <p:cond delay="29250"/>
                            </p:stCondLst>
                            <p:childTnLst>
                              <p:par>
                                <p:cTn id="24" presetID="10" presetClass="exit" presetSubtype="0" fill="hold" nodeType="after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childTnLst>
                          </p:cTn>
                        </p:par>
                        <p:par>
                          <p:cTn id="27" fill="hold">
                            <p:stCondLst>
                              <p:cond delay="2975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250"/>
                            </p:stCondLst>
                            <p:childTnLst>
                              <p:par>
                                <p:cTn id="32" presetID="0" presetClass="path" presetSubtype="0" accel="50000" decel="50000" fill="hold" nodeType="afterEffect">
                                  <p:stCondLst>
                                    <p:cond delay="0"/>
                                  </p:stCondLst>
                                  <p:childTnLst>
                                    <p:animMotion origin="layout" path="M 1.30514E-6 5.18519E-6 L 0.05795 0.00024 " pathEditMode="relative" ptsTypes="AA">
                                      <p:cBhvr>
                                        <p:cTn id="33" dur="2000" fill="hold"/>
                                        <p:tgtEl>
                                          <p:spTgt spid="20"/>
                                        </p:tgtEl>
                                        <p:attrNameLst>
                                          <p:attrName>ppt_x</p:attrName>
                                          <p:attrName>ppt_y</p:attrName>
                                        </p:attrNameLst>
                                      </p:cBhvr>
                                    </p:animMotion>
                                  </p:childTnLst>
                                </p:cTn>
                              </p:par>
                            </p:childTnLst>
                          </p:cTn>
                        </p:par>
                        <p:par>
                          <p:cTn id="34" fill="hold">
                            <p:stCondLst>
                              <p:cond delay="32250"/>
                            </p:stCondLst>
                            <p:childTnLst>
                              <p:par>
                                <p:cTn id="35" presetID="10" presetClass="exit" presetSubtype="0" fill="hold" nodeType="after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par>
                          <p:cTn id="38" fill="hold">
                            <p:stCondLst>
                              <p:cond delay="32750"/>
                            </p:stCondLst>
                            <p:childTnLst>
                              <p:par>
                                <p:cTn id="39" presetID="2" presetClass="entr" presetSubtype="4"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par>
                          <p:cTn id="43" fill="hold">
                            <p:stCondLst>
                              <p:cond delay="33250"/>
                            </p:stCondLst>
                            <p:childTnLst>
                              <p:par>
                                <p:cTn id="44" presetID="0" presetClass="path" presetSubtype="0" accel="50000" decel="50000" fill="hold" nodeType="afterEffect">
                                  <p:stCondLst>
                                    <p:cond delay="0"/>
                                  </p:stCondLst>
                                  <p:childTnLst>
                                    <p:animMotion origin="layout" path="M 2.61097E-7 3.33333E-6 L 0.00469 0.01018 L 0.00992 0.01666 L 0.01566 0.02037 L 0.02193 0.02129 L 0.02767 0.01851 L 0.03446 0.01203 L 0.04281 -0.00186 " pathEditMode="relative" ptsTypes="AAAAAAAA">
                                      <p:cBhvr>
                                        <p:cTn id="45" dur="2000" fill="hold"/>
                                        <p:tgtEl>
                                          <p:spTgt spid="10"/>
                                        </p:tgtEl>
                                        <p:attrNameLst>
                                          <p:attrName>ppt_x</p:attrName>
                                          <p:attrName>ppt_y</p:attrName>
                                        </p:attrNameLst>
                                      </p:cBhvr>
                                    </p:animMotion>
                                  </p:childTnLst>
                                </p:cTn>
                              </p:par>
                            </p:childTnLst>
                          </p:cTn>
                        </p:par>
                        <p:par>
                          <p:cTn id="46" fill="hold">
                            <p:stCondLst>
                              <p:cond delay="35250"/>
                            </p:stCondLst>
                            <p:childTnLst>
                              <p:par>
                                <p:cTn id="47" presetID="10" presetClass="exit" presetSubtype="0" fill="hold" nodeType="afterEffect">
                                  <p:stCondLst>
                                    <p:cond delay="0"/>
                                  </p:stCondLst>
                                  <p:childTnLst>
                                    <p:animEffect transition="out" filter="fade">
                                      <p:cBhvr>
                                        <p:cTn id="48" dur="10"/>
                                        <p:tgtEl>
                                          <p:spTgt spid="10"/>
                                        </p:tgtEl>
                                      </p:cBhvr>
                                    </p:animEffect>
                                    <p:set>
                                      <p:cBhvr>
                                        <p:cTn id="49" dur="1" fill="hold">
                                          <p:stCondLst>
                                            <p:cond delay="9"/>
                                          </p:stCondLst>
                                        </p:cTn>
                                        <p:tgtEl>
                                          <p:spTgt spid="10"/>
                                        </p:tgtEl>
                                        <p:attrNameLst>
                                          <p:attrName>style.visibility</p:attrName>
                                        </p:attrNameLst>
                                      </p:cBhvr>
                                      <p:to>
                                        <p:strVal val="hidden"/>
                                      </p:to>
                                    </p:set>
                                  </p:childTnLst>
                                </p:cTn>
                              </p:par>
                            </p:childTnLst>
                          </p:cTn>
                        </p:par>
                        <p:par>
                          <p:cTn id="50" fill="hold">
                            <p:stCondLst>
                              <p:cond delay="35260"/>
                            </p:stCondLst>
                            <p:childTnLst>
                              <p:par>
                                <p:cTn id="51" presetID="10" presetClass="entr" presetSubtype="0"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750"/>
                                        <p:tgtEl>
                                          <p:spTgt spid="21"/>
                                        </p:tgtEl>
                                      </p:cBhvr>
                                    </p:animEffect>
                                  </p:childTnLst>
                                </p:cTn>
                              </p:par>
                            </p:childTnLst>
                          </p:cTn>
                        </p:par>
                        <p:par>
                          <p:cTn id="54" fill="hold">
                            <p:stCondLst>
                              <p:cond delay="37010"/>
                            </p:stCondLst>
                            <p:childTnLst>
                              <p:par>
                                <p:cTn id="55" presetID="2" presetClass="exit" presetSubtype="4" fill="hold" nodeType="afterEffect">
                                  <p:stCondLst>
                                    <p:cond delay="0"/>
                                  </p:stCondLst>
                                  <p:childTnLst>
                                    <p:anim calcmode="lin" valueType="num">
                                      <p:cBhvr additive="base">
                                        <p:cTn id="56" dur="500"/>
                                        <p:tgtEl>
                                          <p:spTgt spid="21"/>
                                        </p:tgtEl>
                                        <p:attrNameLst>
                                          <p:attrName>ppt_x</p:attrName>
                                        </p:attrNameLst>
                                      </p:cBhvr>
                                      <p:tavLst>
                                        <p:tav tm="0">
                                          <p:val>
                                            <p:strVal val="ppt_x"/>
                                          </p:val>
                                        </p:tav>
                                        <p:tav tm="100000">
                                          <p:val>
                                            <p:strVal val="ppt_x"/>
                                          </p:val>
                                        </p:tav>
                                      </p:tavLst>
                                    </p:anim>
                                    <p:anim calcmode="lin" valueType="num">
                                      <p:cBhvr additive="base">
                                        <p:cTn id="57" dur="500"/>
                                        <p:tgtEl>
                                          <p:spTgt spid="21"/>
                                        </p:tgtEl>
                                        <p:attrNameLst>
                                          <p:attrName>ppt_y</p:attrName>
                                        </p:attrNameLst>
                                      </p:cBhvr>
                                      <p:tavLst>
                                        <p:tav tm="0">
                                          <p:val>
                                            <p:strVal val="ppt_y"/>
                                          </p:val>
                                        </p:tav>
                                        <p:tav tm="100000">
                                          <p:val>
                                            <p:strVal val="1+ppt_h/2"/>
                                          </p:val>
                                        </p:tav>
                                      </p:tavLst>
                                    </p:anim>
                                    <p:set>
                                      <p:cBhvr>
                                        <p:cTn id="58" dur="1" fill="hold">
                                          <p:stCondLst>
                                            <p:cond delay="499"/>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extLst>
              <p:ext uri="{D42A27DB-BD31-4B8C-83A1-F6EECF244321}">
                <p14:modId xmlns:p14="http://schemas.microsoft.com/office/powerpoint/2010/main" val="2344436240"/>
              </p:ext>
            </p:extLst>
          </p:nvPr>
        </p:nvGraphicFramePr>
        <p:xfrm>
          <a:off x="215396" y="8382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4015581" y="1689844"/>
            <a:ext cx="12138819" cy="4539506"/>
          </a:xfrm>
          <a:prstGeom prst="rect">
            <a:avLst/>
          </a:prstGeom>
          <a:noFill/>
        </p:spPr>
        <p:txBody>
          <a:bodyPr wrap="square" lIns="121725" tIns="60862" rIns="121725" bIns="60862" rtlCol="0">
            <a:spAutoFit/>
          </a:bodyPr>
          <a:lstStyle/>
          <a:p>
            <a:pPr algn="ctr"/>
            <a:r>
              <a:rPr lang="vi-VN" sz="28700">
                <a:solidFill>
                  <a:srgbClr val="FF0000"/>
                </a:solidFill>
                <a:latin typeface="HP001 4 hàng" pitchFamily="34" charset="0"/>
              </a:rPr>
              <a:t> bật</a:t>
            </a:r>
            <a:endParaRPr lang="en-US" sz="28700">
              <a:solidFill>
                <a:srgbClr val="FF0000"/>
              </a:solidFill>
              <a:latin typeface="HP001 4 hàng"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2282" y="-20081"/>
            <a:ext cx="2709556" cy="1712343"/>
          </a:xfrm>
          <a:prstGeom prst="rect">
            <a:avLst/>
          </a:prstGeom>
        </p:spPr>
      </p:pic>
      <p:pic>
        <p:nvPicPr>
          <p:cNvPr id="14"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804319" y="5842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223919" y="3066997"/>
            <a:ext cx="5417550" cy="2323515"/>
          </a:xfrm>
          <a:prstGeom prst="rect">
            <a:avLst/>
          </a:prstGeom>
          <a:noFill/>
        </p:spPr>
        <p:txBody>
          <a:bodyPr wrap="square" lIns="121725" tIns="60862" rIns="121725" bIns="60862" rtlCol="0">
            <a:spAutoFit/>
          </a:bodyPr>
          <a:lstStyle/>
          <a:p>
            <a:r>
              <a:rPr lang="vi-VN" sz="14300">
                <a:solidFill>
                  <a:srgbClr val="FF0000"/>
                </a:solidFill>
                <a:latin typeface="HP001 4 hàng" pitchFamily="34" charset="0"/>
              </a:rPr>
              <a:t> bật</a:t>
            </a:r>
            <a:endParaRPr lang="en-US" sz="14300">
              <a:solidFill>
                <a:srgbClr val="FF0000"/>
              </a:solidFill>
              <a:latin typeface="HP001 4 hàng" pitchFamily="34" charset="0"/>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69" y="-488428"/>
            <a:ext cx="3613377" cy="435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894138" y="-1244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3284538" y="-12446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9860" l="0" r="98820"/>
                    </a14:imgEffect>
                  </a14:imgLayer>
                </a14:imgProps>
              </a:ext>
              <a:ext uri="{28A0092B-C50C-407E-A947-70E740481C1C}">
                <a14:useLocalDpi xmlns:a14="http://schemas.microsoft.com/office/drawing/2010/main" val="0"/>
              </a:ext>
            </a:extLst>
          </a:blip>
          <a:stretch>
            <a:fillRect/>
          </a:stretch>
        </p:blipFill>
        <p:spPr bwMode="auto">
          <a:xfrm>
            <a:off x="2544402" y="-1485900"/>
            <a:ext cx="3613377" cy="435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77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8.26263E-7 3.7037E-6 L 0.01175 -0.0375 L 0.02115 -0.06806 L 0.03524 -0.12223 L 0.04856 -0.16806 L 0.0603 -0.20834 L 0.0697 -0.24306 L 0.0744 -0.26111 L 0.0791 -0.27917 L 0.08302 -0.3 L 0.08615 -0.31667 L 0.08772 -0.34098 L 0.08928 -0.36111 L 0.08928 -0.37917 L 0.0885 -0.39584 L 0.0838 -0.41389 L 0.07753 -0.42084 L 0.0697 -0.42361 L 0.05952 -0.41806 L 0.05326 -0.40695 L 0.04699 -0.39028 L 0.04151 -0.36528 L 0.03759 -0.34306 L 0.03446 -0.29723 L 0.03368 -0.24861 L 0.03211 -0.18889 L 0.03368 -0.11528 L 0.03289 -0.0375 L 0.03524 0.0125 L 0.03916 0.04861 L 0.04464 0.06527 L 0.05091 0.08333 L 0.06265 0.09444 L 0.07675 0.09583 L 0.09398 0.08472 L 0.10573 0.05555 L 0.11278 0.02777 L 0.11591 -0.00278 L 0.11826 -0.03056 L 0.11748 -0.05695 L 0.11434 -0.08195 L 0.11121 -0.09167 L 0.10573 -0.09723 L 0.0979 -0.1 L 0.0932 -0.09723 L 0.09242 -0.08611 L 0.09555 -0.07084 L 0.1026 -0.06111 L 0.11434 -0.05556 L 0.12766 -0.05556 L 0.14646 -0.0625 L 0.1535 -0.06667 L 0.16055 -0.07917 L 0.16682 -0.09028 L 0.177 -0.09723 L 0.18796 -0.10278 L 0.19893 -0.1 L 0.20989 -0.09167 L 0.21773 -0.07917 L 0.21068 -0.09028 L 0.20206 -0.09723 L 0.19188 -0.10139 L 0.18092 -0.09861 L 0.16917 -0.09306 L 0.16447 -0.08611 L 0.15664 -0.07084 L 0.15272 -0.06389 L 0.14724 -0.04723 L 0.14332 -0.02361 L 0.14332 -0.00139 L 0.14411 0.01944 L 0.14724 0.04166 L 0.15272 0.05972 L 0.16212 0.08055 L 0.17465 0.09305 L 0.18953 0.09722 L 0.20572 0.08819 L 0.21511 0.07592 L 0.22321 0.06041 L 0.22882 0.03703 L 0.23078 0.0125 L 0.22947 -0.00973 L 0.22947 -0.02639 L 0.22699 -0.0463 L 0.22399 -0.06528 L 0.21773 -0.08056 " pathEditMode="relative" rAng="0" ptsTypes="AAAAAAAAAAAAAAAAAAAAAAAAAAAAAAAAAAAAAAAAAAAAAAAAAAAAAAAAAAAAAAAAAAAAAAAAAAAAAAAAAAAAAA">
                                      <p:cBhvr>
                                        <p:cTn id="11" dur="18000" fill="hold"/>
                                        <p:tgtEl>
                                          <p:spTgt spid="10"/>
                                        </p:tgtEl>
                                        <p:attrNameLst>
                                          <p:attrName>ppt_x</p:attrName>
                                          <p:attrName>ppt_y</p:attrName>
                                        </p:attrNameLst>
                                      </p:cBhvr>
                                      <p:rCtr x="11539" y="-16319"/>
                                    </p:animMotion>
                                  </p:childTnLst>
                                </p:cTn>
                              </p:par>
                            </p:childTnLst>
                          </p:cTn>
                        </p:par>
                        <p:par>
                          <p:cTn id="12" fill="hold">
                            <p:stCondLst>
                              <p:cond delay="18500"/>
                            </p:stCondLst>
                            <p:childTnLst>
                              <p:par>
                                <p:cTn id="13" presetID="10" presetClass="exit" presetSubtype="0" fill="hold" nodeType="afterEffect">
                                  <p:stCondLst>
                                    <p:cond delay="0"/>
                                  </p:stCondLst>
                                  <p:childTnLst>
                                    <p:animEffect transition="out" filter="fade">
                                      <p:cBhvr>
                                        <p:cTn id="14" dur="750"/>
                                        <p:tgtEl>
                                          <p:spTgt spid="10"/>
                                        </p:tgtEl>
                                      </p:cBhvr>
                                    </p:animEffect>
                                    <p:set>
                                      <p:cBhvr>
                                        <p:cTn id="15" dur="1" fill="hold">
                                          <p:stCondLst>
                                            <p:cond delay="749"/>
                                          </p:stCondLst>
                                        </p:cTn>
                                        <p:tgtEl>
                                          <p:spTgt spid="10"/>
                                        </p:tgtEl>
                                        <p:attrNameLst>
                                          <p:attrName>style.visibility</p:attrName>
                                        </p:attrNameLst>
                                      </p:cBhvr>
                                      <p:to>
                                        <p:strVal val="hidden"/>
                                      </p:to>
                                    </p:set>
                                  </p:childTnLst>
                                </p:cTn>
                              </p:par>
                            </p:childTnLst>
                          </p:cTn>
                        </p:par>
                        <p:par>
                          <p:cTn id="16" fill="hold">
                            <p:stCondLst>
                              <p:cond delay="1925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
                                        <p:tgtEl>
                                          <p:spTgt spid="17"/>
                                        </p:tgtEl>
                                      </p:cBhvr>
                                    </p:animEffect>
                                  </p:childTnLst>
                                </p:cTn>
                              </p:par>
                            </p:childTnLst>
                          </p:cTn>
                        </p:par>
                        <p:par>
                          <p:cTn id="20" fill="hold">
                            <p:stCondLst>
                              <p:cond delay="19260"/>
                            </p:stCondLst>
                            <p:childTnLst>
                              <p:par>
                                <p:cTn id="21" presetID="0" presetClass="path" presetSubtype="0" accel="50000" decel="50000" fill="hold" nodeType="afterEffect">
                                  <p:stCondLst>
                                    <p:cond delay="0"/>
                                  </p:stCondLst>
                                  <p:childTnLst>
                                    <p:animMotion origin="layout" path="M -1.78021E-6 6.45534E-6 L -1.78021E-6 0.1703 L 0.00196 0.19043 L 0.00509 0.19714 L 0.01084 0.20593 L 0.0158 0.20824 L 0.02154 0.20709 L 0.03041 0.20038 L 0.04177 0.18025 L 0.05378 0.14994 L 0.06069 0.1231 L 0.07139 0.05716 L 0.07583 0.0044 L 0.07714 -0.10319 L 0.07714 0.14994 L 0.07779 0.17909 L 0.08092 0.19251 L 0.08405 0.19922 L 0.08719 0.20269 L 0.09228 0.20593 L 0.09985 0.20385 L 0.10624 0.19922 L 0.11877 0.17909 L 0.1296 0.14994 L 0.14096 0.10065 " pathEditMode="relative" ptsTypes="AAAAAAAAAAAAAAAAAAAAAAAAA">
                                      <p:cBhvr>
                                        <p:cTn id="22" dur="8000" fill="hold"/>
                                        <p:tgtEl>
                                          <p:spTgt spid="17"/>
                                        </p:tgtEl>
                                        <p:attrNameLst>
                                          <p:attrName>ppt_x</p:attrName>
                                          <p:attrName>ppt_y</p:attrName>
                                        </p:attrNameLst>
                                      </p:cBhvr>
                                    </p:animMotion>
                                  </p:childTnLst>
                                </p:cTn>
                              </p:par>
                            </p:childTnLst>
                          </p:cTn>
                        </p:par>
                        <p:par>
                          <p:cTn id="23" fill="hold">
                            <p:stCondLst>
                              <p:cond delay="27260"/>
                            </p:stCondLst>
                            <p:childTnLst>
                              <p:par>
                                <p:cTn id="24" presetID="10" presetClass="exit" presetSubtype="0" fill="hold" nodeType="after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par>
                          <p:cTn id="27" fill="hold">
                            <p:stCondLst>
                              <p:cond delay="27760"/>
                            </p:stCondLst>
                            <p:childTnLst>
                              <p:par>
                                <p:cTn id="28" presetID="10"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8260"/>
                            </p:stCondLst>
                            <p:childTnLst>
                              <p:par>
                                <p:cTn id="32" presetID="0" presetClass="path" presetSubtype="0" accel="50000" decel="50000" fill="hold" nodeType="afterEffect">
                                  <p:stCondLst>
                                    <p:cond delay="0"/>
                                  </p:stCondLst>
                                  <p:childTnLst>
                                    <p:animMotion origin="layout" path="M -1.93211E-6 3.33333E-6 L 0.00731 -0.00741 L 0.01671 -0.01759 L 0.02297 -0.02778 L 0.02663 -0.03519 L 0.0329 -0.02222 L 0.03968 -0.01204 L 0.05169 3.33333E-6 " pathEditMode="relative" ptsTypes="AAAAAAAA">
                                      <p:cBhvr>
                                        <p:cTn id="33" dur="2000" fill="hold"/>
                                        <p:tgtEl>
                                          <p:spTgt spid="19"/>
                                        </p:tgtEl>
                                        <p:attrNameLst>
                                          <p:attrName>ppt_x</p:attrName>
                                          <p:attrName>ppt_y</p:attrName>
                                        </p:attrNameLst>
                                      </p:cBhvr>
                                    </p:animMotion>
                                  </p:childTnLst>
                                </p:cTn>
                              </p:par>
                            </p:childTnLst>
                          </p:cTn>
                        </p:par>
                        <p:par>
                          <p:cTn id="34" fill="hold">
                            <p:stCondLst>
                              <p:cond delay="30260"/>
                            </p:stCondLst>
                            <p:childTnLst>
                              <p:par>
                                <p:cTn id="35" presetID="10" presetClass="exit" presetSubtype="0" fill="hold" nodeType="after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30760"/>
                            </p:stCondLst>
                            <p:childTnLst>
                              <p:par>
                                <p:cTn id="39" presetID="10"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31260"/>
                            </p:stCondLst>
                            <p:childTnLst>
                              <p:par>
                                <p:cTn id="43" presetID="0" presetClass="path" presetSubtype="0" accel="50000" decel="50000" fill="hold" nodeType="afterEffect">
                                  <p:stCondLst>
                                    <p:cond delay="0"/>
                                  </p:stCondLst>
                                  <p:childTnLst>
                                    <p:animMotion origin="layout" path="M 1.30514E-6 5.18519E-6 L 0.05795 0.00024 " pathEditMode="relative" ptsTypes="AA">
                                      <p:cBhvr>
                                        <p:cTn id="44" dur="2000" fill="hold"/>
                                        <p:tgtEl>
                                          <p:spTgt spid="15"/>
                                        </p:tgtEl>
                                        <p:attrNameLst>
                                          <p:attrName>ppt_x</p:attrName>
                                          <p:attrName>ppt_y</p:attrName>
                                        </p:attrNameLst>
                                      </p:cBhvr>
                                    </p:animMotion>
                                  </p:childTnLst>
                                </p:cTn>
                              </p:par>
                            </p:childTnLst>
                          </p:cTn>
                        </p:par>
                        <p:par>
                          <p:cTn id="45" fill="hold">
                            <p:stCondLst>
                              <p:cond delay="33260"/>
                            </p:stCondLst>
                            <p:childTnLst>
                              <p:par>
                                <p:cTn id="46" presetID="10" presetClass="exit" presetSubtype="0" fill="hold"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33760"/>
                            </p:stCondLst>
                            <p:childTnLst>
                              <p:par>
                                <p:cTn id="50" presetID="10" presetClass="entr" presetSubtype="0"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500"/>
                                        <p:tgtEl>
                                          <p:spTgt spid="14"/>
                                        </p:tgtEl>
                                      </p:cBhvr>
                                    </p:animEffect>
                                  </p:childTnLst>
                                </p:cTn>
                              </p:par>
                            </p:childTnLst>
                          </p:cTn>
                        </p:par>
                        <p:par>
                          <p:cTn id="53" fill="hold">
                            <p:stCondLst>
                              <p:cond delay="35260"/>
                            </p:stCondLst>
                            <p:childTnLst>
                              <p:par>
                                <p:cTn id="54" presetID="2" presetClass="exit" presetSubtype="4" fill="hold" nodeType="after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ppt_x"/>
                                          </p:val>
                                        </p:tav>
                                      </p:tavLst>
                                    </p:anim>
                                    <p:anim calcmode="lin" valueType="num">
                                      <p:cBhvr additive="base">
                                        <p:cTn id="56" dur="500"/>
                                        <p:tgtEl>
                                          <p:spTgt spid="14"/>
                                        </p:tgtEl>
                                        <p:attrNameLst>
                                          <p:attrName>ppt_y</p:attrName>
                                        </p:attrNameLst>
                                      </p:cBhvr>
                                      <p:tavLst>
                                        <p:tav tm="0">
                                          <p:val>
                                            <p:strVal val="ppt_y"/>
                                          </p:val>
                                        </p:tav>
                                        <p:tav tm="100000">
                                          <p:val>
                                            <p:strVal val="1+ppt_h/2"/>
                                          </p:val>
                                        </p:tav>
                                      </p:tavLst>
                                    </p:anim>
                                    <p:set>
                                      <p:cBhvr>
                                        <p:cTn id="57" dur="1" fill="hold">
                                          <p:stCondLst>
                                            <p:cond delay="499"/>
                                          </p:stCondLst>
                                        </p:cTn>
                                        <p:tgtEl>
                                          <p:spTgt spid="1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5623718" y="999034"/>
            <a:ext cx="6538119" cy="2892902"/>
          </a:xfrm>
          <a:prstGeom prst="rect">
            <a:avLst/>
          </a:prstGeom>
          <a:noFill/>
        </p:spPr>
        <p:txBody>
          <a:bodyPr wrap="square" lIns="121725" tIns="60862" rIns="121725" bIns="60862" rtlCol="0">
            <a:spAutoFit/>
          </a:bodyPr>
          <a:lstStyle/>
          <a:p>
            <a:r>
              <a:rPr lang="en-US" sz="18000">
                <a:solidFill>
                  <a:srgbClr val="FF0000"/>
                </a:solidFill>
                <a:latin typeface="HP001 4 hàng"/>
              </a:rPr>
              <a:t>ăt</a:t>
            </a:r>
            <a:r>
              <a:rPr lang="en-US" sz="18000" smtClean="0">
                <a:solidFill>
                  <a:srgbClr val="FF0000"/>
                </a:solidFill>
                <a:latin typeface="HP001 4 hàng" pitchFamily="34" charset="0"/>
              </a:rPr>
              <a:t> </a:t>
            </a:r>
            <a:r>
              <a:rPr lang="en-US" sz="9000">
                <a:solidFill>
                  <a:srgbClr val="FF0000"/>
                </a:solidFill>
                <a:latin typeface="HP001 4 hàng"/>
              </a:rPr>
              <a:t>ăt</a:t>
            </a:r>
            <a:endParaRPr lang="en-US" sz="9000">
              <a:solidFill>
                <a:srgbClr val="FF0000"/>
              </a:solidFill>
              <a:latin typeface="HP001 4 hàng" pitchFamily="34" charset="0"/>
            </a:endParaRPr>
          </a:p>
        </p:txBody>
      </p:sp>
      <p:sp>
        <p:nvSpPr>
          <p:cNvPr id="15" name="TextBox 14"/>
          <p:cNvSpPr txBox="1"/>
          <p:nvPr/>
        </p:nvSpPr>
        <p:spPr>
          <a:xfrm>
            <a:off x="356514" y="1004661"/>
            <a:ext cx="6624334" cy="2892902"/>
          </a:xfrm>
          <a:prstGeom prst="rect">
            <a:avLst/>
          </a:prstGeom>
          <a:noFill/>
        </p:spPr>
        <p:txBody>
          <a:bodyPr wrap="square" lIns="121725" tIns="60862" rIns="121725" bIns="60862" rtlCol="0">
            <a:spAutoFit/>
          </a:bodyPr>
          <a:lstStyle/>
          <a:p>
            <a:r>
              <a:rPr lang="en-US" sz="18000" smtClean="0">
                <a:solidFill>
                  <a:srgbClr val="FF0000"/>
                </a:solidFill>
                <a:latin typeface="HP001 4 hàng"/>
              </a:rPr>
              <a:t>at</a:t>
            </a:r>
            <a:r>
              <a:rPr lang="el-GR" sz="18000" smtClean="0">
                <a:solidFill>
                  <a:srgbClr val="FF0000"/>
                </a:solidFill>
                <a:latin typeface="HP001 4 hàng"/>
              </a:rPr>
              <a:t> </a:t>
            </a:r>
            <a:r>
              <a:rPr lang="en-US" sz="9000" smtClean="0">
                <a:solidFill>
                  <a:srgbClr val="FF0000"/>
                </a:solidFill>
                <a:latin typeface="HP001 4 hàng"/>
              </a:rPr>
              <a:t>at</a:t>
            </a:r>
            <a:endParaRPr lang="en-US" sz="9000">
              <a:solidFill>
                <a:srgbClr val="FF0000"/>
              </a:solidFill>
              <a:latin typeface="HP001 4 hàng" pitchFamily="34" charset="0"/>
            </a:endParaRPr>
          </a:p>
        </p:txBody>
      </p:sp>
      <p:sp>
        <p:nvSpPr>
          <p:cNvPr id="16" name="TextBox 15"/>
          <p:cNvSpPr txBox="1"/>
          <p:nvPr/>
        </p:nvSpPr>
        <p:spPr>
          <a:xfrm>
            <a:off x="370985" y="4655434"/>
            <a:ext cx="6624334" cy="2892902"/>
          </a:xfrm>
          <a:prstGeom prst="rect">
            <a:avLst/>
          </a:prstGeom>
          <a:noFill/>
        </p:spPr>
        <p:txBody>
          <a:bodyPr wrap="square" lIns="121725" tIns="60862" rIns="121725" bIns="60862" rtlCol="0">
            <a:spAutoFit/>
          </a:bodyPr>
          <a:lstStyle/>
          <a:p>
            <a:r>
              <a:rPr lang="en-US" sz="18000">
                <a:solidFill>
                  <a:srgbClr val="FF0000"/>
                </a:solidFill>
                <a:latin typeface="HP001 4 hàng"/>
              </a:rPr>
              <a:t>ât</a:t>
            </a:r>
            <a:r>
              <a:rPr lang="el-GR" sz="18000">
                <a:solidFill>
                  <a:srgbClr val="FF0000"/>
                </a:solidFill>
                <a:latin typeface="HP001 4 hàng"/>
              </a:rPr>
              <a:t> </a:t>
            </a:r>
            <a:r>
              <a:rPr lang="en-US" sz="9000">
                <a:solidFill>
                  <a:srgbClr val="FF0000"/>
                </a:solidFill>
                <a:latin typeface="HP001 4 hàng"/>
              </a:rPr>
              <a:t>ât</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00831092"/>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00819" y="3126898"/>
            <a:ext cx="10987314" cy="2892902"/>
          </a:xfrm>
          <a:prstGeom prst="rect">
            <a:avLst/>
          </a:prstGeom>
          <a:noFill/>
        </p:spPr>
        <p:txBody>
          <a:bodyPr wrap="square" lIns="121725" tIns="60862" rIns="121725" bIns="60862" rtlCol="0">
            <a:spAutoFit/>
          </a:bodyPr>
          <a:lstStyle/>
          <a:p>
            <a:pPr algn="ctr"/>
            <a:r>
              <a:rPr lang="en-US" sz="18000">
                <a:solidFill>
                  <a:srgbClr val="FF0000"/>
                </a:solidFill>
                <a:latin typeface="HP001 4H"/>
                <a:ea typeface="HP001 4H"/>
              </a:rPr>
              <a:t> </a:t>
            </a:r>
            <a:r>
              <a:rPr lang="en-US" sz="18000" smtClean="0">
                <a:solidFill>
                  <a:srgbClr val="FF0000"/>
                </a:solidFill>
                <a:latin typeface="HP001 4 hàng"/>
                <a:ea typeface="HP001 4H"/>
              </a:rPr>
              <a:t>j</a:t>
            </a:r>
            <a:r>
              <a:rPr lang="en-US" sz="18000" smtClean="0">
                <a:solidFill>
                  <a:srgbClr val="FF0000"/>
                </a:solidFill>
                <a:latin typeface="HP001 4H"/>
                <a:ea typeface="HP001 4H"/>
              </a:rPr>
              <a:t>ặt </a:t>
            </a:r>
            <a:r>
              <a:rPr lang="en-US" sz="18000">
                <a:solidFill>
                  <a:srgbClr val="FF0000"/>
                </a:solidFill>
                <a:latin typeface="HP001 4H"/>
                <a:ea typeface="HP001 4H"/>
              </a:rPr>
              <a:t>ǇrƟ</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3696695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37107544"/>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653910" y="3978493"/>
            <a:ext cx="11338719" cy="1507907"/>
          </a:xfrm>
          <a:prstGeom prst="rect">
            <a:avLst/>
          </a:prstGeom>
          <a:noFill/>
        </p:spPr>
        <p:txBody>
          <a:bodyPr wrap="square" lIns="121725" tIns="60862" rIns="121725" bIns="60862" rtlCol="0">
            <a:spAutoFit/>
          </a:bodyPr>
          <a:lstStyle/>
          <a:p>
            <a:pPr algn="ctr"/>
            <a:r>
              <a:rPr lang="en-US" sz="9000">
                <a:solidFill>
                  <a:srgbClr val="FF0000"/>
                </a:solidFill>
                <a:latin typeface="HP001 4 hàng"/>
                <a:ea typeface="HP001 4H"/>
              </a:rPr>
              <a:t>j</a:t>
            </a:r>
            <a:r>
              <a:rPr lang="en-US" sz="9000">
                <a:solidFill>
                  <a:srgbClr val="FF0000"/>
                </a:solidFill>
                <a:latin typeface="HP001 4H"/>
                <a:ea typeface="HP001 4H"/>
              </a:rPr>
              <a:t>ặt ǇrƟ</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1649016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12768525"/>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377031"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 bật lửa </a:t>
            </a:r>
            <a:endParaRPr lang="en-US" sz="18000">
              <a:solidFill>
                <a:srgbClr val="FF0000"/>
              </a:solidFill>
              <a:latin typeface="HP001 4 hàng" pitchFamily="34" charset="0"/>
            </a:endParaRPr>
          </a:p>
        </p:txBody>
      </p:sp>
    </p:spTree>
    <p:extLst>
      <p:ext uri="{BB962C8B-B14F-4D97-AF65-F5344CB8AC3E}">
        <p14:creationId xmlns:p14="http://schemas.microsoft.com/office/powerpoint/2010/main" val="30060000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88368790"/>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298590" y="3978493"/>
            <a:ext cx="11338719" cy="1507907"/>
          </a:xfrm>
          <a:prstGeom prst="rect">
            <a:avLst/>
          </a:prstGeom>
          <a:noFill/>
        </p:spPr>
        <p:txBody>
          <a:bodyPr wrap="square" lIns="121725" tIns="60862" rIns="121725" bIns="60862" rtlCol="0">
            <a:spAutoFit/>
          </a:bodyPr>
          <a:lstStyle/>
          <a:p>
            <a:pPr algn="ctr"/>
            <a:r>
              <a:rPr lang="vi-VN" sz="9000">
                <a:solidFill>
                  <a:srgbClr val="FF0000"/>
                </a:solidFill>
                <a:latin typeface="HP001 4 hàng" pitchFamily="34" charset="0"/>
              </a:rPr>
              <a:t>bật lửa</a:t>
            </a:r>
            <a:endParaRPr lang="en-US" sz="9000">
              <a:solidFill>
                <a:srgbClr val="FF0000"/>
              </a:solidFill>
              <a:latin typeface="HP001 4 hàng" pitchFamily="34" charset="0"/>
            </a:endParaRPr>
          </a:p>
        </p:txBody>
      </p:sp>
    </p:spTree>
    <p:extLst>
      <p:ext uri="{BB962C8B-B14F-4D97-AF65-F5344CB8AC3E}">
        <p14:creationId xmlns:p14="http://schemas.microsoft.com/office/powerpoint/2010/main" val="485047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282" t="23437" r="30747" b="32291"/>
          <a:stretch/>
        </p:blipFill>
        <p:spPr bwMode="auto">
          <a:xfrm>
            <a:off x="1242534" y="522300"/>
            <a:ext cx="9213270" cy="573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634" t="5714" r="-283" b="63598"/>
          <a:stretch/>
        </p:blipFill>
        <p:spPr>
          <a:xfrm>
            <a:off x="1356463" y="181651"/>
            <a:ext cx="9133683" cy="4248836"/>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45225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Hè đến, nhà Nam đi nghỉ mát ở Cát Bà. Mẹ và Nam bỏ áo bơi, bàn chải, khăn mặt vào ba lô. Nam rất vui khi đi chơi xa với cả nhà.</a:t>
            </a:r>
          </a:p>
        </p:txBody>
      </p:sp>
      <p:cxnSp>
        <p:nvCxnSpPr>
          <p:cNvPr id="32" name="Straight Connector 31"/>
          <p:cNvCxnSpPr/>
          <p:nvPr/>
        </p:nvCxnSpPr>
        <p:spPr>
          <a:xfrm>
            <a:off x="7604919" y="5196318"/>
            <a:ext cx="8476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9128919" y="5196318"/>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879717" y="5291464"/>
            <a:ext cx="96948" cy="4600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1</a:t>
            </a:r>
            <a:endParaRPr lang="en-US" sz="28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11094158" y="4263001"/>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2</a:t>
            </a:r>
            <a:endParaRPr lang="en-US" sz="28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10881437" y="4641515"/>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8824119" y="5932734"/>
            <a:ext cx="141942"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9354" y="560991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tx1"/>
                </a:solidFill>
                <a:latin typeface="Arial" pitchFamily="34" charset="0"/>
                <a:ea typeface="Arial-Rounded" pitchFamily="34" charset="0"/>
                <a:cs typeface="Arial" pitchFamily="34" charset="0"/>
              </a:rPr>
              <a:t>3</a:t>
            </a:r>
            <a:endParaRPr lang="en-US" sz="28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8414191" y="5828195"/>
            <a:ext cx="8198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73679" y="6433175"/>
            <a:ext cx="6775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83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nghỉ mát</a:t>
            </a:r>
          </a:p>
        </p:txBody>
      </p:sp>
      <p:sp>
        <p:nvSpPr>
          <p:cNvPr id="7" name="Title 1"/>
          <p:cNvSpPr txBox="1">
            <a:spLocks/>
          </p:cNvSpPr>
          <p:nvPr/>
        </p:nvSpPr>
        <p:spPr>
          <a:xfrm>
            <a:off x="6385719" y="14478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Cát Bà</a:t>
            </a:r>
          </a:p>
        </p:txBody>
      </p:sp>
      <p:sp>
        <p:nvSpPr>
          <p:cNvPr id="8" name="Title 1"/>
          <p:cNvSpPr txBox="1">
            <a:spLocks/>
          </p:cNvSpPr>
          <p:nvPr/>
        </p:nvSpPr>
        <p:spPr>
          <a:xfrm>
            <a:off x="518318"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khăn mặt</a:t>
            </a:r>
          </a:p>
        </p:txBody>
      </p:sp>
      <p:sp>
        <p:nvSpPr>
          <p:cNvPr id="5" name="Title 1"/>
          <p:cNvSpPr txBox="1">
            <a:spLocks/>
          </p:cNvSpPr>
          <p:nvPr/>
        </p:nvSpPr>
        <p:spPr>
          <a:xfrm>
            <a:off x="6461919" y="3505200"/>
            <a:ext cx="5301541"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rất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ê mẩn với vẻ đẹp Cát Bà nhìn từ trên cao - Kênh truyền hình Đài Tiếng nói  Việt Nam - VOV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885" y="86513"/>
            <a:ext cx="9446281" cy="59039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chemeClr val="bg1"/>
                </a:solidFill>
                <a:latin typeface="Arial-Rounded" pitchFamily="34" charset="0"/>
                <a:ea typeface="Arial-Rounded" pitchFamily="34" charset="0"/>
                <a:cs typeface="Arial-Rounded" pitchFamily="34" charset="0"/>
              </a:rPr>
              <a:t>Cát Bà</a:t>
            </a:r>
          </a:p>
        </p:txBody>
      </p:sp>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latin typeface="Arial-Rounded" pitchFamily="34" charset="0"/>
                <a:ea typeface="Arial-Rounded" pitchFamily="34" charset="0"/>
                <a:cs typeface="Arial-Rounded" pitchFamily="34" charset="0"/>
              </a:rPr>
              <a:t>	</a:t>
            </a:r>
            <a:r>
              <a:rPr lang="en-US" sz="5400" smtClean="0">
                <a:solidFill>
                  <a:srgbClr val="0070C0"/>
                </a:solidFill>
                <a:latin typeface="Arial-Rounded" pitchFamily="34" charset="0"/>
                <a:ea typeface="Arial-Rounded" pitchFamily="34" charset="0"/>
                <a:cs typeface="Arial-Rounded" pitchFamily="34" charset="0"/>
              </a:rPr>
              <a:t>Hè </a:t>
            </a:r>
            <a:r>
              <a:rPr lang="en-US" sz="5400">
                <a:solidFill>
                  <a:srgbClr val="0070C0"/>
                </a:solidFill>
                <a:latin typeface="Arial-Rounded" pitchFamily="34" charset="0"/>
                <a:ea typeface="Arial-Rounded" pitchFamily="34" charset="0"/>
                <a:cs typeface="Arial-Rounded" pitchFamily="34" charset="0"/>
              </a:rPr>
              <a:t>đến, nhà Nam đi nghỉ mát ở Cát Bà. Mẹ và Nam bỏ áo bơi, bàn chải, khăn mặt vào ba lô. Nam rất vui khi đi chơi xa với cả nhà.</a:t>
            </a:r>
          </a:p>
        </p:txBody>
      </p:sp>
      <p:cxnSp>
        <p:nvCxnSpPr>
          <p:cNvPr id="47" name="Straight Connector 46"/>
          <p:cNvCxnSpPr/>
          <p:nvPr/>
        </p:nvCxnSpPr>
        <p:spPr>
          <a:xfrm>
            <a:off x="10275999" y="1295400"/>
            <a:ext cx="15199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56541" y="2057400"/>
            <a:ext cx="695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25315" y="2075166"/>
            <a:ext cx="20178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Nhà Nam đi nghỉ mát ở đâu khi hè đến?</a:t>
            </a:r>
            <a:endParaRPr lang="en-US" sz="4400">
              <a:latin typeface="Arial-Rounded" pitchFamily="34" charset="0"/>
              <a:ea typeface="Arial-Rounded" pitchFamily="34" charset="0"/>
              <a:cs typeface="Arial-Rounded" pitchFamily="34" charset="0"/>
            </a:endParaRPr>
          </a:p>
        </p:txBody>
      </p:sp>
      <p:cxnSp>
        <p:nvCxnSpPr>
          <p:cNvPr id="21" name="Straight Connector 20"/>
          <p:cNvCxnSpPr/>
          <p:nvPr/>
        </p:nvCxnSpPr>
        <p:spPr>
          <a:xfrm>
            <a:off x="9060879" y="2017486"/>
            <a:ext cx="24302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56541" y="2786742"/>
            <a:ext cx="29164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50673"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Mẹ và Nam bỏ những gì vào ba lô?</a:t>
            </a:r>
            <a:endParaRPr lang="en-US" sz="4400">
              <a:latin typeface="Arial-Rounded" pitchFamily="34" charset="0"/>
              <a:ea typeface="Arial-Rounded" pitchFamily="34" charset="0"/>
              <a:cs typeface="Arial-Rounded" pitchFamily="34" charset="0"/>
            </a:endParaRPr>
          </a:p>
        </p:txBody>
      </p:sp>
      <p:sp>
        <p:nvSpPr>
          <p:cNvPr id="24" name="Rounded Rectangle 23"/>
          <p:cNvSpPr/>
          <p:nvPr/>
        </p:nvSpPr>
        <p:spPr>
          <a:xfrm>
            <a:off x="437388"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Nam cảm thấy thế nào khi đi chơi xa với cả nhà?</a:t>
            </a:r>
            <a:endParaRPr lang="en-US" sz="4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538119" y="2743200"/>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0712" y="3526971"/>
            <a:ext cx="525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5183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máy xúc</a:t>
            </a:r>
            <a:endParaRPr lang="en-US" sz="8000">
              <a:latin typeface="Arial-Rounded" pitchFamily="34" charset="0"/>
              <a:ea typeface="Arial-Rounded" pitchFamily="34" charset="0"/>
              <a:cs typeface="Arial-Rounded" pitchFamily="34" charset="0"/>
            </a:endParaRPr>
          </a:p>
        </p:txBody>
      </p:sp>
      <p:sp>
        <p:nvSpPr>
          <p:cNvPr id="5" name="Title 1"/>
          <p:cNvSpPr txBox="1">
            <a:spLocks/>
          </p:cNvSpPr>
          <p:nvPr/>
        </p:nvSpPr>
        <p:spPr>
          <a:xfrm>
            <a:off x="5526770" y="1371599"/>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cái cốc</a:t>
            </a:r>
            <a:endParaRPr lang="en-US" sz="8000">
              <a:latin typeface="Arial-Rounded" pitchFamily="34" charset="0"/>
              <a:ea typeface="Arial-Rounded" pitchFamily="34" charset="0"/>
              <a:cs typeface="Arial-Rounded" pitchFamily="34" charset="0"/>
            </a:endParaRPr>
          </a:p>
        </p:txBody>
      </p:sp>
      <p:sp>
        <p:nvSpPr>
          <p:cNvPr id="6" name="Title 1"/>
          <p:cNvSpPr txBox="1">
            <a:spLocks/>
          </p:cNvSpPr>
          <p:nvPr/>
        </p:nvSpPr>
        <p:spPr>
          <a:xfrm>
            <a:off x="518319" y="1371600"/>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con sóc</a:t>
            </a:r>
            <a:endParaRPr lang="en-US" sz="8000">
              <a:latin typeface="Arial-Rounded" pitchFamily="34" charset="0"/>
              <a:ea typeface="Arial-Rounded" pitchFamily="34" charset="0"/>
              <a:cs typeface="Arial-Rounded" pitchFamily="34" charset="0"/>
            </a:endParaRPr>
          </a:p>
        </p:txBody>
      </p:sp>
      <p:sp>
        <p:nvSpPr>
          <p:cNvPr id="7" name="Title 1"/>
          <p:cNvSpPr txBox="1">
            <a:spLocks/>
          </p:cNvSpPr>
          <p:nvPr/>
        </p:nvSpPr>
        <p:spPr>
          <a:xfrm>
            <a:off x="5623719" y="31311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smtClean="0">
                <a:latin typeface="Arial-Rounded" pitchFamily="34" charset="0"/>
                <a:ea typeface="Arial-Rounded" pitchFamily="34" charset="0"/>
                <a:cs typeface="Arial-Rounded" pitchFamily="34" charset="0"/>
              </a:rPr>
              <a:t>con mực</a:t>
            </a:r>
            <a:endParaRPr lang="en-US" sz="80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Hè đến, nhà Nam đi nghỉ mát ở Cát Bà. Mẹ và Nam bỏ áo bơi, bàn chải, khăn mặt vào ba lô. Nam rất vui khi đi chơi xa với cả nhà.</a:t>
            </a:r>
          </a:p>
        </p:txBody>
      </p:sp>
      <p:sp>
        <p:nvSpPr>
          <p:cNvPr id="42" name="Title 1"/>
          <p:cNvSpPr txBox="1">
            <a:spLocks/>
          </p:cNvSpPr>
          <p:nvPr/>
        </p:nvSpPr>
        <p:spPr>
          <a:xfrm>
            <a:off x="29567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mặt trời</a:t>
            </a:r>
            <a:endParaRPr lang="en-US" sz="5400">
              <a:solidFill>
                <a:srgbClr val="0070C0"/>
              </a:solidFill>
              <a:latin typeface="Arial-Rounded" pitchFamily="34" charset="0"/>
              <a:ea typeface="Arial-Rounded" pitchFamily="34" charset="0"/>
              <a:cs typeface="Arial-Rounded" pitchFamily="34" charset="0"/>
            </a:endParaRPr>
          </a:p>
        </p:txBody>
      </p:sp>
      <p:sp>
        <p:nvSpPr>
          <p:cNvPr id="44" name="Title 1"/>
          <p:cNvSpPr txBox="1">
            <a:spLocks/>
          </p:cNvSpPr>
          <p:nvPr/>
        </p:nvSpPr>
        <p:spPr>
          <a:xfrm>
            <a:off x="-777081" y="4009400"/>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bãi cát</a:t>
            </a:r>
            <a:endParaRPr lang="en-US" sz="5400">
              <a:solidFill>
                <a:srgbClr val="0070C0"/>
              </a:solidFill>
              <a:latin typeface="Arial-Rounded" pitchFamily="34" charset="0"/>
              <a:ea typeface="Arial-Rounded" pitchFamily="34" charset="0"/>
              <a:cs typeface="Arial-Rounded" pitchFamily="34" charset="0"/>
            </a:endParaRPr>
          </a:p>
        </p:txBody>
      </p:sp>
      <p:sp>
        <p:nvSpPr>
          <p:cNvPr id="45" name="Title 1"/>
          <p:cNvSpPr txBox="1">
            <a:spLocks/>
          </p:cNvSpPr>
          <p:nvPr/>
        </p:nvSpPr>
        <p:spPr>
          <a:xfrm>
            <a:off x="7300119" y="4009400"/>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bật lửa</a:t>
            </a:r>
            <a:endParaRPr lang="en-US" sz="5400">
              <a:solidFill>
                <a:srgbClr val="0070C0"/>
              </a:solidFill>
              <a:latin typeface="Arial-Rounded" pitchFamily="34" charset="0"/>
              <a:ea typeface="Arial-Rounded" pitchFamily="34" charset="0"/>
              <a:cs typeface="Arial-Rounded" pitchFamily="34" charset="0"/>
            </a:endParaRPr>
          </a:p>
        </p:txBody>
      </p:sp>
      <p:sp>
        <p:nvSpPr>
          <p:cNvPr id="46" name="Title 1"/>
          <p:cNvSpPr txBox="1">
            <a:spLocks/>
          </p:cNvSpPr>
          <p:nvPr/>
        </p:nvSpPr>
        <p:spPr>
          <a:xfrm>
            <a:off x="-300831"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bát</a:t>
            </a:r>
            <a:endParaRPr lang="en-US" sz="5400">
              <a:solidFill>
                <a:srgbClr val="0070C0"/>
              </a:solidFill>
              <a:latin typeface="Arial-Rounded" pitchFamily="34" charset="0"/>
              <a:ea typeface="Arial-Rounded" pitchFamily="34" charset="0"/>
              <a:cs typeface="Arial-Rounded" pitchFamily="34" charset="0"/>
            </a:endParaRPr>
          </a:p>
        </p:txBody>
      </p:sp>
      <p:sp>
        <p:nvSpPr>
          <p:cNvPr id="47" name="Title 1"/>
          <p:cNvSpPr txBox="1">
            <a:spLocks/>
          </p:cNvSpPr>
          <p:nvPr/>
        </p:nvSpPr>
        <p:spPr>
          <a:xfrm>
            <a:off x="1581097" y="3109523"/>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lạt</a:t>
            </a:r>
            <a:endParaRPr lang="en-US" sz="5400">
              <a:solidFill>
                <a:srgbClr val="0070C0"/>
              </a:solidFill>
              <a:latin typeface="Arial-Rounded" pitchFamily="34" charset="0"/>
              <a:ea typeface="Arial-Rounded" pitchFamily="34" charset="0"/>
              <a:cs typeface="Arial-Rounded" pitchFamily="34" charset="0"/>
            </a:endParaRPr>
          </a:p>
        </p:txBody>
      </p:sp>
      <p:sp>
        <p:nvSpPr>
          <p:cNvPr id="48" name="Title 1"/>
          <p:cNvSpPr txBox="1">
            <a:spLocks/>
          </p:cNvSpPr>
          <p:nvPr/>
        </p:nvSpPr>
        <p:spPr>
          <a:xfrm>
            <a:off x="5629629" y="310952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gặt</a:t>
            </a:r>
            <a:endParaRPr lang="en-US" sz="5400">
              <a:solidFill>
                <a:srgbClr val="0070C0"/>
              </a:solidFill>
              <a:latin typeface="Arial-Rounded" pitchFamily="34" charset="0"/>
              <a:ea typeface="Arial-Rounded" pitchFamily="34" charset="0"/>
              <a:cs typeface="Arial-Rounded" pitchFamily="34" charset="0"/>
            </a:endParaRPr>
          </a:p>
        </p:txBody>
      </p:sp>
      <p:sp>
        <p:nvSpPr>
          <p:cNvPr id="49" name="Title 1"/>
          <p:cNvSpPr txBox="1">
            <a:spLocks/>
          </p:cNvSpPr>
          <p:nvPr/>
        </p:nvSpPr>
        <p:spPr>
          <a:xfrm>
            <a:off x="7757319" y="31095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0070C0"/>
                </a:solidFill>
                <a:latin typeface="Arial-Rounded" pitchFamily="34" charset="0"/>
                <a:ea typeface="Arial-Rounded" pitchFamily="34" charset="0"/>
                <a:cs typeface="Arial-Rounded" pitchFamily="34" charset="0"/>
              </a:rPr>
              <a:t>đ</a:t>
            </a:r>
            <a:r>
              <a:rPr lang="en-US" sz="5400" smtClean="0">
                <a:solidFill>
                  <a:srgbClr val="0070C0"/>
                </a:solidFill>
                <a:latin typeface="Arial-Rounded" pitchFamily="34" charset="0"/>
                <a:ea typeface="Arial-Rounded" pitchFamily="34" charset="0"/>
                <a:cs typeface="Arial-Rounded" pitchFamily="34" charset="0"/>
              </a:rPr>
              <a:t>ất</a:t>
            </a:r>
            <a:endParaRPr lang="en-US" sz="5400">
              <a:solidFill>
                <a:srgbClr val="0070C0"/>
              </a:solidFill>
              <a:latin typeface="Arial-Rounded" pitchFamily="34" charset="0"/>
              <a:ea typeface="Arial-Rounded" pitchFamily="34" charset="0"/>
              <a:cs typeface="Arial-Rounded" pitchFamily="34" charset="0"/>
            </a:endParaRPr>
          </a:p>
        </p:txBody>
      </p:sp>
      <p:sp>
        <p:nvSpPr>
          <p:cNvPr id="50" name="Title 1"/>
          <p:cNvSpPr txBox="1">
            <a:spLocks/>
          </p:cNvSpPr>
          <p:nvPr/>
        </p:nvSpPr>
        <p:spPr>
          <a:xfrm>
            <a:off x="9917304" y="31150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gật</a:t>
            </a:r>
            <a:endParaRPr lang="en-US" sz="5400">
              <a:solidFill>
                <a:srgbClr val="0070C0"/>
              </a:solidFill>
              <a:latin typeface="Arial-Rounded" pitchFamily="34" charset="0"/>
              <a:ea typeface="Arial-Rounded" pitchFamily="34" charset="0"/>
              <a:cs typeface="Arial-Rounded" pitchFamily="34" charset="0"/>
            </a:endParaRPr>
          </a:p>
        </p:txBody>
      </p:sp>
      <p:sp>
        <p:nvSpPr>
          <p:cNvPr id="51" name="Title 1"/>
          <p:cNvSpPr txBox="1">
            <a:spLocks/>
          </p:cNvSpPr>
          <p:nvPr/>
        </p:nvSpPr>
        <p:spPr>
          <a:xfrm>
            <a:off x="3617094" y="3115042"/>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0070C0"/>
                </a:solidFill>
                <a:latin typeface="Arial-Rounded" pitchFamily="34" charset="0"/>
                <a:ea typeface="Arial-Rounded" pitchFamily="34" charset="0"/>
                <a:cs typeface="Arial-Rounded" pitchFamily="34" charset="0"/>
              </a:rPr>
              <a:t>sắt</a:t>
            </a:r>
            <a:endParaRPr lang="en-US" sz="5400">
              <a:solidFill>
                <a:srgbClr val="0070C0"/>
              </a:solidFill>
              <a:latin typeface="Arial-Rounded" pitchFamily="34" charset="0"/>
              <a:ea typeface="Arial-Rounded" pitchFamily="34" charset="0"/>
              <a:cs typeface="Arial-Rounded"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919" y="-196034"/>
            <a:ext cx="4876025" cy="369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61D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3715209" y="914400"/>
            <a:ext cx="473142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latin typeface="Arial-Rounded" pitchFamily="34" charset="0"/>
                <a:ea typeface="Arial-Rounded" pitchFamily="34" charset="0"/>
                <a:cs typeface="Arial-Rounded" pitchFamily="34" charset="0"/>
              </a:rPr>
              <a:t>Xin phép</a:t>
            </a:r>
            <a:endParaRPr lang="en-US" sz="6000">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611" b="1393"/>
          <a:stretch/>
        </p:blipFill>
        <p:spPr>
          <a:xfrm>
            <a:off x="2385219" y="1981200"/>
            <a:ext cx="7391400" cy="4286250"/>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48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smtClean="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Đi học về, Hà thấy mấy khóm cúc đã nở rực rỡ. Hà hái cúc, cắm vào cốc rồi để ngay ngắn trên bàn học. Mẹ tấm tắc khen Hà khéo tay.</a:t>
            </a:r>
          </a:p>
        </p:txBody>
      </p:sp>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322" y="-56098"/>
            <a:ext cx="5131082" cy="310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140046"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học</a:t>
            </a:r>
            <a:endParaRPr lang="en-US" sz="5400">
              <a:latin typeface="Arial-Rounded" pitchFamily="34" charset="0"/>
              <a:ea typeface="Arial-Rounded" pitchFamily="34" charset="0"/>
              <a:cs typeface="Arial-Rounded" pitchFamily="34" charset="0"/>
            </a:endParaRPr>
          </a:p>
        </p:txBody>
      </p:sp>
      <p:sp>
        <p:nvSpPr>
          <p:cNvPr id="24" name="Title 1"/>
          <p:cNvSpPr txBox="1">
            <a:spLocks/>
          </p:cNvSpPr>
          <p:nvPr/>
        </p:nvSpPr>
        <p:spPr>
          <a:xfrm>
            <a:off x="1098204" y="307188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sóc</a:t>
            </a:r>
            <a:endParaRPr lang="en-US" sz="5400">
              <a:latin typeface="Arial-Rounded" pitchFamily="34" charset="0"/>
              <a:ea typeface="Arial-Rounded" pitchFamily="34" charset="0"/>
              <a:cs typeface="Arial-Rounded" pitchFamily="34" charset="0"/>
            </a:endParaRPr>
          </a:p>
        </p:txBody>
      </p:sp>
      <p:sp>
        <p:nvSpPr>
          <p:cNvPr id="25" name="Title 1"/>
          <p:cNvSpPr txBox="1">
            <a:spLocks/>
          </p:cNvSpPr>
          <p:nvPr/>
        </p:nvSpPr>
        <p:spPr>
          <a:xfrm>
            <a:off x="2755554" y="3071884"/>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cốc</a:t>
            </a:r>
            <a:endParaRPr lang="en-US" sz="5400">
              <a:latin typeface="Arial-Rounded" pitchFamily="34" charset="0"/>
              <a:ea typeface="Arial-Rounded" pitchFamily="34" charset="0"/>
              <a:cs typeface="Arial-Rounded" pitchFamily="34" charset="0"/>
            </a:endParaRPr>
          </a:p>
        </p:txBody>
      </p:sp>
      <p:sp>
        <p:nvSpPr>
          <p:cNvPr id="26" name="Title 1"/>
          <p:cNvSpPr txBox="1">
            <a:spLocks/>
          </p:cNvSpPr>
          <p:nvPr/>
        </p:nvSpPr>
        <p:spPr>
          <a:xfrm>
            <a:off x="5447514"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chục</a:t>
            </a:r>
            <a:endParaRPr lang="en-US" sz="5400">
              <a:latin typeface="Arial-Rounded" pitchFamily="34" charset="0"/>
              <a:ea typeface="Arial-Rounded" pitchFamily="34" charset="0"/>
              <a:cs typeface="Arial-Rounded" pitchFamily="34" charset="0"/>
            </a:endParaRPr>
          </a:p>
        </p:txBody>
      </p:sp>
      <p:sp>
        <p:nvSpPr>
          <p:cNvPr id="27" name="Title 1"/>
          <p:cNvSpPr txBox="1">
            <a:spLocks/>
          </p:cNvSpPr>
          <p:nvPr/>
        </p:nvSpPr>
        <p:spPr>
          <a:xfrm>
            <a:off x="7090036" y="307188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cúc</a:t>
            </a:r>
            <a:endParaRPr lang="en-US" sz="5400">
              <a:latin typeface="Arial-Rounded" pitchFamily="34" charset="0"/>
              <a:ea typeface="Arial-Rounded" pitchFamily="34" charset="0"/>
              <a:cs typeface="Arial-Rounded" pitchFamily="34" charset="0"/>
            </a:endParaRPr>
          </a:p>
        </p:txBody>
      </p:sp>
      <p:sp>
        <p:nvSpPr>
          <p:cNvPr id="28" name="Title 1"/>
          <p:cNvSpPr txBox="1">
            <a:spLocks/>
          </p:cNvSpPr>
          <p:nvPr/>
        </p:nvSpPr>
        <p:spPr>
          <a:xfrm>
            <a:off x="8470554" y="3071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đức</a:t>
            </a:r>
            <a:endParaRPr lang="en-US" sz="5400">
              <a:latin typeface="Arial-Rounded" pitchFamily="34" charset="0"/>
              <a:ea typeface="Arial-Rounded" pitchFamily="34" charset="0"/>
              <a:cs typeface="Arial-Rounded" pitchFamily="34" charset="0"/>
            </a:endParaRPr>
          </a:p>
        </p:txBody>
      </p:sp>
      <p:sp>
        <p:nvSpPr>
          <p:cNvPr id="29" name="Title 1"/>
          <p:cNvSpPr txBox="1">
            <a:spLocks/>
          </p:cNvSpPr>
          <p:nvPr/>
        </p:nvSpPr>
        <p:spPr>
          <a:xfrm>
            <a:off x="4172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1726854"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oc</a:t>
            </a:r>
            <a:endParaRPr lang="en-US" sz="5400">
              <a:solidFill>
                <a:srgbClr val="FF000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074868"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56011"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7508232"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u</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9037560" y="2895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0000"/>
                </a:solidFill>
                <a:latin typeface="Arial-Rounded" pitchFamily="34" charset="0"/>
                <a:ea typeface="Arial-Rounded" pitchFamily="34" charset="0"/>
                <a:cs typeface="Arial-Rounded" pitchFamily="34" charset="0"/>
              </a:rPr>
              <a:t>ư</a:t>
            </a:r>
            <a:r>
              <a:rPr lang="en-US" sz="5400" smtClean="0">
                <a:solidFill>
                  <a:srgbClr val="FF0000"/>
                </a:solidFill>
                <a:latin typeface="Arial-Rounded" pitchFamily="34" charset="0"/>
                <a:ea typeface="Arial-Rounded" pitchFamily="34" charset="0"/>
                <a:cs typeface="Arial-Rounded" pitchFamily="34" charset="0"/>
              </a:rPr>
              <a:t>c</a:t>
            </a:r>
            <a:endParaRPr lang="en-US" sz="54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10078089" y="307740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mực</a:t>
            </a:r>
            <a:endParaRPr lang="en-US" sz="5400">
              <a:latin typeface="Arial-Rounded" pitchFamily="34" charset="0"/>
              <a:ea typeface="Arial-Rounded" pitchFamily="34" charset="0"/>
              <a:cs typeface="Arial-Rounded" pitchFamily="34" charset="0"/>
            </a:endParaRPr>
          </a:p>
        </p:txBody>
      </p:sp>
      <p:sp>
        <p:nvSpPr>
          <p:cNvPr id="36" name="Title 1"/>
          <p:cNvSpPr txBox="1">
            <a:spLocks/>
          </p:cNvSpPr>
          <p:nvPr/>
        </p:nvSpPr>
        <p:spPr>
          <a:xfrm>
            <a:off x="10721295"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ưc</a:t>
            </a:r>
            <a:endParaRPr lang="en-US" sz="5400">
              <a:solidFill>
                <a:srgbClr val="FF0000"/>
              </a:solidFill>
              <a:latin typeface="Arial-Rounded" pitchFamily="34" charset="0"/>
              <a:ea typeface="Arial-Rounded" pitchFamily="34" charset="0"/>
              <a:cs typeface="Arial-Rounded" pitchFamily="34" charset="0"/>
            </a:endParaRPr>
          </a:p>
        </p:txBody>
      </p:sp>
      <p:sp>
        <p:nvSpPr>
          <p:cNvPr id="37" name="Title 1"/>
          <p:cNvSpPr txBox="1">
            <a:spLocks/>
          </p:cNvSpPr>
          <p:nvPr/>
        </p:nvSpPr>
        <p:spPr>
          <a:xfrm>
            <a:off x="4151011" y="3077403"/>
            <a:ext cx="193042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lộc</a:t>
            </a:r>
            <a:endParaRPr lang="en-US" sz="5400">
              <a:latin typeface="Arial-Rounded" pitchFamily="34" charset="0"/>
              <a:ea typeface="Arial-Rounded" pitchFamily="34" charset="0"/>
              <a:cs typeface="Arial-Rounded" pitchFamily="34" charset="0"/>
            </a:endParaRPr>
          </a:p>
        </p:txBody>
      </p:sp>
      <p:sp>
        <p:nvSpPr>
          <p:cNvPr id="38" name="Title 1"/>
          <p:cNvSpPr txBox="1">
            <a:spLocks/>
          </p:cNvSpPr>
          <p:nvPr/>
        </p:nvSpPr>
        <p:spPr>
          <a:xfrm>
            <a:off x="4398661" y="29011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solidFill>
                  <a:srgbClr val="FF0000"/>
                </a:solidFill>
                <a:latin typeface="Arial-Rounded" pitchFamily="34" charset="0"/>
                <a:ea typeface="Arial-Rounded" pitchFamily="34" charset="0"/>
                <a:cs typeface="Arial-Rounded" pitchFamily="34" charset="0"/>
              </a:rPr>
              <a:t>ôc</a:t>
            </a:r>
            <a:endParaRPr lang="en-US" sz="5400">
              <a:solidFill>
                <a:srgbClr val="FF0000"/>
              </a:solidFill>
              <a:latin typeface="Arial-Rounded" pitchFamily="34" charset="0"/>
              <a:ea typeface="Arial-Rounded" pitchFamily="34" charset="0"/>
              <a:cs typeface="Arial-Rounded" pitchFamily="34" charset="0"/>
            </a:endParaRPr>
          </a:p>
        </p:txBody>
      </p:sp>
      <p:sp>
        <p:nvSpPr>
          <p:cNvPr id="39" name="Title 1"/>
          <p:cNvSpPr txBox="1">
            <a:spLocks/>
          </p:cNvSpPr>
          <p:nvPr/>
        </p:nvSpPr>
        <p:spPr>
          <a:xfrm>
            <a:off x="45569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máy xúc</a:t>
            </a:r>
            <a:endParaRPr lang="en-US" sz="5400">
              <a:latin typeface="Arial-Rounded" pitchFamily="34" charset="0"/>
              <a:ea typeface="Arial-Rounded" pitchFamily="34" charset="0"/>
              <a:cs typeface="Arial-Rounded" pitchFamily="34" charset="0"/>
            </a:endParaRPr>
          </a:p>
        </p:txBody>
      </p:sp>
      <p:sp>
        <p:nvSpPr>
          <p:cNvPr id="40" name="Title 1"/>
          <p:cNvSpPr txBox="1">
            <a:spLocks/>
          </p:cNvSpPr>
          <p:nvPr/>
        </p:nvSpPr>
        <p:spPr>
          <a:xfrm>
            <a:off x="1966119" y="40679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cái cốc</a:t>
            </a:r>
            <a:endParaRPr lang="en-US" sz="5400">
              <a:latin typeface="Arial-Rounded" pitchFamily="34" charset="0"/>
              <a:ea typeface="Arial-Rounded" pitchFamily="34" charset="0"/>
              <a:cs typeface="Arial-Rounded" pitchFamily="34" charset="0"/>
            </a:endParaRPr>
          </a:p>
        </p:txBody>
      </p:sp>
      <p:sp>
        <p:nvSpPr>
          <p:cNvPr id="41" name="Title 1"/>
          <p:cNvSpPr txBox="1">
            <a:spLocks/>
          </p:cNvSpPr>
          <p:nvPr/>
        </p:nvSpPr>
        <p:spPr>
          <a:xfrm>
            <a:off x="-1100932" y="4067904"/>
            <a:ext cx="524352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sóc</a:t>
            </a:r>
            <a:endParaRPr lang="en-US" sz="5400">
              <a:latin typeface="Arial-Rounded" pitchFamily="34" charset="0"/>
              <a:ea typeface="Arial-Rounded" pitchFamily="34" charset="0"/>
              <a:cs typeface="Arial-Rounded" pitchFamily="34" charset="0"/>
            </a:endParaRPr>
          </a:p>
        </p:txBody>
      </p:sp>
      <p:sp>
        <p:nvSpPr>
          <p:cNvPr id="43" name="Title 1"/>
          <p:cNvSpPr txBox="1">
            <a:spLocks/>
          </p:cNvSpPr>
          <p:nvPr/>
        </p:nvSpPr>
        <p:spPr>
          <a:xfrm>
            <a:off x="7681119" y="40679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latin typeface="Arial-Rounded" pitchFamily="34" charset="0"/>
                <a:ea typeface="Arial-Rounded" pitchFamily="34" charset="0"/>
                <a:cs typeface="Arial-Rounded" pitchFamily="34" charset="0"/>
              </a:rPr>
              <a:t>con mực</a:t>
            </a:r>
            <a:endParaRPr lang="en-US" sz="5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350438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253" y="386334"/>
            <a:ext cx="6085332" cy="6085332"/>
          </a:xfrm>
          <a:prstGeom prst="rect">
            <a:avLst/>
          </a:prstGeom>
        </p:spPr>
      </p:pic>
    </p:spTree>
    <p:extLst>
      <p:ext uri="{BB962C8B-B14F-4D97-AF65-F5344CB8AC3E}">
        <p14:creationId xmlns:p14="http://schemas.microsoft.com/office/powerpoint/2010/main" val="3790867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0319" y="380939"/>
            <a:ext cx="9090025"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75469" y="1547991"/>
            <a:ext cx="10972800" cy="3715537"/>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smtClean="0">
                <a:solidFill>
                  <a:schemeClr val="bg1"/>
                </a:solidFill>
                <a:latin typeface="Arial-Rounded" pitchFamily="34" charset="0"/>
                <a:ea typeface="Arial-Rounded" pitchFamily="34" charset="0"/>
                <a:cs typeface="Arial-Rounded" pitchFamily="34" charset="0"/>
              </a:rPr>
              <a:t>	</a:t>
            </a:r>
            <a:r>
              <a:rPr lang="en-US" sz="5400">
                <a:solidFill>
                  <a:schemeClr val="bg1"/>
                </a:solidFill>
                <a:latin typeface="Arial-Rounded" pitchFamily="34" charset="0"/>
                <a:ea typeface="Arial-Rounded" pitchFamily="34" charset="0"/>
                <a:cs typeface="Arial-Rounded" pitchFamily="34" charset="0"/>
              </a:rPr>
              <a:t>Hà hái cúc, cắm vào cốc rồi để ngay ngắn trên bàn học. Mẹ tấm tắc khen Hà khéo tay.</a:t>
            </a: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Đây là đâu?</a:t>
            </a:r>
            <a:endParaRPr lang="en-US" sz="960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4737"/>
          <a:stretch/>
        </p:blipFill>
        <p:spPr>
          <a:xfrm>
            <a:off x="2728119" y="38100"/>
            <a:ext cx="6350000" cy="5847382"/>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48266309"/>
              </p:ext>
            </p:extLst>
          </p:nvPr>
        </p:nvGraphicFramePr>
        <p:xfrm>
          <a:off x="215396" y="1242446"/>
          <a:ext cx="11887200" cy="5486400"/>
        </p:xfrm>
        <a:graphic>
          <a:graphicData uri="http://schemas.openxmlformats.org/drawingml/2006/table">
            <a:tbl>
              <a:tblPr firstRow="1" bandRow="1">
                <a:tableStyleId>{5C22544A-7EE6-4342-B048-85BDC9FD1C3A}</a:tableStyleId>
              </a:tblPr>
              <a:tblGrid>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gridCol w="457200"/>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404825" y="3126898"/>
            <a:ext cx="11338719" cy="2892902"/>
          </a:xfrm>
          <a:prstGeom prst="rect">
            <a:avLst/>
          </a:prstGeom>
          <a:noFill/>
        </p:spPr>
        <p:txBody>
          <a:bodyPr wrap="square" lIns="121725" tIns="60862" rIns="121725" bIns="60862" rtlCol="0">
            <a:spAutoFit/>
          </a:bodyPr>
          <a:lstStyle/>
          <a:p>
            <a:pPr algn="ctr"/>
            <a:r>
              <a:rPr lang="vi-VN" sz="18000">
                <a:solidFill>
                  <a:srgbClr val="FF0000"/>
                </a:solidFill>
                <a:latin typeface="HP001 4 hàng" pitchFamily="34" charset="0"/>
              </a:rPr>
              <a:t>jự</a:t>
            </a:r>
            <a:r>
              <a:rPr lang="en-US" sz="18000">
                <a:solidFill>
                  <a:srgbClr val="FF0000"/>
                </a:solidFill>
                <a:latin typeface="HP001 4 hàng"/>
              </a:rPr>
              <a:t>‼</a:t>
            </a:r>
            <a:endParaRPr lang="en-US" sz="18000">
              <a:solidFill>
                <a:srgbClr val="FF0000"/>
              </a:solidFill>
              <a:latin typeface="HP001 4 hàng"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8997" y="0"/>
            <a:ext cx="2709556" cy="1712343"/>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2960</TotalTime>
  <Words>349</Words>
  <Application>Microsoft Office PowerPoint</Application>
  <PresentationFormat>Custom</PresentationFormat>
  <Paragraphs>201</Paragraphs>
  <Slides>44</Slides>
  <Notes>23</Notes>
  <HiddenSlides>0</HiddenSlides>
  <MMClips>3</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390</cp:revision>
  <dcterms:created xsi:type="dcterms:W3CDTF">2021-05-08T14:00:55Z</dcterms:created>
  <dcterms:modified xsi:type="dcterms:W3CDTF">2021-06-05T01:31:30Z</dcterms:modified>
</cp:coreProperties>
</file>