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2" r:id="rId3"/>
    <p:sldId id="259" r:id="rId4"/>
    <p:sldId id="289" r:id="rId5"/>
    <p:sldId id="301" r:id="rId6"/>
    <p:sldId id="310" r:id="rId7"/>
    <p:sldId id="311" r:id="rId8"/>
    <p:sldId id="297" r:id="rId9"/>
    <p:sldId id="307" r:id="rId10"/>
    <p:sldId id="306" r:id="rId11"/>
    <p:sldId id="262" r:id="rId12"/>
    <p:sldId id="286" r:id="rId13"/>
    <p:sldId id="302" r:id="rId14"/>
    <p:sldId id="268" r:id="rId15"/>
    <p:sldId id="272" r:id="rId16"/>
    <p:sldId id="281" r:id="rId17"/>
    <p:sldId id="282" r:id="rId18"/>
    <p:sldId id="284" r:id="rId19"/>
    <p:sldId id="305" r:id="rId20"/>
    <p:sldId id="285" r:id="rId21"/>
    <p:sldId id="308" r:id="rId22"/>
    <p:sldId id="275" r:id="rId23"/>
    <p:sldId id="277" r:id="rId2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96F"/>
    <a:srgbClr val="FFFF85"/>
    <a:srgbClr val="FDF4BF"/>
    <a:srgbClr val="FBE879"/>
    <a:srgbClr val="FAE14C"/>
    <a:srgbClr val="FCC94A"/>
    <a:srgbClr val="FF19AD"/>
    <a:srgbClr val="FACDA8"/>
    <a:srgbClr val="640021"/>
    <a:srgbClr val="F8C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p:scale>
          <a:sx n="66" d="100"/>
          <a:sy n="66" d="100"/>
        </p:scale>
        <p:origin x="-588" y="-11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Khởi</a:t>
            </a:r>
            <a:r>
              <a:rPr lang="en-US" baseline="0" smtClean="0"/>
              <a:t> động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26662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37742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Tam Đảo</a:t>
            </a:r>
            <a:r>
              <a:rPr lang="en-US" baseline="0" smtClean="0"/>
              <a:t> ở Vĩnh Phúc nhé thầy cô.</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363932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a:t>
            </a:r>
            <a:r>
              <a:rPr lang="en-US" sz="5400">
                <a:solidFill>
                  <a:schemeClr val="tx1"/>
                </a:solidFill>
                <a:latin typeface="Arial-Rounded" pitchFamily="34" charset="0"/>
                <a:ea typeface="Arial-Rounded" pitchFamily="34" charset="0"/>
                <a:cs typeface="Arial-Rounded" pitchFamily="34" charset="0"/>
              </a:rPr>
              <a:t>Gà mẹ dẫn đàn con đi ăn. Chốc chốc, tìm thấy mồi, gà mẹ “tục… tục…” gọi con. Đàn gà con chạy lại, chen chúc nhau ăn rồi rúc vào bên mẹ. Gà mẹ ủ ấm cho các con.</a:t>
            </a:r>
          </a:p>
        </p:txBody>
      </p:sp>
      <p:cxnSp>
        <p:nvCxnSpPr>
          <p:cNvPr id="3" name="Straight Connector 2"/>
          <p:cNvCxnSpPr/>
          <p:nvPr/>
        </p:nvCxnSpPr>
        <p:spPr>
          <a:xfrm>
            <a:off x="1787489" y="1295400"/>
            <a:ext cx="75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Gà mẹ dẫn đàn con đi đâu?</a:t>
            </a:r>
            <a:endParaRPr lang="en-US" sz="4800">
              <a:latin typeface="Arial-Rounded" pitchFamily="34" charset="0"/>
              <a:ea typeface="Arial-Rounded" pitchFamily="34" charset="0"/>
              <a:cs typeface="Arial-Rounded" pitchFamily="34" charset="0"/>
            </a:endParaRPr>
          </a:p>
        </p:txBody>
      </p:sp>
      <p:cxnSp>
        <p:nvCxnSpPr>
          <p:cNvPr id="8" name="Straight Connector 7"/>
          <p:cNvCxnSpPr/>
          <p:nvPr/>
        </p:nvCxnSpPr>
        <p:spPr>
          <a:xfrm>
            <a:off x="2769368" y="2095500"/>
            <a:ext cx="837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3037" y="2933700"/>
            <a:ext cx="42310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8519" y="4572000"/>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Tìm thấy mồi, gà mẹ làm gì?</a:t>
            </a:r>
            <a:endParaRPr lang="en-US" sz="4800">
              <a:latin typeface="Arial-Rounded" pitchFamily="34" charset="0"/>
              <a:ea typeface="Arial-Rounded" pitchFamily="34" charset="0"/>
              <a:cs typeface="Arial-Rounded" pitchFamily="34" charset="0"/>
            </a:endParaRPr>
          </a:p>
        </p:txBody>
      </p:sp>
      <p:sp>
        <p:nvSpPr>
          <p:cNvPr id="17" name="Rounded Rectangle 16"/>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Gà mẹ còn làm gì nữa cho đàn con?</a:t>
            </a:r>
            <a:endParaRPr lang="en-US" sz="4800">
              <a:latin typeface="Arial-Rounded" pitchFamily="34" charset="0"/>
              <a:ea typeface="Arial-Rounded" pitchFamily="34" charset="0"/>
              <a:cs typeface="Arial-Rounded" pitchFamily="34" charset="0"/>
            </a:endParaRPr>
          </a:p>
        </p:txBody>
      </p:sp>
      <p:sp>
        <p:nvSpPr>
          <p:cNvPr id="18" name="Rounded Rectangle 17"/>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Theo em gà mẹ giống với người mẹ ở điểm nào?</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0" y="1920376"/>
            <a:ext cx="9194800"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17455" y="2926599"/>
            <a:ext cx="13499608" cy="1692573"/>
          </a:xfrm>
          <a:prstGeom prst="rect">
            <a:avLst/>
          </a:prstGeom>
          <a:noFill/>
        </p:spPr>
        <p:txBody>
          <a:bodyPr wrap="square" lIns="121725" tIns="60862" rIns="121725" bIns="60862" rtlCol="0">
            <a:spAutoFit/>
          </a:bodyPr>
          <a:lstStyle/>
          <a:p>
            <a:pPr algn="ctr"/>
            <a:r>
              <a:rPr lang="vi-VN" sz="10200">
                <a:solidFill>
                  <a:srgbClr val="FF0000"/>
                </a:solidFill>
                <a:latin typeface="HP001 4 hàng" pitchFamily="34" charset="0"/>
              </a:rPr>
              <a:t> Hạt </a:t>
            </a:r>
            <a:r>
              <a:rPr lang="el-GR" sz="10200">
                <a:solidFill>
                  <a:srgbClr val="FF0000"/>
                </a:solidFill>
                <a:latin typeface="HP001 4 hàng" pitchFamily="34" charset="0"/>
              </a:rPr>
              <a:t>κ</a:t>
            </a:r>
            <a:r>
              <a:rPr lang="vi-VN" sz="10200">
                <a:solidFill>
                  <a:srgbClr val="FF0000"/>
                </a:solidFill>
                <a:latin typeface="HP001 4 hàng" pitchFamily="34" charset="0"/>
              </a:rPr>
              <a:t>ŉ wảy </a:t>
            </a:r>
            <a:r>
              <a:rPr lang="vi-VN" sz="10200" smtClean="0">
                <a:solidFill>
                  <a:srgbClr val="FF0000"/>
                </a:solidFill>
                <a:latin typeface="HP001 4 hàng" pitchFamily="34" charset="0"/>
              </a:rPr>
              <a:t>jầm</a:t>
            </a:r>
            <a:r>
              <a:rPr lang="en-US" sz="10200" smtClean="0">
                <a:solidFill>
                  <a:srgbClr val="FF0000"/>
                </a:solidFill>
                <a:latin typeface="HP001 4 hàng" pitchFamily="34" charset="0"/>
              </a:rPr>
              <a:t>.</a:t>
            </a:r>
            <a:r>
              <a:rPr lang="vi-VN" sz="10200" smtClean="0">
                <a:solidFill>
                  <a:srgbClr val="FF0000"/>
                </a:solidFill>
                <a:latin typeface="HP001 4 hàng" pitchFamily="34" charset="0"/>
              </a:rPr>
              <a:t> </a:t>
            </a:r>
            <a:endParaRPr lang="en-US" sz="10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9194800" y="1920376"/>
            <a:ext cx="2967038"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99519" y="0"/>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28373" r="32288" b="28770"/>
          <a:stretch/>
        </p:blipFill>
        <p:spPr bwMode="auto">
          <a:xfrm>
            <a:off x="2031884" y="1087515"/>
            <a:ext cx="8665261" cy="55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lc="http://schemas.openxmlformats.org/drawingml/2006/lockedCanvas" xmlns:a16="http://schemas.microsoft.com/office/drawing/2014/main" xmlns=""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lc="http://schemas.openxmlformats.org/drawingml/2006/lockedCanvas" xmlns:a16="http://schemas.microsoft.com/office/drawing/2014/main" xmlns=""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lc="http://schemas.openxmlformats.org/drawingml/2006/lockedCanvas" xmlns:a16="http://schemas.microsoft.com/office/drawing/2014/main" xmlns=""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lc="http://schemas.openxmlformats.org/drawingml/2006/lockedCanvas" xmlns:a16="http://schemas.microsoft.com/office/drawing/2014/main" xmlns=""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lc="http://schemas.openxmlformats.org/drawingml/2006/lockedCanvas" xmlns:a16="http://schemas.microsoft.com/office/drawing/2014/main" xmlns=""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lc="http://schemas.openxmlformats.org/drawingml/2006/lockedCanvas" xmlns:a16="http://schemas.microsoft.com/office/drawing/2014/main" xmlns=""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lc="http://schemas.openxmlformats.org/drawingml/2006/lockedCanvas" xmlns:a16="http://schemas.microsoft.com/office/drawing/2014/main" xmlns=""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lc="http://schemas.openxmlformats.org/drawingml/2006/lockedCanvas" xmlns:a16="http://schemas.microsoft.com/office/drawing/2014/main" xmlns=""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lc="http://schemas.openxmlformats.org/drawingml/2006/lockedCanvas" xmlns:a16="http://schemas.microsoft.com/office/drawing/2014/main" xmlns=""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2" name="kể chuyện lớp 1 bài học đầu tiên của thỏ con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6250" y="624093"/>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Kể chuyện</a:t>
              </a:r>
              <a:endParaRPr lang="en-US" sz="48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572" r="52795" b="36718"/>
          <a:stretch/>
        </p:blipFill>
        <p:spPr>
          <a:xfrm>
            <a:off x="3413742" y="1274741"/>
            <a:ext cx="4800777" cy="5202259"/>
          </a:xfrm>
          <a:prstGeom prst="rect">
            <a:avLst/>
          </a:prstGeom>
        </p:spPr>
      </p:pic>
      <p:sp>
        <p:nvSpPr>
          <p:cNvPr id="9" name="TextBox 8"/>
          <p:cNvSpPr txBox="1"/>
          <p:nvPr/>
        </p:nvSpPr>
        <p:spPr>
          <a:xfrm>
            <a:off x="651805" y="327016"/>
            <a:ext cx="10934429" cy="1938992"/>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Bài học đầu tiên của thỏ con</a:t>
            </a:r>
            <a:endParaRPr lang="en-US" sz="6000"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525" t="28475" r="5270" b="36815"/>
          <a:stretch/>
        </p:blipFill>
        <p:spPr>
          <a:xfrm>
            <a:off x="3202895" y="304800"/>
            <a:ext cx="5638800" cy="6110365"/>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42" t="62748" r="51653" b="2542"/>
          <a:stretch/>
        </p:blipFill>
        <p:spPr>
          <a:xfrm>
            <a:off x="3155724" y="562429"/>
            <a:ext cx="5344267" cy="5791200"/>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6067" t="63599" r="6728" b="5979"/>
          <a:stretch/>
        </p:blipFill>
        <p:spPr>
          <a:xfrm>
            <a:off x="3220471" y="685800"/>
            <a:ext cx="5638800" cy="5355622"/>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VN247TV - Gà Mái Dẫn Đàn Gà Con Đi Kiếm Ăn Ngoài Đồ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385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7083" y="327016"/>
            <a:ext cx="9940390" cy="1938992"/>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Bài học đầu tiên của thỏ con</a:t>
            </a:r>
            <a:endParaRPr lang="en-US" sz="6000" b="1">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8572" b="5819"/>
          <a:stretch/>
        </p:blipFill>
        <p:spPr>
          <a:xfrm>
            <a:off x="3211967" y="1278369"/>
            <a:ext cx="5630621" cy="5444309"/>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9525000" cy="3886200"/>
          </a:xfrm>
        </p:spPr>
        <p:txBody>
          <a:bodyPr>
            <a:noAutofit/>
          </a:bodyPr>
          <a:lstStyle/>
          <a:p>
            <a:pPr algn="l"/>
            <a:r>
              <a:rPr lang="en-US" u="sng" smtClean="0">
                <a:solidFill>
                  <a:srgbClr val="002060"/>
                </a:solidFill>
                <a:latin typeface="Arial-Rounded" pitchFamily="34" charset="0"/>
                <a:ea typeface="Arial-Rounded" pitchFamily="34" charset="0"/>
                <a:cs typeface="Arial-Rounded" pitchFamily="34" charset="0"/>
              </a:rPr>
              <a:t>Bài học: </a:t>
            </a:r>
            <a:r>
              <a:rPr lang="en-US" smtClean="0">
                <a:solidFill>
                  <a:srgbClr val="0070C0"/>
                </a:solidFill>
                <a:latin typeface="Arial-Rounded" pitchFamily="34" charset="0"/>
                <a:ea typeface="Arial-Rounded" pitchFamily="34" charset="0"/>
                <a:cs typeface="Arial-Rounded" pitchFamily="34" charset="0"/>
              </a:rPr>
              <a:t/>
            </a:r>
            <a:br>
              <a:rPr lang="en-US" smtClean="0">
                <a:solidFill>
                  <a:srgbClr val="0070C0"/>
                </a:solidFill>
                <a:latin typeface="Arial-Rounded" pitchFamily="34" charset="0"/>
                <a:ea typeface="Arial-Rounded" pitchFamily="34" charset="0"/>
                <a:cs typeface="Arial-Rounded" pitchFamily="34" charset="0"/>
              </a:rPr>
            </a:br>
            <a:r>
              <a:rPr lang="en-US" smtClean="0">
                <a:solidFill>
                  <a:srgbClr val="0070C0"/>
                </a:solidFill>
                <a:latin typeface="Arial-Rounded" pitchFamily="34" charset="0"/>
                <a:ea typeface="Arial-Rounded" pitchFamily="34" charset="0"/>
                <a:cs typeface="Arial-Rounded" pitchFamily="34" charset="0"/>
              </a:rPr>
              <a:t>	Nên nói lời cảm ơn khi được người khác giúp đỡ.</a:t>
            </a:r>
            <a:br>
              <a:rPr lang="en-US" smtClean="0">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a:t>
            </a:r>
            <a:r>
              <a:rPr lang="en-US" smtClean="0">
                <a:solidFill>
                  <a:srgbClr val="0070C0"/>
                </a:solidFill>
                <a:latin typeface="Arial-Rounded" pitchFamily="34" charset="0"/>
                <a:ea typeface="Arial-Rounded" pitchFamily="34" charset="0"/>
                <a:cs typeface="Arial-Rounded" pitchFamily="34" charset="0"/>
              </a:rPr>
              <a:t>Nên nói lời xin lỗi khi làm điều sai hoặc làm phiền người khác. </a:t>
            </a:r>
            <a:endParaRPr lang="en-US">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smtClean="0">
                <a:solidFill>
                  <a:schemeClr val="bg1"/>
                </a:solidFill>
                <a:latin typeface="Arrus-Black" pitchFamily="18" charset="0"/>
                <a:ea typeface="Arrus-Black" pitchFamily="18" charset="0"/>
                <a:cs typeface="Arrus-Black" pitchFamily="18" charset="0"/>
              </a:rPr>
              <a:t>BÀI</a:t>
            </a:r>
            <a:endParaRPr lang="en-US" sz="3600" b="1">
              <a:solidFill>
                <a:schemeClr val="bg1"/>
              </a:solidFill>
              <a:latin typeface="Arrus-Black" pitchFamily="18" charset="0"/>
              <a:ea typeface="Arrus-Black" pitchFamily="18" charset="0"/>
              <a:cs typeface="Arrus-Black" pitchFamily="18" charset="0"/>
            </a:endParaRP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50</a:t>
            </a:r>
            <a:endParaRPr lang="en-US" sz="5300" b="1">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1</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smtClean="0">
                <a:solidFill>
                  <a:schemeClr val="bg1"/>
                </a:solidFill>
                <a:latin typeface="Arial-Rounded" pitchFamily="34" charset="0"/>
                <a:ea typeface="Arial-Rounded" pitchFamily="34" charset="0"/>
                <a:cs typeface="Arial-Rounded" pitchFamily="34" charset="0"/>
              </a:rPr>
              <a:t>ÔN TẬP</a:t>
            </a:r>
          </a:p>
          <a:p>
            <a:pPr>
              <a:lnSpc>
                <a:spcPct val="120000"/>
              </a:lnSpc>
            </a:pPr>
            <a:r>
              <a:rPr lang="en-US" b="1" smtClean="0">
                <a:solidFill>
                  <a:schemeClr val="bg1"/>
                </a:solidFill>
                <a:latin typeface="Arial-Rounded" pitchFamily="34" charset="0"/>
                <a:ea typeface="Arial-Rounded" pitchFamily="34" charset="0"/>
                <a:cs typeface="Arial-Rounded" pitchFamily="34" charset="0"/>
              </a:rPr>
              <a:t>VÀ KỂ CHUYỆN</a:t>
            </a:r>
            <a:endParaRPr lang="en-US" b="1">
              <a:solidFill>
                <a:schemeClr val="bg1"/>
              </a:solidFill>
              <a:latin typeface="Arial-Rounded" pitchFamily="34" charset="0"/>
              <a:ea typeface="Arial-Rounded" pitchFamily="34" charset="0"/>
              <a:cs typeface="Arial-Rounded"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74537120"/>
              </p:ext>
            </p:extLst>
          </p:nvPr>
        </p:nvGraphicFramePr>
        <p:xfrm>
          <a:off x="5166519" y="1686798"/>
          <a:ext cx="4926168" cy="5018805"/>
        </p:xfrm>
        <a:graphic>
          <a:graphicData uri="http://schemas.openxmlformats.org/drawingml/2006/table">
            <a:tbl>
              <a:tblPr firstRow="1" bandRow="1">
                <a:tableStyleId>{5C22544A-7EE6-4342-B048-85BDC9FD1C3A}</a:tableStyleId>
              </a:tblPr>
              <a:tblGrid>
                <a:gridCol w="1642056"/>
                <a:gridCol w="1642056"/>
                <a:gridCol w="1642056"/>
              </a:tblGrid>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r>
            </a:tbl>
          </a:graphicData>
        </a:graphic>
      </p:graphicFrame>
      <p:sp>
        <p:nvSpPr>
          <p:cNvPr id="39" name="Title 1"/>
          <p:cNvSpPr txBox="1">
            <a:spLocks/>
          </p:cNvSpPr>
          <p:nvPr/>
        </p:nvSpPr>
        <p:spPr>
          <a:xfrm>
            <a:off x="5414169"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a</a:t>
            </a:r>
            <a:endParaRPr lang="en-US" sz="48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414169" y="271464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p>
        </p:txBody>
      </p:sp>
      <p:sp>
        <p:nvSpPr>
          <p:cNvPr id="23" name="Title 1"/>
          <p:cNvSpPr txBox="1">
            <a:spLocks/>
          </p:cNvSpPr>
          <p:nvPr/>
        </p:nvSpPr>
        <p:spPr>
          <a:xfrm>
            <a:off x="5414169" y="32548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p>
        </p:txBody>
      </p:sp>
      <p:sp>
        <p:nvSpPr>
          <p:cNvPr id="24" name="Title 1"/>
          <p:cNvSpPr txBox="1">
            <a:spLocks/>
          </p:cNvSpPr>
          <p:nvPr/>
        </p:nvSpPr>
        <p:spPr>
          <a:xfrm>
            <a:off x="5414169" y="381522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o</a:t>
            </a:r>
            <a:endParaRPr lang="en-US" sz="48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5414169"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p>
        </p:txBody>
      </p:sp>
      <p:sp>
        <p:nvSpPr>
          <p:cNvPr id="26" name="Title 1"/>
          <p:cNvSpPr txBox="1">
            <a:spLocks/>
          </p:cNvSpPr>
          <p:nvPr/>
        </p:nvSpPr>
        <p:spPr>
          <a:xfrm>
            <a:off x="5414169"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p>
        </p:txBody>
      </p:sp>
      <p:sp>
        <p:nvSpPr>
          <p:cNvPr id="29" name="Title 1"/>
          <p:cNvSpPr txBox="1">
            <a:spLocks/>
          </p:cNvSpPr>
          <p:nvPr/>
        </p:nvSpPr>
        <p:spPr>
          <a:xfrm>
            <a:off x="5414169"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u</a:t>
            </a:r>
            <a:endParaRPr lang="en-US" sz="48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5414169"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p>
        </p:txBody>
      </p:sp>
      <p:sp>
        <p:nvSpPr>
          <p:cNvPr id="31" name="Title 1"/>
          <p:cNvSpPr txBox="1">
            <a:spLocks/>
          </p:cNvSpPr>
          <p:nvPr/>
        </p:nvSpPr>
        <p:spPr>
          <a:xfrm>
            <a:off x="7044253"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8678584"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7044253"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ac</a:t>
            </a:r>
            <a:endParaRPr lang="en-US" sz="48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678584"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at</a:t>
            </a:r>
            <a:endParaRPr lang="en-US" sz="4800">
              <a:solidFill>
                <a:srgbClr val="0070C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7044253"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8678584"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7044253"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8678584"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7044253"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oc</a:t>
            </a:r>
            <a:endParaRPr lang="en-US" sz="48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8678584"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ot</a:t>
            </a:r>
            <a:endParaRPr lang="en-US" sz="4800">
              <a:solidFill>
                <a:srgbClr val="0070C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7044253"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8678584"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7044253"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678584"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7044253"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uc</a:t>
            </a:r>
            <a:endParaRPr lang="en-US" sz="4800">
              <a:solidFill>
                <a:srgbClr val="0070C0"/>
              </a:solidFill>
              <a:latin typeface="Arial-Rounded" pitchFamily="34" charset="0"/>
              <a:ea typeface="Arial-Rounded" pitchFamily="34" charset="0"/>
              <a:cs typeface="Arial-Rounded" pitchFamily="34" charset="0"/>
            </a:endParaRPr>
          </a:p>
        </p:txBody>
      </p:sp>
      <p:sp>
        <p:nvSpPr>
          <p:cNvPr id="51" name="Title 1"/>
          <p:cNvSpPr txBox="1">
            <a:spLocks/>
          </p:cNvSpPr>
          <p:nvPr/>
        </p:nvSpPr>
        <p:spPr>
          <a:xfrm>
            <a:off x="8678584"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ut</a:t>
            </a:r>
            <a:endParaRPr lang="en-US" sz="4800">
              <a:solidFill>
                <a:srgbClr val="0070C0"/>
              </a:solidFill>
              <a:latin typeface="Arial-Rounded" pitchFamily="34" charset="0"/>
              <a:ea typeface="Arial-Rounded" pitchFamily="34" charset="0"/>
              <a:cs typeface="Arial-Rounded" pitchFamily="34" charset="0"/>
            </a:endParaRPr>
          </a:p>
        </p:txBody>
      </p:sp>
      <p:sp>
        <p:nvSpPr>
          <p:cNvPr id="52" name="Title 1"/>
          <p:cNvSpPr txBox="1">
            <a:spLocks/>
          </p:cNvSpPr>
          <p:nvPr/>
        </p:nvSpPr>
        <p:spPr>
          <a:xfrm>
            <a:off x="7044253"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r>
              <a:rPr lang="en-US" sz="4800" smtClean="0">
                <a:solidFill>
                  <a:srgbClr val="0070C0"/>
                </a:solidFill>
                <a:latin typeface="Arial-Rounded" pitchFamily="34" charset="0"/>
                <a:ea typeface="Arial-Rounded" pitchFamily="34" charset="0"/>
                <a:cs typeface="Arial-Rounded" pitchFamily="34" charset="0"/>
              </a:rPr>
              <a:t>c</a:t>
            </a:r>
            <a:endParaRPr lang="en-US" sz="4800">
              <a:solidFill>
                <a:srgbClr val="0070C0"/>
              </a:solidFill>
              <a:latin typeface="Arial-Rounded" pitchFamily="34" charset="0"/>
              <a:ea typeface="Arial-Rounded" pitchFamily="34" charset="0"/>
              <a:cs typeface="Arial-Rounded" pitchFamily="34" charset="0"/>
            </a:endParaRPr>
          </a:p>
        </p:txBody>
      </p:sp>
      <p:sp>
        <p:nvSpPr>
          <p:cNvPr id="53" name="Title 1"/>
          <p:cNvSpPr txBox="1">
            <a:spLocks/>
          </p:cNvSpPr>
          <p:nvPr/>
        </p:nvSpPr>
        <p:spPr>
          <a:xfrm>
            <a:off x="8678584"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r>
              <a:rPr lang="en-US" sz="4800" smtClean="0">
                <a:solidFill>
                  <a:srgbClr val="0070C0"/>
                </a:solidFill>
                <a:latin typeface="Arial-Rounded" pitchFamily="34" charset="0"/>
                <a:ea typeface="Arial-Rounded" pitchFamily="34" charset="0"/>
                <a:cs typeface="Arial-Rounded" pitchFamily="34" charset="0"/>
              </a:rPr>
              <a:t>t</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500"/>
                                        <p:tgtEl>
                                          <p:spTgt spid="4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500"/>
                                        <p:tgtEl>
                                          <p:spTgt spid="4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500"/>
                                        <p:tgtEl>
                                          <p:spTgt spid="5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22" grpId="0"/>
      <p:bldP spid="23" grpId="0"/>
      <p:bldP spid="24" grpId="0"/>
      <p:bldP spid="25" grpId="0"/>
      <p:bldP spid="26" grpId="0"/>
      <p:bldP spid="29" grpId="0"/>
      <p:bldP spid="30" grpId="0"/>
      <p:bldP spid="31" grpId="0"/>
      <p:bldP spid="33" grpId="0"/>
      <p:bldP spid="34"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99" y="0"/>
            <a:ext cx="9160840" cy="6858000"/>
          </a:xfrm>
          <a:prstGeom prst="rect">
            <a:avLst/>
          </a:prstGeom>
        </p:spPr>
      </p:pic>
    </p:spTree>
    <p:extLst>
      <p:ext uri="{BB962C8B-B14F-4D97-AF65-F5344CB8AC3E}">
        <p14:creationId xmlns:p14="http://schemas.microsoft.com/office/powerpoint/2010/main" val="254242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kg Lúa hạt (hạt thóc) cho các loại chim cảnh, gà cảnh | Lazad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075" y="1219200"/>
            <a:ext cx="5384694" cy="5384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 Wikipedia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72"/>
          <a:stretch/>
        </p:blipFill>
        <p:spPr bwMode="auto">
          <a:xfrm>
            <a:off x="358122" y="1219200"/>
            <a:ext cx="5742693" cy="538469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hạt thóc</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xúc xắc</a:t>
            </a:r>
            <a:endParaRPr lang="en-US" sz="4800">
              <a:latin typeface="Arial-Rounded" pitchFamily="34" charset="0"/>
              <a:ea typeface="Arial-Rounded" pitchFamily="34" charset="0"/>
              <a:cs typeface="Arial-Rounded" pitchFamily="34" charset="0"/>
            </a:endParaRPr>
          </a:p>
        </p:txBody>
      </p:sp>
      <p:pic>
        <p:nvPicPr>
          <p:cNvPr id="2050" name="Picture 2" descr="EcoChallenge] Xúc xắc tử thần | ecobla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091" y="1676400"/>
            <a:ext cx="6463248"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ột mốc Km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9" y="1676400"/>
            <a:ext cx="4855934" cy="3641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ột mốc 1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072" y="1676401"/>
            <a:ext cx="6471641" cy="36419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cột mốc</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75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endParaRPr lang="en-US" sz="54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95861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1</a:t>
            </a:r>
            <a:endParaRPr lang="en-US" sz="3600" b="1">
              <a:solidFill>
                <a:schemeClr val="tx1"/>
              </a:solidFill>
              <a:latin typeface="Arial" pitchFamily="34" charset="0"/>
              <a:ea typeface="Arial-Rounded" pitchFamily="34" charset="0"/>
              <a:cs typeface="Arial" pitchFamily="34" charset="0"/>
            </a:endParaRPr>
          </a:p>
        </p:txBody>
      </p:sp>
      <p:sp>
        <p:nvSpPr>
          <p:cNvPr id="6" name="Oval 5"/>
          <p:cNvSpPr/>
          <p:nvPr/>
        </p:nvSpPr>
        <p:spPr>
          <a:xfrm>
            <a:off x="10043319" y="99060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2</a:t>
            </a:r>
            <a:endParaRPr lang="en-US" sz="3600" b="1">
              <a:solidFill>
                <a:schemeClr val="tx1"/>
              </a:solidFill>
              <a:latin typeface="Arial" pitchFamily="34" charset="0"/>
              <a:ea typeface="Arial-Rounded" pitchFamily="34" charset="0"/>
              <a:cs typeface="Arial" pitchFamily="34" charset="0"/>
            </a:endParaRPr>
          </a:p>
        </p:txBody>
      </p:sp>
      <p:cxnSp>
        <p:nvCxnSpPr>
          <p:cNvPr id="7" name="Straight Connector 6"/>
          <p:cNvCxnSpPr/>
          <p:nvPr/>
        </p:nvCxnSpPr>
        <p:spPr>
          <a:xfrm flipH="1">
            <a:off x="5109369" y="298475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8976" y="4731256"/>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37188" y="270090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3</a:t>
            </a:r>
            <a:endParaRPr lang="en-US" sz="3600" b="1">
              <a:solidFill>
                <a:schemeClr val="tx1"/>
              </a:solidFill>
              <a:latin typeface="Arial" pitchFamily="34" charset="0"/>
              <a:ea typeface="Arial-Rounded" pitchFamily="34" charset="0"/>
              <a:cs typeface="Arial" pitchFamily="34" charset="0"/>
            </a:endParaRPr>
          </a:p>
        </p:txBody>
      </p:sp>
      <p:cxnSp>
        <p:nvCxnSpPr>
          <p:cNvPr id="11" name="Straight Connector 10"/>
          <p:cNvCxnSpPr/>
          <p:nvPr/>
        </p:nvCxnSpPr>
        <p:spPr>
          <a:xfrm flipH="1">
            <a:off x="9586119" y="463143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187576" y="5446394"/>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4</a:t>
            </a:r>
            <a:endParaRPr lang="en-US" sz="36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kêu và hình ảnh gà mẹ bảo vệ đàn gà con đi kiếm mồ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170</Words>
  <Application>Microsoft Office PowerPoint</Application>
  <PresentationFormat>Custom</PresentationFormat>
  <Paragraphs>72</Paragraphs>
  <Slides>23</Slides>
  <Notes>10</Notes>
  <HiddenSlides>0</HiddenSlides>
  <MMClips>4</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Nên nói lời cảm ơn khi được người khác giúp đỡ.  Nên nói lời xin lỗi khi làm điều sai hoặc làm phiền người khác.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242</cp:revision>
  <dcterms:created xsi:type="dcterms:W3CDTF">2021-05-08T14:00:55Z</dcterms:created>
  <dcterms:modified xsi:type="dcterms:W3CDTF">2021-06-11T04:40:11Z</dcterms:modified>
</cp:coreProperties>
</file>