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0" r:id="rId2"/>
  </p:sldMasterIdLst>
  <p:notesMasterIdLst>
    <p:notesMasterId r:id="rId20"/>
  </p:notesMasterIdLst>
  <p:sldIdLst>
    <p:sldId id="257" r:id="rId3"/>
    <p:sldId id="305" r:id="rId4"/>
    <p:sldId id="307" r:id="rId5"/>
    <p:sldId id="308" r:id="rId6"/>
    <p:sldId id="309" r:id="rId7"/>
    <p:sldId id="293" r:id="rId8"/>
    <p:sldId id="317" r:id="rId9"/>
    <p:sldId id="318" r:id="rId10"/>
    <p:sldId id="284" r:id="rId11"/>
    <p:sldId id="292" r:id="rId12"/>
    <p:sldId id="319" r:id="rId13"/>
    <p:sldId id="306" r:id="rId14"/>
    <p:sldId id="315" r:id="rId15"/>
    <p:sldId id="320" r:id="rId16"/>
    <p:sldId id="303" r:id="rId17"/>
    <p:sldId id="316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F21F3-57F8-4F9B-915C-021323873BE7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5889-0990-4717-A1C0-465485FBC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73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199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5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75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1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1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9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Trước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bếp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phục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8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77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45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86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Giảm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tải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476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baseline="0" dirty="0"/>
              <a:t>trả lời xong thì đem bánh đi nướng bằng cách bấm vào chiếc bánh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6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32FE4-B34B-45DD-9FEC-3AF9893531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7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65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9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0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41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59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5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70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99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69911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42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48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624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69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31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91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921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55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753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53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3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9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5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3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79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56892AD-7C0B-45A8-A651-225C5D5E5651}" type="datetimeFigureOut">
              <a:rPr lang="zh-CN" altLang="en-US" smtClean="0"/>
              <a:t>2023/10/13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7D15CB0-26E6-48AA-98FF-8EE72571CD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11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075999B-7E46-43E5-8644-C3D5C2ECF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9863" b="9863"/>
          <a:stretch/>
        </p:blipFill>
        <p:spPr>
          <a:xfrm>
            <a:off x="-527" y="0"/>
            <a:ext cx="12193057" cy="6858000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5755851-F794-493A-93BA-121DDC8E99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3334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8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61974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tags" Target="../tags/tag2.xml"/><Relationship Id="rId21" Type="http://schemas.openxmlformats.org/officeDocument/2006/relationships/image" Target="../media/image18.png"/><Relationship Id="rId7" Type="http://schemas.openxmlformats.org/officeDocument/2006/relationships/tags" Target="../tags/tag6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image" Target="../media/image8.png"/><Relationship Id="rId5" Type="http://schemas.openxmlformats.org/officeDocument/2006/relationships/tags" Target="../tags/tag4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tags" Target="../tags/tag19.xml"/><Relationship Id="rId21" Type="http://schemas.openxmlformats.org/officeDocument/2006/relationships/image" Target="../media/image11.png"/><Relationship Id="rId7" Type="http://schemas.openxmlformats.org/officeDocument/2006/relationships/tags" Target="../tags/tag2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8.png"/><Relationship Id="rId2" Type="http://schemas.openxmlformats.org/officeDocument/2006/relationships/tags" Target="../tags/tag18.xml"/><Relationship Id="rId16" Type="http://schemas.openxmlformats.org/officeDocument/2006/relationships/image" Target="../media/image23.png"/><Relationship Id="rId20" Type="http://schemas.openxmlformats.org/officeDocument/2006/relationships/image" Target="../media/image24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22.png"/><Relationship Id="rId23" Type="http://schemas.openxmlformats.org/officeDocument/2006/relationships/image" Target="../media/image47.png"/><Relationship Id="rId10" Type="http://schemas.openxmlformats.org/officeDocument/2006/relationships/tags" Target="../tags/tag26.xml"/><Relationship Id="rId19" Type="http://schemas.openxmlformats.org/officeDocument/2006/relationships/image" Target="../media/image10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21.png"/><Relationship Id="rId2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22.png"/><Relationship Id="rId26" Type="http://schemas.openxmlformats.org/officeDocument/2006/relationships/image" Target="../media/image13.png"/><Relationship Id="rId3" Type="http://schemas.openxmlformats.org/officeDocument/2006/relationships/tags" Target="../tags/tag29.xml"/><Relationship Id="rId21" Type="http://schemas.openxmlformats.org/officeDocument/2006/relationships/image" Target="../media/image9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21.png"/><Relationship Id="rId25" Type="http://schemas.openxmlformats.org/officeDocument/2006/relationships/image" Target="../media/image12.png"/><Relationship Id="rId2" Type="http://schemas.openxmlformats.org/officeDocument/2006/relationships/tags" Target="../tags/tag28.xml"/><Relationship Id="rId16" Type="http://schemas.openxmlformats.org/officeDocument/2006/relationships/image" Target="../media/image7.png"/><Relationship Id="rId20" Type="http://schemas.openxmlformats.org/officeDocument/2006/relationships/image" Target="../media/image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11.png"/><Relationship Id="rId5" Type="http://schemas.openxmlformats.org/officeDocument/2006/relationships/tags" Target="../tags/tag31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24.png"/><Relationship Id="rId10" Type="http://schemas.openxmlformats.org/officeDocument/2006/relationships/tags" Target="../tags/tag36.xml"/><Relationship Id="rId19" Type="http://schemas.openxmlformats.org/officeDocument/2006/relationships/image" Target="../media/image23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10.png"/><Relationship Id="rId27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1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11.png"/><Relationship Id="rId18" Type="http://schemas.openxmlformats.org/officeDocument/2006/relationships/image" Target="../media/image8.png"/><Relationship Id="rId3" Type="http://schemas.openxmlformats.org/officeDocument/2006/relationships/tags" Target="../tags/tag9.xml"/><Relationship Id="rId21" Type="http://schemas.openxmlformats.org/officeDocument/2006/relationships/image" Target="../media/image24.png"/><Relationship Id="rId7" Type="http://schemas.openxmlformats.org/officeDocument/2006/relationships/tags" Target="../tags/tag13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tags" Target="../tags/tag8.xml"/><Relationship Id="rId16" Type="http://schemas.openxmlformats.org/officeDocument/2006/relationships/image" Target="../media/image22.png"/><Relationship Id="rId20" Type="http://schemas.openxmlformats.org/officeDocument/2006/relationships/image" Target="../media/image10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Layout" Target="../slideLayouts/slideLayout1.xml"/><Relationship Id="rId24" Type="http://schemas.openxmlformats.org/officeDocument/2006/relationships/image" Target="../media/image26.tmp"/><Relationship Id="rId5" Type="http://schemas.openxmlformats.org/officeDocument/2006/relationships/tags" Target="../tags/tag11.xml"/><Relationship Id="rId15" Type="http://schemas.openxmlformats.org/officeDocument/2006/relationships/image" Target="../media/image21.png"/><Relationship Id="rId23" Type="http://schemas.openxmlformats.org/officeDocument/2006/relationships/image" Target="../media/image25.tmp"/><Relationship Id="rId10" Type="http://schemas.openxmlformats.org/officeDocument/2006/relationships/tags" Target="../tags/tag16.xml"/><Relationship Id="rId19" Type="http://schemas.openxmlformats.org/officeDocument/2006/relationships/image" Target="../media/image9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tmp"/><Relationship Id="rId5" Type="http://schemas.openxmlformats.org/officeDocument/2006/relationships/image" Target="../media/image32.tm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57564" y="808599"/>
            <a:ext cx="8196587" cy="5222676"/>
            <a:chOff x="1917700" y="810624"/>
            <a:chExt cx="5308600" cy="3619500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35E44B3-D5F5-410D-AE2A-A8E18D8A832D}"/>
                </a:ext>
              </a:extLst>
            </p:cNvPr>
            <p:cNvSpPr/>
            <p:nvPr/>
          </p:nvSpPr>
          <p:spPr>
            <a:xfrm>
              <a:off x="1917700" y="810624"/>
              <a:ext cx="5308600" cy="3619500"/>
            </a:xfrm>
            <a:prstGeom prst="ellipse">
              <a:avLst/>
            </a:prstGeom>
            <a:noFill/>
            <a:ln>
              <a:solidFill>
                <a:srgbClr val="F179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6948038-152C-4308-B233-4E435FFA0B32}"/>
                </a:ext>
              </a:extLst>
            </p:cNvPr>
            <p:cNvSpPr/>
            <p:nvPr/>
          </p:nvSpPr>
          <p:spPr>
            <a:xfrm>
              <a:off x="2108200" y="940511"/>
              <a:ext cx="4927600" cy="3359727"/>
            </a:xfrm>
            <a:prstGeom prst="ellipse">
              <a:avLst/>
            </a:prstGeom>
            <a:solidFill>
              <a:srgbClr val="F179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2400">
                <a:solidFill>
                  <a:srgbClr val="FFFFFF"/>
                </a:solidFill>
                <a:latin typeface="Calibri"/>
                <a:ea typeface="微软雅黑"/>
              </a:endParaRPr>
            </a:p>
          </p:txBody>
        </p:sp>
      </p:grp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2694" y="253178"/>
            <a:ext cx="1097375" cy="121930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5413" y="5682196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1508" y="2023395"/>
            <a:ext cx="1085899" cy="1653688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973442" y="295178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65797" y="2363857"/>
            <a:ext cx="870203" cy="142017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4140" y="2280900"/>
            <a:ext cx="855285" cy="13958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27" y="4172208"/>
            <a:ext cx="3113273" cy="26181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880" y="317657"/>
            <a:ext cx="2168083" cy="21680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444">
            <a:off x="7926020" y="-144018"/>
            <a:ext cx="1296075" cy="16920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589" y="4867710"/>
            <a:ext cx="1674516" cy="2157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86799-72EC-3510-DF19-D9D87C42515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1362" y="1250010"/>
            <a:ext cx="2152075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5D0F46-141A-2E8A-E0BE-0BC97CEC401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93627" y="2153291"/>
            <a:ext cx="6242845" cy="27800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254A62-905B-6A31-4A85-0C3F6EF39435}"/>
              </a:ext>
            </a:extLst>
          </p:cNvPr>
          <p:cNvSpPr txBox="1"/>
          <p:nvPr/>
        </p:nvSpPr>
        <p:spPr>
          <a:xfrm>
            <a:off x="5410200" y="446722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705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83154" y="1190900"/>
            <a:ext cx="11014492" cy="9019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Nướng xong bánh sẽ đến công đoạn trang trí chiếc bánh kem, các bạn hãy thực hiện nhiệm vụ để nhận đồ trang trí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249" y="5101832"/>
            <a:ext cx="2332403" cy="18491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551" y="1103902"/>
            <a:ext cx="11244389" cy="14691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/>
            <a:r>
              <a:rPr lang="vi-VN" sz="2800" i="1" dirty="0">
                <a:solidFill>
                  <a:srgbClr val="000000"/>
                </a:solidFill>
              </a:rPr>
              <a:t>Một quỹ nhân ái, </a:t>
            </a:r>
            <a:r>
              <a:rPr lang="vi-VN" sz="2800" i="1" dirty="0">
                <a:solidFill>
                  <a:srgbClr val="FF0000"/>
                </a:solidFill>
              </a:rPr>
              <a:t>ngày thứ nhất nhận được 28 500 000 đồng</a:t>
            </a:r>
            <a:r>
              <a:rPr lang="vi-VN" sz="2800" i="1" dirty="0">
                <a:solidFill>
                  <a:srgbClr val="000000"/>
                </a:solidFill>
              </a:rPr>
              <a:t>, </a:t>
            </a:r>
            <a:r>
              <a:rPr lang="vi-VN" sz="2800" i="1" dirty="0">
                <a:solidFill>
                  <a:srgbClr val="FF0000"/>
                </a:solidFill>
              </a:rPr>
              <a:t>ngày thứ hai nhận được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vi-VN" sz="2800" i="1" dirty="0">
                <a:solidFill>
                  <a:srgbClr val="FF0000"/>
                </a:solidFill>
              </a:rPr>
              <a:t>47 250 000 đồng, ngày thứ ba nhận được 80 250 000 đồng</a:t>
            </a:r>
            <a:r>
              <a:rPr lang="vi-VN" sz="2800" i="1" dirty="0">
                <a:solidFill>
                  <a:srgbClr val="000000"/>
                </a:solidFill>
              </a:rPr>
              <a:t>. Hỏi cả ba ngày quỹ nhân ái nhận được bao nhiêu tiền?</a:t>
            </a:r>
            <a:endParaRPr lang="en-US" sz="2800" i="1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67129" y="2759141"/>
            <a:ext cx="110549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            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+mj-lt"/>
                <a:ea typeface="微软雅黑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FF0000"/>
              </a:solidFill>
              <a:latin typeface="+mj-lt"/>
              <a:ea typeface="微软雅黑"/>
              <a:cs typeface="Arial" panose="020B0604020202020204" pitchFamily="34" charset="0"/>
            </a:endParaRP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Cả ba ngày quỹ nhân ái nhận được số tiền là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28 500 000 + 47 250 000 + 80 250 000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= </a:t>
            </a:r>
            <a:r>
              <a:rPr lang="en-US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156 000 </a:t>
            </a:r>
            <a:r>
              <a:rPr lang="vi-VN" altLang="en-US" b="1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000 (đồng</a:t>
            </a: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algn="r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3316AE"/>
                </a:solidFill>
                <a:latin typeface="+mj-lt"/>
                <a:cs typeface="Arial" panose="020B0604020202020204" pitchFamily="34" charset="0"/>
              </a:rPr>
              <a:t>     Đáp số : 156 000 000 đồng</a:t>
            </a:r>
          </a:p>
          <a:p>
            <a:pPr algn="ctr" defTabSz="609585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+mj-lt"/>
                <a:ea typeface="微软雅黑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9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52" grpId="0" animBg="1"/>
      <p:bldP spid="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96338" y="144124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2036" y="266859"/>
            <a:ext cx="132921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kumimoji="0" lang="en-US" alt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</a:t>
            </a:r>
            <a:endParaRPr kumimoji="0" lang="en-US" sz="37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052" y="5239331"/>
            <a:ext cx="1245131" cy="161866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0196" y="1268288"/>
            <a:ext cx="11244389" cy="10331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09585"/>
            <a:r>
              <a:rPr lang="vi-VN" sz="3600" b="1" i="1" dirty="0">
                <a:solidFill>
                  <a:srgbClr val="000000"/>
                </a:solidFill>
              </a:rPr>
              <a:t>Lập một đề toán dựa vào sơ đồ sau rồi giải bài toán đó.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57627" y="2759141"/>
            <a:ext cx="65549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609585">
              <a:spcBef>
                <a:spcPct val="0"/>
              </a:spcBef>
              <a:buNone/>
            </a:pPr>
            <a:r>
              <a:rPr lang="vi-VN" altLang="en-US" b="1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Bài toán: Nhà An mua 2 bao gạo, cân nặng của cả hai bao gạo là 30 kg. Bao gạo thứ nhất nặng hơn bao gạo thứ hai 8 kg. Hỏi bao gạo thứ nhất nặng bao nhiêu ki-lô-gam, bao gạo thứ hai nặng bao nhiêu ki-lô-gam?</a:t>
            </a:r>
            <a:endParaRPr kumimoji="0" lang="en-US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F8480-D427-E951-0DF1-F4E25CB7C5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9" y="2693273"/>
            <a:ext cx="4429125" cy="1800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7FFE4B-A844-B7DA-650C-424CFBC1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544" y="2428654"/>
            <a:ext cx="6554911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(30 - 8) : 2 = 11 (kg)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– 11 = 19 (kg)</a:t>
            </a:r>
          </a:p>
          <a:p>
            <a:pPr algn="ctr">
              <a:buNone/>
            </a:pP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11 kg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None/>
            </a:pPr>
            <a:r>
              <a:rPr lang="en-US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Bao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19 kg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2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2" grpId="0" animBg="1"/>
      <p:bldP spid="28" grpId="0"/>
      <p:bldP spid="28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1809449" y="677333"/>
            <a:ext cx="8663080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186819" y="901374"/>
            <a:ext cx="8006157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2" y="1709779"/>
            <a:ext cx="7299576" cy="343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6837">
            <a:off x="10906465" y="17572"/>
            <a:ext cx="1182360" cy="124688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260">
            <a:off x="-143525" y="-146951"/>
            <a:ext cx="1531385" cy="1531385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498848" y="199183"/>
            <a:ext cx="11014492" cy="13411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Wow…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đã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lò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mình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hoàn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thành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nhiệm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vụ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cuối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cùng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chiếc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khay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đựng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thật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xinh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xắn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667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  <p:sp>
        <p:nvSpPr>
          <p:cNvPr id="4" name="椭圆 29">
            <a:extLst>
              <a:ext uri="{FF2B5EF4-FFF2-40B4-BE49-F238E27FC236}">
                <a16:creationId xmlns:a16="http://schemas.microsoft.com/office/drawing/2014/main" id="{D303BBF5-070D-408C-691E-B5EB16635FCE}"/>
              </a:ext>
            </a:extLst>
          </p:cNvPr>
          <p:cNvSpPr/>
          <p:nvPr/>
        </p:nvSpPr>
        <p:spPr>
          <a:xfrm>
            <a:off x="3640177" y="359881"/>
            <a:ext cx="5296084" cy="936033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DF0AE1-FF80-AFE7-24FD-DB162ED3957F}"/>
              </a:ext>
            </a:extLst>
          </p:cNvPr>
          <p:cNvSpPr/>
          <p:nvPr/>
        </p:nvSpPr>
        <p:spPr>
          <a:xfrm>
            <a:off x="4705565" y="482616"/>
            <a:ext cx="377481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5: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Đố</a:t>
            </a:r>
            <a:r>
              <a:rPr lang="en-US" altLang="en-US" sz="3733" b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endParaRPr lang="en-US" sz="3733" dirty="0">
              <a:solidFill>
                <a:srgbClr val="00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F9EF7-4C8C-0811-138D-025A6D0B0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2645" y="1755169"/>
            <a:ext cx="6690788" cy="15017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6CEE62-386B-6450-7C6C-074ACA54819A}"/>
              </a:ext>
            </a:extLst>
          </p:cNvPr>
          <p:cNvSpPr txBox="1"/>
          <p:nvPr/>
        </p:nvSpPr>
        <p:spPr>
          <a:xfrm>
            <a:off x="801384" y="3503488"/>
            <a:ext cx="10397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</a:rPr>
              <a:t>Mỗi lần di chuyển, Nam chỉ có thể đổi chỗ hai tấm thẻ cho nhau. Hỏi Nam cần ít nhất mấy lượt di chuyển để được số 268 157?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262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2" grpId="0" animBg="1"/>
      <p:bldP spid="4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0" y="741244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FDB47-9495-8978-4446-55D8715BA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83" y="1025704"/>
            <a:ext cx="8167688" cy="18332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B0E45-CADB-E9E6-1B9C-91A1F923565D}"/>
              </a:ext>
            </a:extLst>
          </p:cNvPr>
          <p:cNvSpPr txBox="1"/>
          <p:nvPr/>
        </p:nvSpPr>
        <p:spPr>
          <a:xfrm>
            <a:off x="1808251" y="3051425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2472C3-7E56-BF66-91E9-4EB5F5A5F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725" y="1299306"/>
            <a:ext cx="1022482" cy="14233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C496F5-B5DD-3B6A-294E-759FC1F22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985" y="1238410"/>
            <a:ext cx="1033851" cy="14842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3A6D50-8FA9-B66F-BD87-69CC91E91EBA}"/>
              </a:ext>
            </a:extLst>
          </p:cNvPr>
          <p:cNvSpPr txBox="1"/>
          <p:nvPr/>
        </p:nvSpPr>
        <p:spPr>
          <a:xfrm>
            <a:off x="1818525" y="3893906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6F32C-60AD-88DB-0E02-0F7A18AEA647}"/>
              </a:ext>
            </a:extLst>
          </p:cNvPr>
          <p:cNvSpPr txBox="1"/>
          <p:nvPr/>
        </p:nvSpPr>
        <p:spPr>
          <a:xfrm>
            <a:off x="1859622" y="4818580"/>
            <a:ext cx="957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thẻ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F3CAAA-FE58-6E4A-02F3-519B68852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7963" y="1294543"/>
            <a:ext cx="1001659" cy="14281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B9A21-2F93-DB94-17C0-972BC345A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3746" y="1280791"/>
            <a:ext cx="962025" cy="1457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F67E7F9-E77F-FCD1-7598-34F24E5C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447" y="1304818"/>
            <a:ext cx="989298" cy="14104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652D21-20D0-C795-E239-328102C17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346" y="1295293"/>
            <a:ext cx="937401" cy="13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1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56934" y="1080832"/>
            <a:ext cx="707813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4" y="1254015"/>
            <a:ext cx="657013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07B4E69-5B71-49B4-B526-8E8796A54D29}"/>
              </a:ext>
            </a:extLst>
          </p:cNvPr>
          <p:cNvSpPr txBox="1"/>
          <p:nvPr/>
        </p:nvSpPr>
        <p:spPr>
          <a:xfrm>
            <a:off x="3159290" y="2690778"/>
            <a:ext cx="5857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8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康少女" panose="040F0509000000000000" pitchFamily="81" charset="-122"/>
              </a:rPr>
              <a:t>THANKS</a:t>
            </a:r>
            <a:endParaRPr lang="zh-CN" altLang="en-US" sz="8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22AE6C6-F86D-480C-861B-54DEF6B9E775}"/>
              </a:ext>
            </a:extLst>
          </p:cNvPr>
          <p:cNvSpPr/>
          <p:nvPr/>
        </p:nvSpPr>
        <p:spPr>
          <a:xfrm>
            <a:off x="3391173" y="2938597"/>
            <a:ext cx="5409657" cy="256141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999"/>
              </a:avLst>
            </a:prstTxWarp>
            <a:spAutoFit/>
          </a:bodyPr>
          <a:lstStyle/>
          <a:p>
            <a:pPr algn="ctr" defTabSz="609585"/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Cảm ơn các bạn đã giúp mình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trổ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en-US" altLang="zh-CN" sz="5867" dirty="0" err="1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tài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làm bánh</a:t>
            </a:r>
            <a:r>
              <a:rPr lang="en-US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!!!</a:t>
            </a:r>
            <a:r>
              <a:rPr lang="vi-VN" altLang="zh-CN" sz="5867" dirty="0">
                <a:solidFill>
                  <a:srgbClr val="FFFFFF"/>
                </a:solidFill>
                <a:latin typeface="Calibri" panose="020F0502020204030204" pitchFamily="34" charset="0"/>
                <a:ea typeface="微软雅黑"/>
              </a:rPr>
              <a:t> </a:t>
            </a:r>
            <a:endParaRPr lang="zh-CN" altLang="en-US" sz="5867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32" name="PA_图片 31">
            <a:extLst>
              <a:ext uri="{FF2B5EF4-FFF2-40B4-BE49-F238E27FC236}">
                <a16:creationId xmlns:a16="http://schemas.microsoft.com/office/drawing/2014/main" id="{37B8C0E2-F478-4776-B29F-D5FE600C22D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33" name="PA_图片 32">
            <a:extLst>
              <a:ext uri="{FF2B5EF4-FFF2-40B4-BE49-F238E27FC236}">
                <a16:creationId xmlns:a16="http://schemas.microsoft.com/office/drawing/2014/main" id="{794C5113-F083-46E0-975E-D788C5EF31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34" name="PA_图片 33">
            <a:extLst>
              <a:ext uri="{FF2B5EF4-FFF2-40B4-BE49-F238E27FC236}">
                <a16:creationId xmlns:a16="http://schemas.microsoft.com/office/drawing/2014/main" id="{08F73D60-95A5-4E82-A55F-C6A919F7F9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346109" y="251755"/>
            <a:ext cx="1129889" cy="1828959"/>
          </a:xfrm>
          <a:prstGeom prst="rect">
            <a:avLst/>
          </a:prstGeom>
        </p:spPr>
      </p:pic>
      <p:pic>
        <p:nvPicPr>
          <p:cNvPr id="35" name="PA_图片 34">
            <a:extLst>
              <a:ext uri="{FF2B5EF4-FFF2-40B4-BE49-F238E27FC236}">
                <a16:creationId xmlns:a16="http://schemas.microsoft.com/office/drawing/2014/main" id="{22FF3886-7D34-441C-ADC8-06F78E0037F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36" name="PA_图片 35">
            <a:extLst>
              <a:ext uri="{FF2B5EF4-FFF2-40B4-BE49-F238E27FC236}">
                <a16:creationId xmlns:a16="http://schemas.microsoft.com/office/drawing/2014/main" id="{04CBE6CF-3032-468E-8880-533A50948F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7" name="PA_图片 36">
            <a:extLst>
              <a:ext uri="{FF2B5EF4-FFF2-40B4-BE49-F238E27FC236}">
                <a16:creationId xmlns:a16="http://schemas.microsoft.com/office/drawing/2014/main" id="{BFEF2D56-5513-4856-B8F5-1E8C384AFFC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3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-22468" y="5613393"/>
            <a:ext cx="1910245" cy="1308721"/>
          </a:xfrm>
          <a:prstGeom prst="rect">
            <a:avLst/>
          </a:prstGeom>
        </p:spPr>
      </p:pic>
      <p:pic>
        <p:nvPicPr>
          <p:cNvPr id="4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24103" y="5600236"/>
            <a:ext cx="1479424" cy="1170533"/>
          </a:xfrm>
          <a:prstGeom prst="rect">
            <a:avLst/>
          </a:prstGeom>
        </p:spPr>
      </p:pic>
      <p:pic>
        <p:nvPicPr>
          <p:cNvPr id="41" name="PA_图片 40">
            <a:extLst>
              <a:ext uri="{FF2B5EF4-FFF2-40B4-BE49-F238E27FC236}">
                <a16:creationId xmlns:a16="http://schemas.microsoft.com/office/drawing/2014/main" id="{85B69F34-1A25-42E7-9EBB-0E8E68A8E6AC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1DF98EB0-D4F2-4CE6-9F2A-C1074AAD34D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724139" y="2599873"/>
            <a:ext cx="1016088" cy="165825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510A6DC-42B5-4178-BA06-257F63AF6CE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451773" y="2599873"/>
            <a:ext cx="1016088" cy="1658256"/>
          </a:xfrm>
          <a:prstGeom prst="rect">
            <a:avLst/>
          </a:prstGeom>
        </p:spPr>
      </p:pic>
      <p:pic>
        <p:nvPicPr>
          <p:cNvPr id="18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86043" y="2183698"/>
            <a:ext cx="1243692" cy="1893988"/>
          </a:xfrm>
          <a:prstGeom prst="rect">
            <a:avLst/>
          </a:prstGeom>
        </p:spPr>
      </p:pic>
      <p:pic>
        <p:nvPicPr>
          <p:cNvPr id="19" name="PA_图片 38">
            <a:extLst>
              <a:ext uri="{FF2B5EF4-FFF2-40B4-BE49-F238E27FC236}">
                <a16:creationId xmlns:a16="http://schemas.microsoft.com/office/drawing/2014/main" id="{1A10BB15-D35E-4910-A369-E55E9D014C4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0" y="5552757"/>
            <a:ext cx="1910245" cy="1308721"/>
          </a:xfrm>
          <a:prstGeom prst="rect">
            <a:avLst/>
          </a:prstGeom>
        </p:spPr>
      </p:pic>
      <p:pic>
        <p:nvPicPr>
          <p:cNvPr id="20" name="PA_图片 39">
            <a:extLst>
              <a:ext uri="{FF2B5EF4-FFF2-40B4-BE49-F238E27FC236}">
                <a16:creationId xmlns:a16="http://schemas.microsoft.com/office/drawing/2014/main" id="{11DA2241-4A8A-4AC3-8157-E87EECE6DD1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546571" y="5539600"/>
            <a:ext cx="1479424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2539264" y="1080832"/>
            <a:ext cx="7982963" cy="4826000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5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2810933" y="1254015"/>
            <a:ext cx="7490423" cy="447963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8359" y="1502544"/>
            <a:ext cx="2780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Dặn</a:t>
            </a:r>
            <a:r>
              <a:rPr lang="en-US" sz="6600" b="1" dirty="0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 </a:t>
            </a:r>
            <a:r>
              <a:rPr lang="en-US" sz="6600" b="1" dirty="0" err="1">
                <a:solidFill>
                  <a:srgbClr val="00BBD6">
                    <a:lumMod val="40000"/>
                    <a:lumOff val="60000"/>
                  </a:srgbClr>
                </a:solidFill>
                <a:latin typeface="Calibri"/>
                <a:ea typeface="微软雅黑"/>
              </a:rPr>
              <a:t>dò</a:t>
            </a:r>
            <a:endParaRPr lang="en-US" sz="6600" b="1" dirty="0">
              <a:solidFill>
                <a:srgbClr val="00BBD6">
                  <a:lumMod val="40000"/>
                  <a:lumOff val="60000"/>
                </a:srgbClr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0934" y="2685775"/>
            <a:ext cx="739471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Hoàn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thành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Vở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Toán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.</a:t>
            </a:r>
          </a:p>
          <a:p>
            <a:pPr marL="380990" indent="-380990" defTabSz="609585">
              <a:buFontTx/>
              <a:buChar char="-"/>
            </a:pP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Chuẩn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bị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Calibri"/>
                <a:ea typeface="微软雅黑"/>
              </a:rPr>
              <a:t>bài</a:t>
            </a:r>
            <a:r>
              <a:rPr lang="en-US" sz="3733" dirty="0">
                <a:solidFill>
                  <a:srgbClr val="000000"/>
                </a:solidFill>
                <a:latin typeface="Calibri"/>
                <a:ea typeface="微软雅黑"/>
              </a:rPr>
              <a:t> </a:t>
            </a:r>
            <a:r>
              <a:rPr lang="en-US" sz="3733">
                <a:solidFill>
                  <a:srgbClr val="000000"/>
                </a:solidFill>
                <a:latin typeface="Calibri"/>
                <a:ea typeface="微软雅黑"/>
              </a:rPr>
              <a:t>sau</a:t>
            </a:r>
            <a:endParaRPr lang="en-US" sz="3733" dirty="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" y="479972"/>
            <a:ext cx="1178544" cy="17334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" y="5181306"/>
            <a:ext cx="1688184" cy="14510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8" y="75435"/>
            <a:ext cx="1560405" cy="2010795"/>
          </a:xfrm>
          <a:prstGeom prst="rect">
            <a:avLst/>
          </a:prstGeom>
        </p:spPr>
      </p:pic>
      <p:pic>
        <p:nvPicPr>
          <p:cNvPr id="13" name="PA_图片 37">
            <a:extLst>
              <a:ext uri="{FF2B5EF4-FFF2-40B4-BE49-F238E27FC236}">
                <a16:creationId xmlns:a16="http://schemas.microsoft.com/office/drawing/2014/main" id="{22AE1F03-5D90-4AA3-8BD0-6F4F14E60E6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59529" y="4964013"/>
            <a:ext cx="1243692" cy="1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_图片 39">
            <a:extLst>
              <a:ext uri="{FF2B5EF4-FFF2-40B4-BE49-F238E27FC236}">
                <a16:creationId xmlns:a16="http://schemas.microsoft.com/office/drawing/2014/main" id="{F3625DF1-16F2-4BC7-B839-698F0C7570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710892" y="5577232"/>
            <a:ext cx="1479424" cy="1170533"/>
          </a:xfrm>
          <a:prstGeom prst="rect">
            <a:avLst/>
          </a:prstGeom>
        </p:spPr>
      </p:pic>
      <p:sp>
        <p:nvSpPr>
          <p:cNvPr id="26" name="椭圆 25">
            <a:extLst>
              <a:ext uri="{FF2B5EF4-FFF2-40B4-BE49-F238E27FC236}">
                <a16:creationId xmlns:a16="http://schemas.microsoft.com/office/drawing/2014/main" id="{335E44B3-D5F5-410D-AE2A-A8E18D8A832D}"/>
              </a:ext>
            </a:extLst>
          </p:cNvPr>
          <p:cNvSpPr/>
          <p:nvPr/>
        </p:nvSpPr>
        <p:spPr>
          <a:xfrm>
            <a:off x="3425599" y="613281"/>
            <a:ext cx="5686573" cy="5164667"/>
          </a:xfrm>
          <a:prstGeom prst="ellipse">
            <a:avLst/>
          </a:prstGeom>
          <a:noFill/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6948038-152C-4308-B233-4E435FFA0B32}"/>
              </a:ext>
            </a:extLst>
          </p:cNvPr>
          <p:cNvSpPr/>
          <p:nvPr/>
        </p:nvSpPr>
        <p:spPr>
          <a:xfrm>
            <a:off x="3590380" y="790762"/>
            <a:ext cx="5383816" cy="4793996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pic>
        <p:nvPicPr>
          <p:cNvPr id="21" name="PA_图片 31">
            <a:extLst>
              <a:ext uri="{FF2B5EF4-FFF2-40B4-BE49-F238E27FC236}">
                <a16:creationId xmlns:a16="http://schemas.microsoft.com/office/drawing/2014/main" id="{56BA82BE-1369-48A6-9204-9AA6A6CBE0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98158" y="545829"/>
            <a:ext cx="1097375" cy="1219305"/>
          </a:xfrm>
          <a:prstGeom prst="rect">
            <a:avLst/>
          </a:prstGeom>
        </p:spPr>
      </p:pic>
      <p:pic>
        <p:nvPicPr>
          <p:cNvPr id="23" name="PA_图片 32">
            <a:extLst>
              <a:ext uri="{FF2B5EF4-FFF2-40B4-BE49-F238E27FC236}">
                <a16:creationId xmlns:a16="http://schemas.microsoft.com/office/drawing/2014/main" id="{C7316908-59FF-4471-B536-2C2DE2992A9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185468" y="67647"/>
            <a:ext cx="1324979" cy="1048603"/>
          </a:xfrm>
          <a:prstGeom prst="rect">
            <a:avLst/>
          </a:prstGeom>
        </p:spPr>
      </p:pic>
      <p:pic>
        <p:nvPicPr>
          <p:cNvPr id="24" name="PA_图片 33">
            <a:extLst>
              <a:ext uri="{FF2B5EF4-FFF2-40B4-BE49-F238E27FC236}">
                <a16:creationId xmlns:a16="http://schemas.microsoft.com/office/drawing/2014/main" id="{28A43504-3518-4C21-B002-CA31525037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712674" y="67647"/>
            <a:ext cx="1129889" cy="1828959"/>
          </a:xfrm>
          <a:prstGeom prst="rect">
            <a:avLst/>
          </a:prstGeom>
        </p:spPr>
      </p:pic>
      <p:pic>
        <p:nvPicPr>
          <p:cNvPr id="25" name="PA_图片 34">
            <a:extLst>
              <a:ext uri="{FF2B5EF4-FFF2-40B4-BE49-F238E27FC236}">
                <a16:creationId xmlns:a16="http://schemas.microsoft.com/office/drawing/2014/main" id="{9A1E0246-C835-4743-9636-7312D246732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607000" y="5203701"/>
            <a:ext cx="1235563" cy="1406265"/>
          </a:xfrm>
          <a:prstGeom prst="rect">
            <a:avLst/>
          </a:prstGeom>
        </p:spPr>
      </p:pic>
      <p:pic>
        <p:nvPicPr>
          <p:cNvPr id="27" name="PA_图片 35">
            <a:extLst>
              <a:ext uri="{FF2B5EF4-FFF2-40B4-BE49-F238E27FC236}">
                <a16:creationId xmlns:a16="http://schemas.microsoft.com/office/drawing/2014/main" id="{24DF6E3F-EE3C-48AA-8142-038CF3FAD2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687155" y="5601528"/>
            <a:ext cx="1324979" cy="1259949"/>
          </a:xfrm>
          <a:prstGeom prst="rect">
            <a:avLst/>
          </a:prstGeom>
        </p:spPr>
      </p:pic>
      <p:pic>
        <p:nvPicPr>
          <p:cNvPr id="30" name="PA_图片 36">
            <a:extLst>
              <a:ext uri="{FF2B5EF4-FFF2-40B4-BE49-F238E27FC236}">
                <a16:creationId xmlns:a16="http://schemas.microsoft.com/office/drawing/2014/main" id="{9D897018-CC13-4519-84A5-22C69783A78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167822" y="251911"/>
            <a:ext cx="1357493" cy="1048603"/>
          </a:xfrm>
          <a:prstGeom prst="rect">
            <a:avLst/>
          </a:prstGeom>
        </p:spPr>
      </p:pic>
      <p:pic>
        <p:nvPicPr>
          <p:cNvPr id="31" name="PA_图片 37">
            <a:extLst>
              <a:ext uri="{FF2B5EF4-FFF2-40B4-BE49-F238E27FC236}">
                <a16:creationId xmlns:a16="http://schemas.microsoft.com/office/drawing/2014/main" id="{6546E5EB-8DC8-4CF3-BC10-97736AE38B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63575" y="2244334"/>
            <a:ext cx="1243692" cy="1893988"/>
          </a:xfrm>
          <a:prstGeom prst="rect">
            <a:avLst/>
          </a:prstGeom>
        </p:spPr>
      </p:pic>
      <p:pic>
        <p:nvPicPr>
          <p:cNvPr id="44" name="PA_图片 38">
            <a:extLst>
              <a:ext uri="{FF2B5EF4-FFF2-40B4-BE49-F238E27FC236}">
                <a16:creationId xmlns:a16="http://schemas.microsoft.com/office/drawing/2014/main" id="{96C93A19-A085-4FCC-9394-87450EE19E3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-22468" y="5777948"/>
            <a:ext cx="1670055" cy="1144165"/>
          </a:xfrm>
          <a:prstGeom prst="rect">
            <a:avLst/>
          </a:prstGeom>
        </p:spPr>
      </p:pic>
      <p:pic>
        <p:nvPicPr>
          <p:cNvPr id="46" name="PA_图片 40">
            <a:extLst>
              <a:ext uri="{FF2B5EF4-FFF2-40B4-BE49-F238E27FC236}">
                <a16:creationId xmlns:a16="http://schemas.microsoft.com/office/drawing/2014/main" id="{D80849BD-9981-40BB-AF70-D2D5F88B172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52209" y="2551100"/>
            <a:ext cx="1129889" cy="17558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64" y="4138321"/>
            <a:ext cx="2000425" cy="271967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361" y="968247"/>
            <a:ext cx="1625684" cy="2224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6" y="1107309"/>
            <a:ext cx="6405419" cy="41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" y="3802599"/>
            <a:ext cx="2000425" cy="271967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74" y="1"/>
            <a:ext cx="1835661" cy="251231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049668" y="998331"/>
            <a:ext cx="8675757" cy="4602923"/>
          </a:xfrm>
          <a:prstGeom prst="cloudCallout">
            <a:avLst/>
          </a:prstGeom>
          <a:solidFill>
            <a:srgbClr val="FDD8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589" y="1983187"/>
            <a:ext cx="7107915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ơi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đang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trổ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tài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làm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bánh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chuẩn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cho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bữa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tiệc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sinh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nhật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các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bạn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giúp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chúng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tớ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733" i="1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nhé</a:t>
            </a:r>
            <a:r>
              <a:rPr lang="en-US" sz="3733" i="1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46203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720" y="4059996"/>
            <a:ext cx="3066281" cy="2451928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 flipH="1">
            <a:off x="1360792" y="25467"/>
            <a:ext cx="8062739" cy="5018159"/>
          </a:xfrm>
          <a:prstGeom prst="wedgeEllipseCallout">
            <a:avLst/>
          </a:prstGeom>
          <a:solidFill>
            <a:srgbClr val="FDD8D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20419" y="1126574"/>
            <a:ext cx="62806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746 + ? = 487 + 746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a.	487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b.	784</a:t>
            </a:r>
          </a:p>
          <a:p>
            <a:pPr defTabSz="609585">
              <a:spcBef>
                <a:spcPct val="0"/>
              </a:spcBef>
              <a:buNone/>
            </a:pPr>
            <a:r>
              <a:rPr lang="pt-BR" alt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c.	874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8" y="4495258"/>
            <a:ext cx="2126697" cy="236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3F9032-0BD7-AAC1-1509-E9D5D3A59754}"/>
              </a:ext>
            </a:extLst>
          </p:cNvPr>
          <p:cNvSpPr/>
          <p:nvPr/>
        </p:nvSpPr>
        <p:spPr>
          <a:xfrm>
            <a:off x="2238375" y="17811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39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1" b="96532" l="7601" r="94537">
                        <a14:foregroundMark x1="32304" y1="7900" x2="30879" y2="20809"/>
                        <a14:foregroundMark x1="22328" y1="7900" x2="30166" y2="23507"/>
                        <a14:foregroundMark x1="16152" y1="17534" x2="18052" y2="17534"/>
                        <a14:foregroundMark x1="22803" y1="5010" x2="22328" y2="10405"/>
                        <a14:foregroundMark x1="26128" y1="771" x2="26128" y2="3276"/>
                        <a14:foregroundMark x1="8076" y1="16378" x2="9739" y2="16378"/>
                        <a14:foregroundMark x1="90261" y1="46050" x2="85947" y2="47759"/>
                        <a14:foregroundMark x1="31591" y1="36031" x2="31591" y2="43353"/>
                        <a14:foregroundMark x1="36817" y1="36994" x2="34917" y2="46050"/>
                        <a14:foregroundMark x1="50119" y1="36416" x2="57007" y2="41426"/>
                        <a14:foregroundMark x1="94774" y1="47206" x2="92399" y2="50867"/>
                        <a14:foregroundMark x1="50356" y1="81310" x2="47031" y2="87669"/>
                        <a14:foregroundMark x1="60333" y1="76493" x2="58907" y2="82274"/>
                        <a14:foregroundMark x1="55344" y1="86320" x2="54394" y2="87861"/>
                        <a14:foregroundMark x1="46318" y1="92486" x2="45368" y2="92678"/>
                        <a14:foregroundMark x1="50831" y1="93256" x2="50831" y2="95376"/>
                        <a14:foregroundMark x1="38717" y1="96532" x2="40143" y2="96532"/>
                        <a14:backgroundMark x1="83610" y1="48362" x2="80760" y2="52023"/>
                        <a14:backgroundMark x1="85036" y1="47592" x2="84323" y2="50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1" y="3841312"/>
            <a:ext cx="2447064" cy="301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Callout 4"/>
          <p:cNvSpPr/>
          <p:nvPr/>
        </p:nvSpPr>
        <p:spPr>
          <a:xfrm>
            <a:off x="1364342" y="648306"/>
            <a:ext cx="8360683" cy="3656759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+ 304 = 304 + 1975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	1795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	1975</a:t>
            </a:r>
          </a:p>
          <a:p>
            <a:pPr algn="ctr" defTabSz="609585"/>
            <a:r>
              <a:rPr lang="pl-PL" sz="4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	5716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065" y="3638247"/>
            <a:ext cx="2476444" cy="306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1089C07-59F7-1A77-53EB-4D23ADEA1AEA}"/>
              </a:ext>
            </a:extLst>
          </p:cNvPr>
          <p:cNvSpPr/>
          <p:nvPr/>
        </p:nvSpPr>
        <p:spPr>
          <a:xfrm>
            <a:off x="4400550" y="2581275"/>
            <a:ext cx="70485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7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3733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9702" y="1404974"/>
            <a:ext cx="10920705" cy="11003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Để có thể làm bánh thì cần một số nguyên liệu, các bạn hãy thực hiện các phép tính sau để nhận nguyên liệu sau khi hoàn thành bài nhé!</a:t>
            </a:r>
            <a:endParaRPr lang="en-US" sz="2667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87" y="4858024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03EB6E-A5BC-2B37-B19A-59A18A8EC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5" y="2695575"/>
            <a:ext cx="98454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06408" y="692105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8296147" y="381021"/>
            <a:ext cx="216160" cy="460687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584" y="3543947"/>
            <a:ext cx="1250639" cy="1335939"/>
          </a:xfrm>
          <a:prstGeom prst="rect">
            <a:avLst/>
          </a:prstGeom>
        </p:spPr>
      </p:pic>
      <p:pic>
        <p:nvPicPr>
          <p:cNvPr id="1026" name="Picture 2" descr="Hình ảnh Đập Vỡ Trứng Và Trứng Của đồ Thị Vector, Thức ăn., Thành Phần,  Trứng. miễn phí tải tập tin PNG PSDComment và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426" y="3536854"/>
            <a:ext cx="2218553" cy="19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726" y="5136000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2002CE-D04E-54AB-FE9E-FA6B1F99F803}"/>
              </a:ext>
            </a:extLst>
          </p:cNvPr>
          <p:cNvGrpSpPr/>
          <p:nvPr/>
        </p:nvGrpSpPr>
        <p:grpSpPr>
          <a:xfrm>
            <a:off x="1565312" y="1344096"/>
            <a:ext cx="4426984" cy="1446550"/>
            <a:chOff x="1089062" y="1391721"/>
            <a:chExt cx="4426984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D96BE3-8387-6C54-532A-1F1EBEBD1ADB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83 738</a:t>
              </a:r>
            </a:p>
            <a:p>
              <a:r>
                <a:rPr lang="en-US" sz="4400" dirty="0"/>
                <a:t>12 533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BFB4DC-3AFB-FBF0-A9CA-71E9F3BBF52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B5781A-0D16-DA69-3E29-BD66B6445CD7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91CED50-BEB5-2FDA-6AEC-026BB2F1D18B}"/>
              </a:ext>
            </a:extLst>
          </p:cNvPr>
          <p:cNvSpPr txBox="1"/>
          <p:nvPr/>
        </p:nvSpPr>
        <p:spPr>
          <a:xfrm>
            <a:off x="32861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DAD4B-8943-57F9-B17D-5B244B3BDDF1}"/>
              </a:ext>
            </a:extLst>
          </p:cNvPr>
          <p:cNvSpPr txBox="1"/>
          <p:nvPr/>
        </p:nvSpPr>
        <p:spPr>
          <a:xfrm>
            <a:off x="2962275" y="26860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B69CE8-1417-5C13-FF9E-14C8108C517D}"/>
              </a:ext>
            </a:extLst>
          </p:cNvPr>
          <p:cNvSpPr txBox="1"/>
          <p:nvPr/>
        </p:nvSpPr>
        <p:spPr>
          <a:xfrm>
            <a:off x="265747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ED94B-B784-8314-728C-DEEC3B171C36}"/>
              </a:ext>
            </a:extLst>
          </p:cNvPr>
          <p:cNvSpPr txBox="1"/>
          <p:nvPr/>
        </p:nvSpPr>
        <p:spPr>
          <a:xfrm>
            <a:off x="22764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98DC1-B515-A997-98B1-C82540CE95A7}"/>
              </a:ext>
            </a:extLst>
          </p:cNvPr>
          <p:cNvSpPr txBox="1"/>
          <p:nvPr/>
        </p:nvSpPr>
        <p:spPr>
          <a:xfrm>
            <a:off x="1981200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E39DFCA-36F9-6EDF-48FB-1F9E5737E0DA}"/>
              </a:ext>
            </a:extLst>
          </p:cNvPr>
          <p:cNvGrpSpPr/>
          <p:nvPr/>
        </p:nvGrpSpPr>
        <p:grpSpPr>
          <a:xfrm>
            <a:off x="7213637" y="1277421"/>
            <a:ext cx="4426984" cy="1446550"/>
            <a:chOff x="1089062" y="1391721"/>
            <a:chExt cx="4426984" cy="1446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F30D5A-EE6D-B674-F6FD-794150EF7905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96 271</a:t>
              </a:r>
            </a:p>
            <a:p>
              <a:r>
                <a:rPr lang="en-US" sz="4400" dirty="0"/>
                <a:t>83 738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0A904-9358-9B3C-C30C-312F20895FA9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8A1898-D6F9-0579-1E46-DC749FDE102D}"/>
                </a:ext>
              </a:extLst>
            </p:cNvPr>
            <p:cNvCxnSpPr>
              <a:cxnSpLocks/>
            </p:cNvCxnSpPr>
            <p:nvPr/>
          </p:nvCxnSpPr>
          <p:spPr>
            <a:xfrm>
              <a:off x="1089062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CFAEF5-ACAC-B324-208A-A4C164E2D3D1}"/>
              </a:ext>
            </a:extLst>
          </p:cNvPr>
          <p:cNvSpPr txBox="1"/>
          <p:nvPr/>
        </p:nvSpPr>
        <p:spPr>
          <a:xfrm>
            <a:off x="893445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EBA5D-1E39-63C6-DCC3-AEF3E41E661F}"/>
              </a:ext>
            </a:extLst>
          </p:cNvPr>
          <p:cNvSpPr txBox="1"/>
          <p:nvPr/>
        </p:nvSpPr>
        <p:spPr>
          <a:xfrm>
            <a:off x="8610600" y="26193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F31226-314F-113C-02CD-7B655E8C9F16}"/>
              </a:ext>
            </a:extLst>
          </p:cNvPr>
          <p:cNvSpPr txBox="1"/>
          <p:nvPr/>
        </p:nvSpPr>
        <p:spPr>
          <a:xfrm>
            <a:off x="8305800" y="2609850"/>
            <a:ext cx="41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F624B7-E08B-7EAD-40A6-28F8DAB1CF06}"/>
              </a:ext>
            </a:extLst>
          </p:cNvPr>
          <p:cNvSpPr txBox="1"/>
          <p:nvPr/>
        </p:nvSpPr>
        <p:spPr>
          <a:xfrm>
            <a:off x="7924800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95F102-359D-57EE-E3E9-72D504CE452C}"/>
              </a:ext>
            </a:extLst>
          </p:cNvPr>
          <p:cNvSpPr txBox="1"/>
          <p:nvPr/>
        </p:nvSpPr>
        <p:spPr>
          <a:xfrm>
            <a:off x="7629525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51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6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416084" y="774379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7" y="106324"/>
            <a:ext cx="6086184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3462230" y="134091"/>
            <a:ext cx="5893149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3870835" y="257673"/>
            <a:ext cx="5337997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eaLnBrk="1" hangingPunct="1">
              <a:defRPr/>
            </a:pP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1: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Đặt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rồi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altLang="en-US" sz="3733" b="1" kern="0" dirty="0" err="1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tính</a:t>
            </a:r>
            <a:r>
              <a:rPr lang="en-US" altLang="en-US" sz="3733" b="1" kern="0" dirty="0">
                <a:solidFill>
                  <a:srgbClr val="00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920" y="3803100"/>
            <a:ext cx="1480861" cy="148086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321" y="-32036"/>
            <a:ext cx="1681636" cy="179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8" y="3894039"/>
            <a:ext cx="2011996" cy="165693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4DADEDF-D14B-6B99-C5E9-7F7757FD524C}"/>
              </a:ext>
            </a:extLst>
          </p:cNvPr>
          <p:cNvGrpSpPr/>
          <p:nvPr/>
        </p:nvGrpSpPr>
        <p:grpSpPr>
          <a:xfrm>
            <a:off x="1654354" y="1344096"/>
            <a:ext cx="4337942" cy="1446550"/>
            <a:chOff x="1178104" y="1391721"/>
            <a:chExt cx="4337942" cy="14465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BE8C88-42F1-60F5-00AA-9BA30E7003C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137 736</a:t>
              </a:r>
            </a:p>
            <a:p>
              <a:r>
                <a:rPr lang="en-US" sz="4400" dirty="0"/>
                <a:t>902 138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98BA6CB-0B01-55A0-FFC0-156F6B6C48A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+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C0F97B7-6E28-0E23-5F23-0B7CDFE81046}"/>
                </a:ext>
              </a:extLst>
            </p:cNvPr>
            <p:cNvCxnSpPr>
              <a:cxnSpLocks/>
            </p:cNvCxnSpPr>
            <p:nvPr/>
          </p:nvCxnSpPr>
          <p:spPr>
            <a:xfrm>
              <a:off x="128908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DEE12BC-2DFA-6F74-69B8-4CF7652B2376}"/>
              </a:ext>
            </a:extLst>
          </p:cNvPr>
          <p:cNvSpPr txBox="1"/>
          <p:nvPr/>
        </p:nvSpPr>
        <p:spPr>
          <a:xfrm>
            <a:off x="353377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0FA03-8932-4230-CC37-5D30069FD2E4}"/>
              </a:ext>
            </a:extLst>
          </p:cNvPr>
          <p:cNvSpPr txBox="1"/>
          <p:nvPr/>
        </p:nvSpPr>
        <p:spPr>
          <a:xfrm>
            <a:off x="3209925" y="26765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BAE4D-5157-6F15-E9AA-7E76835BFAC4}"/>
              </a:ext>
            </a:extLst>
          </p:cNvPr>
          <p:cNvSpPr txBox="1"/>
          <p:nvPr/>
        </p:nvSpPr>
        <p:spPr>
          <a:xfrm>
            <a:off x="2905125" y="26670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D9675-DED5-BB0D-29E0-7F94D5606F8B}"/>
              </a:ext>
            </a:extLst>
          </p:cNvPr>
          <p:cNvSpPr txBox="1"/>
          <p:nvPr/>
        </p:nvSpPr>
        <p:spPr>
          <a:xfrm>
            <a:off x="2524125" y="265747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BA7CC1-CAF2-7B5A-6384-86794DDED6B8}"/>
              </a:ext>
            </a:extLst>
          </p:cNvPr>
          <p:cNvSpPr txBox="1"/>
          <p:nvPr/>
        </p:nvSpPr>
        <p:spPr>
          <a:xfrm>
            <a:off x="2228850" y="26670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E183C-0B4A-2BDD-FBFF-0A6A33730C4E}"/>
              </a:ext>
            </a:extLst>
          </p:cNvPr>
          <p:cNvSpPr txBox="1"/>
          <p:nvPr/>
        </p:nvSpPr>
        <p:spPr>
          <a:xfrm>
            <a:off x="1514475" y="2667000"/>
            <a:ext cx="885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1 0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EAD314-9805-F6DA-82C7-CA1BEC75A38A}"/>
              </a:ext>
            </a:extLst>
          </p:cNvPr>
          <p:cNvGrpSpPr/>
          <p:nvPr/>
        </p:nvGrpSpPr>
        <p:grpSpPr>
          <a:xfrm>
            <a:off x="7093129" y="1315521"/>
            <a:ext cx="4337942" cy="1446550"/>
            <a:chOff x="1178104" y="1391721"/>
            <a:chExt cx="433794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AC8699-4B19-1038-7B1F-2F15CDB38783}"/>
                </a:ext>
              </a:extLst>
            </p:cNvPr>
            <p:cNvSpPr txBox="1"/>
            <p:nvPr/>
          </p:nvSpPr>
          <p:spPr>
            <a:xfrm>
              <a:off x="1519399" y="1391721"/>
              <a:ext cx="399664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1 039 874</a:t>
              </a:r>
            </a:p>
            <a:p>
              <a:r>
                <a:rPr lang="en-US" sz="4400" dirty="0"/>
                <a:t>   902 138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0AB117-8F0A-02D7-420D-CFAF192E5014}"/>
                </a:ext>
              </a:extLst>
            </p:cNvPr>
            <p:cNvSpPr txBox="1"/>
            <p:nvPr/>
          </p:nvSpPr>
          <p:spPr>
            <a:xfrm>
              <a:off x="1178104" y="1856626"/>
              <a:ext cx="452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9071EEE-26EF-5E10-3A68-AAE557569855}"/>
                </a:ext>
              </a:extLst>
            </p:cNvPr>
            <p:cNvCxnSpPr>
              <a:cxnSpLocks/>
            </p:cNvCxnSpPr>
            <p:nvPr/>
          </p:nvCxnSpPr>
          <p:spPr>
            <a:xfrm>
              <a:off x="1689137" y="2743200"/>
              <a:ext cx="2406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FC67FF6-D8B3-FA6A-F234-6ABD6310A223}"/>
              </a:ext>
            </a:extLst>
          </p:cNvPr>
          <p:cNvSpPr txBox="1"/>
          <p:nvPr/>
        </p:nvSpPr>
        <p:spPr>
          <a:xfrm>
            <a:off x="9382125" y="260032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EDC72-E3D8-14D1-3E41-8FBB106109E2}"/>
              </a:ext>
            </a:extLst>
          </p:cNvPr>
          <p:cNvSpPr txBox="1"/>
          <p:nvPr/>
        </p:nvSpPr>
        <p:spPr>
          <a:xfrm>
            <a:off x="9067800" y="260985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DC56A2-902C-0357-5203-885EACA2CA54}"/>
              </a:ext>
            </a:extLst>
          </p:cNvPr>
          <p:cNvSpPr txBox="1"/>
          <p:nvPr/>
        </p:nvSpPr>
        <p:spPr>
          <a:xfrm>
            <a:off x="8753475" y="2600325"/>
            <a:ext cx="5048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5EF622-80FC-D1A3-66EC-A8679ECC19DB}"/>
              </a:ext>
            </a:extLst>
          </p:cNvPr>
          <p:cNvSpPr txBox="1"/>
          <p:nvPr/>
        </p:nvSpPr>
        <p:spPr>
          <a:xfrm>
            <a:off x="8372475" y="25908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DD5F2-353A-5EB3-E5A7-1B1F0AB6E6D8}"/>
              </a:ext>
            </a:extLst>
          </p:cNvPr>
          <p:cNvSpPr txBox="1"/>
          <p:nvPr/>
        </p:nvSpPr>
        <p:spPr>
          <a:xfrm>
            <a:off x="8086725" y="259080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BFB56E-DB1A-9768-3FF5-2913D65E7337}"/>
              </a:ext>
            </a:extLst>
          </p:cNvPr>
          <p:cNvSpPr txBox="1"/>
          <p:nvPr/>
        </p:nvSpPr>
        <p:spPr>
          <a:xfrm>
            <a:off x="7743825" y="2581275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8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/>
      <p:bldP spid="21" grpId="0"/>
      <p:bldP spid="22" grpId="0"/>
      <p:bldP spid="23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733CF85B-C8C2-4C0A-B18E-2948C145B48F}"/>
              </a:ext>
            </a:extLst>
          </p:cNvPr>
          <p:cNvSpPr/>
          <p:nvPr/>
        </p:nvSpPr>
        <p:spPr>
          <a:xfrm>
            <a:off x="348552" y="609600"/>
            <a:ext cx="11494897" cy="5875867"/>
          </a:xfrm>
          <a:prstGeom prst="rect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>
              <a:solidFill>
                <a:srgbClr val="FFFFFF"/>
              </a:solidFill>
              <a:latin typeface="Calibri"/>
              <a:ea typeface="微软雅黑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F8C3A55-8AE5-4CC8-BFE0-018D43818858}"/>
              </a:ext>
            </a:extLst>
          </p:cNvPr>
          <p:cNvSpPr/>
          <p:nvPr/>
        </p:nvSpPr>
        <p:spPr>
          <a:xfrm>
            <a:off x="3399578" y="106324"/>
            <a:ext cx="5392845" cy="1010081"/>
          </a:xfrm>
          <a:prstGeom prst="ellipse">
            <a:avLst/>
          </a:prstGeom>
          <a:solidFill>
            <a:schemeClr val="bg1"/>
          </a:solidFill>
          <a:ln>
            <a:solidFill>
              <a:srgbClr val="F179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95C7F29-057A-4C9E-BB28-F4C3949D5A4F}"/>
              </a:ext>
            </a:extLst>
          </p:cNvPr>
          <p:cNvSpPr/>
          <p:nvPr/>
        </p:nvSpPr>
        <p:spPr>
          <a:xfrm>
            <a:off x="2581275" y="142571"/>
            <a:ext cx="7696200" cy="937587"/>
          </a:xfrm>
          <a:prstGeom prst="ellipse">
            <a:avLst/>
          </a:prstGeom>
          <a:solidFill>
            <a:srgbClr val="F179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zh-CN" altLang="en-US" sz="2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康少女" panose="040F0509000000000000" pitchFamily="81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5069B518-BCD7-49C3-BACD-5A301AFE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1020359">
            <a:off x="3702308" y="388401"/>
            <a:ext cx="216160" cy="46068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6F80C84-7445-4B2D-9CC4-191F2B9C3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424"/>
          <a:stretch/>
        </p:blipFill>
        <p:spPr>
          <a:xfrm rot="10579641" flipH="1">
            <a:off x="9858247" y="333396"/>
            <a:ext cx="216160" cy="460687"/>
          </a:xfrm>
          <a:prstGeom prst="rect">
            <a:avLst/>
          </a:prstGeom>
        </p:spPr>
      </p:pic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629025" y="203200"/>
            <a:ext cx="651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2: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bằng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cách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thuận</a:t>
            </a:r>
            <a:r>
              <a:rPr lang="en-US" altLang="en-US" sz="3200" b="1" dirty="0">
                <a:solidFill>
                  <a:srgbClr val="000000"/>
                </a:solidFill>
                <a:ea typeface="微软雅黑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ea typeface="微软雅黑"/>
              </a:rPr>
              <a:t>tiện</a:t>
            </a:r>
            <a:endParaRPr lang="en-US" altLang="en-US" sz="3200" b="1" dirty="0">
              <a:solidFill>
                <a:srgbClr val="000000"/>
              </a:solidFill>
              <a:ea typeface="微软雅黑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427" y="4597810"/>
            <a:ext cx="3222061" cy="27759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991945"/>
            <a:ext cx="929629" cy="136736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2" y="3568623"/>
            <a:ext cx="1189513" cy="102242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5" y="2120424"/>
            <a:ext cx="1022865" cy="1318101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643143" y="3486335"/>
            <a:ext cx="11548857" cy="12937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r>
              <a:rPr lang="vi-VN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Sau khi đã xong mình cần đem nướng bánh. Các bạn hãy chọn chiếc bánh yêu thích và hoàn thành yêu cầu để có thể đem bánh đi nướng nhé</a:t>
            </a:r>
            <a:r>
              <a:rPr lang="en-US" sz="2667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BCCF4C-4C63-61F4-21A3-01275906D699}"/>
              </a:ext>
            </a:extLst>
          </p:cNvPr>
          <p:cNvSpPr txBox="1"/>
          <p:nvPr/>
        </p:nvSpPr>
        <p:spPr>
          <a:xfrm>
            <a:off x="1657350" y="1114425"/>
            <a:ext cx="10363200" cy="326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a) 73 833 + 3 992 – 3 833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b) 85 600 + 2 500 – 5 600</a:t>
            </a:r>
          </a:p>
          <a:p>
            <a:pPr algn="just">
              <a:lnSpc>
                <a:spcPct val="200000"/>
              </a:lnSpc>
            </a:pPr>
            <a:r>
              <a:rPr lang="pt-BR" sz="3600" b="0" i="0" dirty="0">
                <a:solidFill>
                  <a:srgbClr val="000000"/>
                </a:solidFill>
                <a:effectLst/>
              </a:rPr>
              <a:t>c) 30 254 + 10 698 + 1 746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F2D3-F33A-32B9-E910-6D99AF939CC9}"/>
              </a:ext>
            </a:extLst>
          </p:cNvPr>
          <p:cNvSpPr txBox="1"/>
          <p:nvPr/>
        </p:nvSpPr>
        <p:spPr>
          <a:xfrm>
            <a:off x="6391275" y="146685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  <a:latin typeface="+mj-lt"/>
              </a:rPr>
              <a:t>= (73 833 – 3 833) + 3 992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9A727-348D-8D3F-7D6A-940DFB9D90BA}"/>
              </a:ext>
            </a:extLst>
          </p:cNvPr>
          <p:cNvSpPr txBox="1"/>
          <p:nvPr/>
        </p:nvSpPr>
        <p:spPr>
          <a:xfrm>
            <a:off x="6429375" y="19907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70 000 + 3 992 = 73 992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33596-A25E-CF1C-E214-658EBA3654C7}"/>
              </a:ext>
            </a:extLst>
          </p:cNvPr>
          <p:cNvSpPr txBox="1"/>
          <p:nvPr/>
        </p:nvSpPr>
        <p:spPr>
          <a:xfrm>
            <a:off x="6486525" y="2600325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(85 600 – 5 600) + 2 500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7B0F1-C9B3-E815-44C5-F88BBB8D1BA9}"/>
              </a:ext>
            </a:extLst>
          </p:cNvPr>
          <p:cNvSpPr txBox="1"/>
          <p:nvPr/>
        </p:nvSpPr>
        <p:spPr>
          <a:xfrm>
            <a:off x="6524625" y="3124200"/>
            <a:ext cx="516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80 000 + 2 500 = 82 500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4C4-384C-B848-C3F2-A5B79B36DDCD}"/>
              </a:ext>
            </a:extLst>
          </p:cNvPr>
          <p:cNvSpPr txBox="1"/>
          <p:nvPr/>
        </p:nvSpPr>
        <p:spPr>
          <a:xfrm>
            <a:off x="6610349" y="3705225"/>
            <a:ext cx="536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(30 254 + 1 746) + 10 698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32702-C409-F595-3BAF-920E22546314}"/>
              </a:ext>
            </a:extLst>
          </p:cNvPr>
          <p:cNvSpPr txBox="1"/>
          <p:nvPr/>
        </p:nvSpPr>
        <p:spPr>
          <a:xfrm>
            <a:off x="6648449" y="4229100"/>
            <a:ext cx="5762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= 32 000 + 10 698 = 42 698</a:t>
            </a:r>
          </a:p>
        </p:txBody>
      </p:sp>
    </p:spTree>
    <p:extLst>
      <p:ext uri="{BB962C8B-B14F-4D97-AF65-F5344CB8AC3E}">
        <p14:creationId xmlns:p14="http://schemas.microsoft.com/office/powerpoint/2010/main" val="17015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1" grpId="0" animBg="1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F33B48"/>
    </a:accent1>
    <a:accent2>
      <a:srgbClr val="FFC000"/>
    </a:accent2>
    <a:accent3>
      <a:srgbClr val="00BBD6"/>
    </a:accent3>
    <a:accent4>
      <a:srgbClr val="937862"/>
    </a:accent4>
    <a:accent5>
      <a:srgbClr val="B2D135"/>
    </a:accent5>
    <a:accent6>
      <a:srgbClr val="895881"/>
    </a:accent6>
    <a:hlink>
      <a:srgbClr val="F33B4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807</Words>
  <Application>Microsoft Office PowerPoint</Application>
  <PresentationFormat>Widescreen</PresentationFormat>
  <Paragraphs>110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等线</vt:lpstr>
      <vt:lpstr>微软雅黑</vt:lpstr>
      <vt:lpstr>Arial</vt:lpstr>
      <vt:lpstr>Calibri</vt:lpstr>
      <vt:lpstr>Cambria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39</cp:revision>
  <dcterms:created xsi:type="dcterms:W3CDTF">2023-10-04T06:34:40Z</dcterms:created>
  <dcterms:modified xsi:type="dcterms:W3CDTF">2023-10-13T04:55:13Z</dcterms:modified>
</cp:coreProperties>
</file>