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58" r:id="rId3"/>
    <p:sldId id="259" r:id="rId4"/>
    <p:sldId id="260" r:id="rId5"/>
    <p:sldId id="324" r:id="rId6"/>
    <p:sldId id="262" r:id="rId7"/>
    <p:sldId id="325" r:id="rId8"/>
    <p:sldId id="263" r:id="rId9"/>
    <p:sldId id="282" r:id="rId10"/>
    <p:sldId id="283" r:id="rId11"/>
    <p:sldId id="284" r:id="rId12"/>
    <p:sldId id="264" r:id="rId13"/>
    <p:sldId id="265" r:id="rId14"/>
    <p:sldId id="266" r:id="rId15"/>
    <p:sldId id="267" r:id="rId16"/>
    <p:sldId id="317" r:id="rId17"/>
    <p:sldId id="319" r:id="rId18"/>
    <p:sldId id="318" r:id="rId19"/>
    <p:sldId id="320" r:id="rId20"/>
    <p:sldId id="308" r:id="rId21"/>
    <p:sldId id="294" r:id="rId22"/>
    <p:sldId id="321" r:id="rId23"/>
    <p:sldId id="268" r:id="rId24"/>
    <p:sldId id="279" r:id="rId25"/>
    <p:sldId id="286" r:id="rId26"/>
    <p:sldId id="314" r:id="rId27"/>
    <p:sldId id="272" r:id="rId28"/>
    <p:sldId id="327" r:id="rId29"/>
    <p:sldId id="328" r:id="rId30"/>
    <p:sldId id="326" r:id="rId31"/>
    <p:sldId id="273" r:id="rId32"/>
    <p:sldId id="274" r:id="rId33"/>
    <p:sldId id="275" r:id="rId34"/>
    <p:sldId id="277" r:id="rId35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103" autoAdjust="0"/>
  </p:normalViewPr>
  <p:slideViewPr>
    <p:cSldViewPr>
      <p:cViewPr>
        <p:scale>
          <a:sx n="66" d="100"/>
          <a:sy n="66" d="100"/>
        </p:scale>
        <p:origin x="-498" y="-120"/>
      </p:cViewPr>
      <p:guideLst>
        <p:guide orient="horz" pos="2160"/>
        <p:guide pos="3831"/>
      </p:guideLst>
    </p:cSldViewPr>
  </p:slideViewPr>
  <p:notesTextViewPr>
    <p:cViewPr>
      <p:scale>
        <a:sx n="33" d="100"/>
        <a:sy n="33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chủ</a:t>
            </a:r>
            <a:r>
              <a:rPr lang="en-US" baseline="0" smtClean="0"/>
              <a:t> động hỏi HS để khai thác nội dung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1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Ôn</a:t>
            </a:r>
            <a:r>
              <a:rPr lang="en-US" baseline="0" smtClean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Hay còn</a:t>
            </a:r>
            <a:r>
              <a:rPr lang="en-US" baseline="0" smtClean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</a:t>
            </a:r>
            <a:r>
              <a:rPr lang="en-US" sz="10600" b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VIỆT </a:t>
            </a:r>
            <a:r>
              <a:rPr lang="en-US" sz="10600" b="1" smtClean="0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  <a:endParaRPr lang="en-US" sz="10600" b="1">
              <a:solidFill>
                <a:schemeClr val="bg1"/>
              </a:solidFill>
              <a:latin typeface=".VnArial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25968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chồn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85081" y="5259681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99719" y="5259681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Mơ thấy con Chồn ] là số mấy ? Có Điềm Báo gì 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0" y="457199"/>
            <a:ext cx="5714999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hồn mất mạng vì ghẹo con cò - Hitv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00"/>
          <a:stretch/>
        </p:blipFill>
        <p:spPr bwMode="auto">
          <a:xfrm>
            <a:off x="5803106" y="457198"/>
            <a:ext cx="6297613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416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sơn ca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42619" y="5564481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098" name="Picture 2" descr="Chim sơn ca_cách nuôi chim đúng quy chuẩ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9" y="133350"/>
            <a:ext cx="4995994" cy="34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hả 2 Con Chim Lạ Non Vào Tổ Chim Sơn Ca Xem Chim Sơn Ca Mẹ Có Mớm Mồi Cho  Ăn Không?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828" y="990600"/>
            <a:ext cx="6632220" cy="37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811" y="4438651"/>
            <a:ext cx="453421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318" y="4438651"/>
            <a:ext cx="5048513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682" y="4438651"/>
            <a:ext cx="4333482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Nón lá Việt Nam | VietnamCraft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63" y="1581149"/>
            <a:ext cx="2933055" cy="281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Mơ thấy con Chồn ] là số mấy ? Có Điềm Báo gì ?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951" y="1900571"/>
            <a:ext cx="3381245" cy="251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him sơn ca_cách nuôi chim đúng quy chuẩ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802" y="1900571"/>
            <a:ext cx="3729149" cy="255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72" y="4929909"/>
            <a:ext cx="11621944" cy="192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535" y="0"/>
            <a:ext cx="6242417" cy="421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31" y="3770023"/>
            <a:ext cx="122237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949244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801204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600" smtClean="0">
                <a:solidFill>
                  <a:srgbClr val="FF0000"/>
                </a:solidFill>
                <a:latin typeface="HP001 4 hàng" pitchFamily="34" charset="0"/>
              </a:rPr>
              <a:t>Ϊ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85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611" y="9985"/>
            <a:ext cx="10952830" cy="547641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757620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786916" y="1628776"/>
            <a:ext cx="4941953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 smtClean="0">
                <a:solidFill>
                  <a:srgbClr val="FF0000"/>
                </a:solidFill>
                <a:latin typeface="HP001 4 hàng" pitchFamily="34" charset="0"/>
              </a:rPr>
              <a:t>Ū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72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Ô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319" y="0"/>
            <a:ext cx="10247996" cy="5145657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4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229615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337719" y="1628776"/>
            <a:ext cx="4941953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600" smtClean="0">
                <a:solidFill>
                  <a:srgbClr val="FF0000"/>
                </a:solidFill>
                <a:latin typeface="HP001 4 hàng" pitchFamily="34" charset="0"/>
              </a:rPr>
              <a:t>Ω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93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Ơ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29" y="-204947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70023" y="278015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87111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8919" y="3933289"/>
            <a:ext cx="2552700" cy="186204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7469" y="3933289"/>
            <a:ext cx="2552700" cy="186204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86019" y="3933289"/>
            <a:ext cx="2552700" cy="186204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954773"/>
              </p:ext>
            </p:extLst>
          </p:nvPr>
        </p:nvGraphicFramePr>
        <p:xfrm>
          <a:off x="215396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372580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lv-LV" sz="28700" smtClean="0">
                <a:solidFill>
                  <a:srgbClr val="FF0000"/>
                </a:solidFill>
                <a:latin typeface="HP001 4 hàng" pitchFamily="34" charset="0"/>
              </a:rPr>
              <a:t>wŗ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7125" y="-15367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3756" y="-23241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5779" y="-140208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86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2561E-6 -1.48148E-6 L 0.00574 -0.01667 L 0.01513 -0.03241 L 0.02505 -0.04236 L 0.03393 -0.04676 L 0.04333 -0.0456 L 0.05011 -0.0412 L 0.05586 -0.02893 L 0.06147 -0.00903 L 0.06147 0.1588 L 0.06264 0.09537 L 0.06956 0.0588 L 0.07713 0.02546 L 0.08835 -0.00903 L 0.09906 -0.03241 L 0.11093 -0.04352 L 0.12033 -0.04676 L 0.12842 -0.04676 L 0.13782 -0.0412 L 0.14356 -0.02893 L 0.14722 -0.01227 L 0.14787 0.00208 L 0.14787 0.1088 L 0.14852 0.13102 L 0.15231 0.14537 L 0.15792 0.15324 L 0.16731 0.15556 L 0.17736 0.14769 L 0.18676 0.13542 L 0.19864 0.11111 L 0.20673 0.07871 L 0.21117 0.04769 L 0.21299 0.02222 L 0.21743 0.00208 L 0.22618 -0.02129 L 0.23871 -0.0368 L 0.24876 -0.04444 L 0.25998 -0.04444 L 0.27381 -0.03889 L 0.28008 -0.03241 L 0.27133 -0.04004 L 0.26311 -0.04352 L 0.25319 -0.04444 L 0.24249 -0.04004 L 0.2344 -0.03009 L 0.22931 -0.02338 L 0.22122 -0.00671 L 0.21495 0.0088 L 0.21247 0.03333 L 0.21051 0.0632 L 0.21365 0.09329 L 0.22122 0.11991 L 0.23244 0.13889 L 0.2438 0.15093 L 0.25437 0.15556 L 0.2682 0.15556 L 0.28191 0.14213 L 0.29326 0.11991 L 0.30135 0.09097 L 0.30331 0.0588 L 0.30266 0.03889 L 0.30018 0.01551 L 0.29509 -0.00231 L 0.28817 -0.01898 " pathEditMode="relative" rAng="0" ptsTypes="AAAAAAAAAAAAAAAAAAAAAAAAAAAAAAAAAAAAAAAAAAAAAAAAAAAAAAAAAAAAAAAA">
                                      <p:cBhvr>
                                        <p:cTn id="11" dur="14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66" y="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2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26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27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1097E-7 -2.59259E-6 L -0.00366 0.00926 L -0.00418 0.01759 L -0.00262 0.02963 L 0.00208 0.03426 L 0.01096 0.03055 L 0.01879 0.02037 L 0.0261 0.00278 L 0.03342 -0.01296 L 0.04595 -0.02315 L 0.05117 -0.02315 L 0.05691 -0.01667 L 0.06161 -0.00185 L 0.06266 0.01204 L 0.06266 0.18055 L 0.06423 0.11018 L 0.07154 0.07778 L 0.08041 0.04166 L 0.09242 0.01018 L 0.09817 -0.00371 L 0.10861 -0.01574 L 0.11853 -0.02222 L 0.12793 -0.02222 L 0.13577 -0.01759 L 0.14047 -0.01111 L 0.14412 -2.59259E-6 L 0.14621 0.01666 L 0.14621 0.13704 L 0.1483 0.15648 L 0.153 0.16852 C 0.16201 0.17616 0.15861 0.17592 0.1624 0.17592 L 0.17597 0.17129 L 0.18433 0.15463 L 0.19373 0.1287 L 0.20783 0.07592 " pathEditMode="relative" ptsTypes="AAAAAAAAAAAAAAAAAAAAAAAAAAAAAfAAAAA">
                                      <p:cBhvr>
                                        <p:cTn id="22" dur="9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27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77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27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577E-6 4.81481E-6 L -0.02768 0.04907 " pathEditMode="relative" ptsTypes="AA">
                                      <p:cBhvr>
                                        <p:cTn id="33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2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436240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304800" y="170889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28700" smtClean="0">
                <a:solidFill>
                  <a:srgbClr val="FF0000"/>
                </a:solidFill>
                <a:latin typeface="HP001 4 hàng" pitchFamily="34" charset="0"/>
              </a:rPr>
              <a:t>ε</a:t>
            </a:r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Ŭ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8179" y="-101346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1019" y="-136972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79422" y="-207991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8211" y="-100256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7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009E-6 -4.44444E-6 L -0.00626 -0.01203 L -0.01252 -0.01782 L -0.02388 -0.02314 L -0.03328 -0.02314 L -0.04137 -0.02106 L -0.05011 -0.00995 L -0.05834 0.00556 L -0.06525 0.02223 L -0.07021 0.04908 L -0.07204 0.08797 L -0.06708 0.12037 L -0.05951 0.1426 L -0.04959 0.16135 L -0.03824 0.17246 L -0.02949 0.17593 L -0.01631 0.17362 L -0.00574 0.1625 L 0.01619 0.12246 L 0.0325 0.06575 L 0.05821 -0.02777 L 0.08393 -0.128 L 0.09828 -0.1868 L 0.10585 -0.2324 L 0.10898 -0.26782 L 0.10898 -0.29907 L 0.10585 -0.33032 L 0.09828 -0.34259 L 0.08888 -0.34259 L 0.08014 -0.33703 L 0.06892 -0.31805 L 0.06069 -0.2868 L 0.05639 -0.25347 L 0.05378 -0.22013 L 0.05325 0.18033 L 0.05508 0.10139 L 0.06513 0.05903 L 0.07557 0.01945 L 0.08706 -0.00578 L 0.09763 -0.01875 L 0.10898 -0.0243 L 0.11956 -0.0243 L 0.12843 -0.01666 L 0.13587 0.00116 L 0.13835 0.03334 L 0.13835 0.1426 L 0.14148 0.16366 L 0.14775 0.17153 L 0.15597 0.17246 L 0.16341 0.16922 L 0.17476 0.15024 L 0.18416 0.11922 L 0.19356 0.07894 L 0.19786 0.04792 L 0.20413 0.01459 L 0.21731 -0.00648 L 0.22801 -0.01782 L 0.23858 -0.02222 L 0.25059 -0.02106 L 0.26182 -0.0155 L 0.27121 0.00116 L 0.26234 -0.01203 L 0.25607 -0.01782 L 0.24289 -0.02222 L 0.23232 -0.0199 L 0.22475 -0.01342 L 0.21405 -0.00208 L 0.20609 0.00903 L 0.20165 0.02454 L 0.19786 0.05116 L 0.19591 0.07223 L 0.19721 0.09931 L 0.201 0.12362 L 0.21287 0.15255 L 0.22475 0.16806 L 0.23493 0.17362 L 0.25425 0.17037 L 0.26665 0.15579 L 0.27839 0.14028 L 0.28701 0.09862 L 0.28818 0.06019 L 0.28374 0.02454 L 0.27617 0.00903 L 0.27187 0.00348 " pathEditMode="relative" rAng="0" ptsTypes="AAAAAAAAAAAAAAAAAAAAAAAAAAAAAAAAAAAAAAAAAAAAAAAAAAAAAAAAAAAAAAAAAAAAAAAAAAAAAAAAAAAA">
                                      <p:cBhvr>
                                        <p:cTn id="11" dur="2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7" y="-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1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1097E-7 -2.59259E-6 L -0.00366 0.00926 L -0.00418 0.01759 L -0.00262 0.02963 L 0.00208 0.03426 L 0.01096 0.03055 L 0.01879 0.02037 L 0.0261 0.00278 L 0.03342 -0.01296 L 0.04595 -0.02315 L 0.05117 -0.02315 L 0.05691 -0.01667 L 0.06161 -0.00185 L 0.06266 0.01204 L 0.06266 0.18055 L 0.06423 0.11018 L 0.07154 0.07778 L 0.08041 0.04166 L 0.09242 0.01018 L 0.09817 -0.00371 L 0.10861 -0.01574 L 0.11853 -0.02222 L 0.12793 -0.02222 L 0.13577 -0.01759 L 0.14047 -0.01111 L 0.14412 -2.59259E-6 L 0.14621 0.01666 L 0.14621 0.13704 L 0.1483 0.15648 L 0.153 0.16852 C 0.16201 0.17616 0.15861 0.17592 0.1624 0.17592 L 0.17597 0.17129 L 0.18433 0.15463 L 0.19373 0.1287 L 0.20783 0.07592 " pathEditMode="relative" ptsTypes="AAAAAAAAAAAAAAAAAAAAAAAAAAAAAfAAAAA">
                                      <p:cBhvr>
                                        <p:cTn id="22" dur="9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01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1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801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8042E-6 4.81481E-6 L 0.01619 -0.01945 L 0.02664 -0.03611 L 0.03708 -0.01574 L 0.04857 -0.00371 L 0.05222 -0.00093 " pathEditMode="relative" ptsTypes="AAAAAA">
                                      <p:cBhvr>
                                        <p:cTn id="33" dur="3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126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176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226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0179E-7 -5.18519E-6 L 0.02637 0.04652 " pathEditMode="relative" ptsTypes="AA">
                                      <p:cBhvr>
                                        <p:cTn id="44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4760"/>
                            </p:stCondLst>
                            <p:childTnLst>
                              <p:par>
                                <p:cTn id="4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657648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415131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vi-VN" sz="28700" smtClean="0">
                <a:solidFill>
                  <a:srgbClr val="FF0000"/>
                </a:solidFill>
                <a:latin typeface="HP001 4 hàng" pitchFamily="34" charset="0"/>
              </a:rPr>
              <a:t>s</a:t>
            </a:r>
            <a:r>
              <a:rPr lang="el-GR" sz="28700" smtClean="0">
                <a:solidFill>
                  <a:srgbClr val="FF0000"/>
                </a:solidFill>
                <a:latin typeface="HP001 4 hàng" pitchFamily="34" charset="0"/>
              </a:rPr>
              <a:t>Ω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7619" y="-10160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7059" y="-135399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7618" y="-99893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3892" y="189574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54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86684E-6 -3.7037E-7 L 0.02871 -0.07593 L 0.04699 -0.13982 L 0.06057 -0.19537 L 0.06527 -0.22037 L 0.06527 -0.23149 L 0.06266 -0.23704 L 0.05743 -0.23889 L 0.05326 -0.23704 L 0.05065 -0.22593 L 0.05221 -0.21667 L 0.05691 -0.20371 L 0.07937 -0.16852 L 0.09764 -0.13704 L 0.106 -0.11945 L 0.1107 -0.09537 L 0.11227 -0.08056 L 0.11122 -0.06482 L 0.10861 -0.04352 L 0.10182 -0.02686 C 0.09764 -0.02153 0.09412 -0.01389 0.08929 -0.01111 C 0.08877 -0.01088 0.08772 -0.01019 0.08772 -0.01019 C 0.08511 -0.00718 0.08302 -0.00209 0.07989 -0.00093 C 0.07702 -3.7037E-7 0.07793 -0.00116 0.07676 0.00092 L 0.06579 -3.7037E-7 L 0.05587 -0.00278 L 0.04804 -0.00834 L 0.04386 -0.01389 L 0.03498 -0.02871 " pathEditMode="relative" ptsTypes="AAAAAAAAAAAAAAAAAAAffffAAAAAA">
                                      <p:cBhvr>
                                        <p:cTn id="11" dur="7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05887E-7 -1.48148E-6 L -0.00731 -0.01018 L -0.01514 -0.01759 L -0.02402 -0.02407 L -0.03289 -0.025 L -0.04073 -0.02222 L -0.05221 -0.01481 L -0.05952 -0.00648 L -0.06683 0.00741 L -0.0731 0.02778 L -0.0778 0.0463 L -0.07884 0.07408 L -0.07623 0.10556 L -0.07153 0.12408 L -0.06422 0.14352 L -0.05482 0.15833 L -0.04543 0.16759 L -0.03498 0.1713 L -0.0235 0.17037 L -0.0094 0.16296 L 0.0017 0.14329 L 0.00796 0.12107 L 0.01305 0.09167 L 0.0137 0.05996 L 0.01305 0.04097 L 0.00835 0.02037 L 9.05887E-7 -1.48148E-6 Z " pathEditMode="relative" rAng="0" ptsTypes="AAAAAAAAAAAAAAAAAAAAAAAAAAA">
                                      <p:cBhvr>
                                        <p:cTn id="22" dur="5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3" y="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75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76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77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1097E-7 -2.59259E-6 L -0.00366 0.00926 L -0.00418 0.01759 L -0.00262 0.02963 L 0.00208 0.03426 L 0.01096 0.03055 L 0.01879 0.02037 L 0.0261 0.00278 L 0.03342 -0.01296 L 0.04595 -0.02315 L 0.05117 -0.02315 L 0.05691 -0.01667 L 0.06161 -0.00185 L 0.06266 0.01204 L 0.06266 0.18055 L 0.06423 0.11018 L 0.07154 0.07778 L 0.08041 0.04166 L 0.09242 0.01018 L 0.09817 -0.00371 L 0.10861 -0.01574 L 0.11853 -0.02222 L 0.12793 -0.02222 L 0.13577 -0.01759 L 0.14047 -0.01111 L 0.14412 -2.59259E-6 L 0.14621 0.01666 L 0.14621 0.13704 L 0.1483 0.15648 L 0.153 0.16852 C 0.16201 0.17616 0.15861 0.17592 0.1624 0.17592 L 0.17597 0.17129 L 0.18433 0.15463 L 0.19373 0.1287 L 0.20783 0.07592 " pathEditMode="relative" ptsTypes="AAAAAAAAAAAAAAAAAAAAAAAAAAAAAfAAAAA">
                                      <p:cBhvr>
                                        <p:cTn id="33" dur="9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77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27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477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0867E-6 -4.07407E-6 L 0.00705 -0.00556 L 0.01331 -0.00556 L 0.01801 -0.00417 L 0.02036 0.00417 L 0.02193 0.02222 L 0.0141 0.03333 L 0.00392 0.04861 " pathEditMode="relative" ptsTypes="AAAAAAAA">
                                      <p:cBhvr>
                                        <p:cTn id="44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7270"/>
                            </p:stCondLst>
                            <p:childTnLst>
                              <p:par>
                                <p:cTn id="4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29795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47775" y="3124199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Ϊ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17695" y="3124200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Ū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87615" y="3124201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Ω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831092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55457" y="3126898"/>
            <a:ext cx="112776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 c</a:t>
            </a:r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Ϊ ε</a:t>
            </a:r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Ŭ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76852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117924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 s</a:t>
            </a:r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Ω </a:t>
            </a:r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ca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6" t="23810" r="30614" b="29762"/>
          <a:stretch/>
        </p:blipFill>
        <p:spPr bwMode="auto">
          <a:xfrm>
            <a:off x="1726067" y="533400"/>
            <a:ext cx="8792308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169"/>
          <a:stretch/>
        </p:blipFill>
        <p:spPr>
          <a:xfrm>
            <a:off x="0" y="619048"/>
            <a:ext cx="4224224" cy="623895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  <a:endParaRPr lang="en-US" sz="44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62" t="35309"/>
          <a:stretch/>
        </p:blipFill>
        <p:spPr>
          <a:xfrm>
            <a:off x="8530096" y="2814669"/>
            <a:ext cx="3656575" cy="4036074"/>
          </a:xfrm>
          <a:prstGeom prst="rect">
            <a:avLst/>
          </a:prstGeom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3261519" y="619048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</a:t>
            </a:r>
            <a:endParaRPr lang="en-US" sz="4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404519" y="2362200"/>
            <a:ext cx="4757624" cy="31758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 vẻ vè ve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 bốn chú lợn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Nhởn nhơ nô giỡn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ngủ vô tư.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Hẳn họ nhà “Trư”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 to tròn thế.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 vè nghe kể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con.</a:t>
            </a:r>
          </a:p>
          <a:p>
            <a:pPr algn="r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(Tiến Việt)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556919" y="1173635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071519" y="1173635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395119" y="2514600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071519" y="2590800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090319" y="3095172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710147" y="3095172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852319" y="4749249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771005" y="5852886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423537" y="5881914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391802" y="5827486"/>
            <a:ext cx="5038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70719" y="16002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1455" y="3657600"/>
            <a:ext cx="3063796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nhỡn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637318" y="16002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577452" y="1617674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498054" y="3674989"/>
            <a:ext cx="3063796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giỡn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566000" y="3647497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tròn</a:t>
            </a:r>
          </a:p>
        </p:txBody>
      </p:sp>
    </p:spTree>
    <p:extLst>
      <p:ext uri="{BB962C8B-B14F-4D97-AF65-F5344CB8AC3E}">
        <p14:creationId xmlns:p14="http://schemas.microsoft.com/office/powerpoint/2010/main" val="107899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32919" y="76200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</a:t>
            </a:r>
            <a:endParaRPr lang="en-US" sz="40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175919" y="1624774"/>
            <a:ext cx="4757624" cy="31758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 vẻ vè ve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 bốn chú lợn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Nhởn nhơ nô giỡn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ngủ vô tư.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Hẳn họ nhà “Trư”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 to tròn thế.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 vè nghe kể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con.</a:t>
            </a:r>
          </a:p>
          <a:p>
            <a:pPr algn="r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(Tiến Việt)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2346" y="5688842"/>
            <a:ext cx="1202451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thơ có mấy dòng thơ?</a:t>
            </a:r>
            <a:endParaRPr lang="en-US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683849" y="718181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  <a:endParaRPr lang="en-US" sz="36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683849" y="1271398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  <a:endParaRPr lang="en-US" sz="36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83849" y="1795587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  <a:endParaRPr lang="en-US" sz="36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683849" y="2363318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  <a:endParaRPr lang="en-US" sz="36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683849" y="2902021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  <a:endParaRPr lang="en-US" sz="36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683849" y="3440724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6</a:t>
            </a:r>
            <a:endParaRPr lang="en-US" sz="36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683849" y="3979427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7</a:t>
            </a:r>
            <a:endParaRPr lang="en-US" sz="36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683849" y="4518130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8</a:t>
            </a:r>
            <a:endParaRPr lang="en-US" sz="36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2346" y="5688842"/>
            <a:ext cx="1202451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mấy chú lợn trong bài?</a:t>
            </a:r>
            <a:endParaRPr lang="en-US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962752" y="1795587"/>
            <a:ext cx="24897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82346" y="5688842"/>
            <a:ext cx="1202451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chú lợn có đặc điểm gì?</a:t>
            </a:r>
            <a:endParaRPr lang="en-US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4328319" y="2363318"/>
            <a:ext cx="365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175919" y="2902021"/>
            <a:ext cx="2819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859623" y="4008455"/>
            <a:ext cx="12609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92665" y="5670699"/>
            <a:ext cx="1202451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Nhân vật nào trong bộ phim “Tây du kí” có hình dáng của lợn?</a:t>
            </a:r>
            <a:endParaRPr lang="en-US" sz="3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 descr="Sự thật đằng sau câu chuyện Trư Bát Giới vừa đầu thai đã cắn chết mẹ mìn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94" y="1927893"/>
            <a:ext cx="2427967" cy="32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ộ quần áo trư bát giới hóa trang | Shopee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919" y="1976636"/>
            <a:ext cx="3163760" cy="316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30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 animBg="1"/>
      <p:bldP spid="17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27"/>
          <a:stretch/>
        </p:blipFill>
        <p:spPr>
          <a:xfrm>
            <a:off x="574823" y="496085"/>
            <a:ext cx="10420915" cy="49971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4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smtClean="0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32</a:t>
            </a:r>
            <a:endParaRPr lang="en-US" sz="5300" b="1">
              <a:solidFill>
                <a:srgbClr val="1BBF23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74823" y="193727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65406" y="5409863"/>
            <a:ext cx="12246294" cy="1600537"/>
            <a:chOff x="695008" y="5406302"/>
            <a:chExt cx="10717370" cy="1600537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</a:t>
              </a:r>
              <a:r>
                <a:rPr lang="en-US" sz="50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ơn</a:t>
              </a:r>
              <a:r>
                <a:rPr lang="en-US" sz="50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ca véo v</a:t>
              </a:r>
              <a:r>
                <a:rPr lang="en-US" sz="50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on</a:t>
              </a:r>
              <a:r>
                <a:rPr lang="en-US" sz="50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: Mẹ ơi, c</a:t>
              </a:r>
              <a:r>
                <a:rPr lang="en-US" sz="50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on</a:t>
              </a:r>
              <a:r>
                <a:rPr lang="en-US" sz="50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đã </a:t>
              </a:r>
              <a:r>
                <a:rPr lang="en-US" sz="50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</a:t>
              </a:r>
              <a:r>
                <a:rPr lang="en-US" sz="50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ơn</a:t>
              </a:r>
              <a:r>
                <a:rPr lang="en-US" sz="50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</a:t>
              </a:r>
              <a:r>
                <a:rPr lang="en-US" sz="50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ôn</a:t>
              </a:r>
              <a:r>
                <a:rPr lang="en-US" sz="50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  <a:endParaRPr lang="en-US" sz="5000" b="1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8036469" y="5505751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  <a:endParaRPr lang="en-US" sz="5000" b="1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23119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on  ôn  ơn</a:t>
            </a:r>
            <a:endParaRPr lang="en-US" sz="8800" b="1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72" y="4929909"/>
            <a:ext cx="11621944" cy="192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535" y="0"/>
            <a:ext cx="6242417" cy="421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31" y="3770023"/>
            <a:ext cx="122237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817700" y="94366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</a:t>
            </a:r>
            <a:endParaRPr lang="en-US" sz="4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60700" y="2686818"/>
            <a:ext cx="4757624" cy="31758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 vẻ vè ve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 bốn chú lợn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Nhởn nhơ nô giỡn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ngủ vô tư.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Hẳn họ nhà “Trư”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 to tròn thế.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 vè nghe kể</a:t>
            </a:r>
          </a:p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con.</a:t>
            </a:r>
          </a:p>
          <a:p>
            <a:pPr algn="r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(Tiến Việt)</a:t>
            </a:r>
          </a:p>
        </p:txBody>
      </p:sp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423319" y="1098125"/>
            <a:ext cx="7620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Rừng xanh vui nhộn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9" t="55662" b="5820"/>
          <a:stretch/>
        </p:blipFill>
        <p:spPr>
          <a:xfrm>
            <a:off x="2245366" y="1752600"/>
            <a:ext cx="837289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364007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  <a:endParaRPr lang="en-US" sz="8000"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804319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24431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38" y="3453485"/>
            <a:ext cx="429508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9559" y="5352717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giòn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981887" y="5352717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ngon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228366" y="5356201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192015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nhộn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223157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gợn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949506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50126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921795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626422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9" name="Title 1"/>
          <p:cNvSpPr txBox="1">
            <a:spLocks/>
          </p:cNvSpPr>
          <p:nvPr/>
        </p:nvSpPr>
        <p:spPr>
          <a:xfrm>
            <a:off x="6905782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8741139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0303749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333608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819005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9" grpId="0"/>
      <p:bldP spid="30" grpId="0"/>
      <p:bldP spid="31" grpId="0"/>
      <p:bldP spid="24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111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891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746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8601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8991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2846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6701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18394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endParaRPr lang="en-US" sz="1150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56944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95494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540367" y="2665647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im Ngắn Đạt Giải Oscar 2018 GCI 3D 2018 - Phim Ngắn Ý Nghĩa Cuộc Số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9" y="0"/>
            <a:ext cx="12157869" cy="683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1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015" y="304800"/>
            <a:ext cx="6866659" cy="4638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4676486"/>
            <a:ext cx="122237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39903" y="5128624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nón lá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69232" y="5128624"/>
            <a:ext cx="161173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 descr="Nón lá Việt Nam | VietnamCraf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9" y="-830582"/>
            <a:ext cx="6199433" cy="595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ón lá – Một biểu tượng đặc trưng của văn hóa Việ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919" y="685800"/>
            <a:ext cx="4876800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1424</TotalTime>
  <Words>352</Words>
  <Application>Microsoft Office PowerPoint</Application>
  <PresentationFormat>Custom</PresentationFormat>
  <Paragraphs>144</Paragraphs>
  <Slides>34</Slides>
  <Notes>16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224</cp:revision>
  <dcterms:created xsi:type="dcterms:W3CDTF">2021-05-08T14:00:55Z</dcterms:created>
  <dcterms:modified xsi:type="dcterms:W3CDTF">2021-06-14T14:50:41Z</dcterms:modified>
</cp:coreProperties>
</file>