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9" r:id="rId3"/>
    <p:sldId id="289" r:id="rId4"/>
    <p:sldId id="301" r:id="rId5"/>
    <p:sldId id="298" r:id="rId6"/>
    <p:sldId id="299" r:id="rId7"/>
    <p:sldId id="303" r:id="rId8"/>
    <p:sldId id="304" r:id="rId9"/>
    <p:sldId id="297" r:id="rId10"/>
    <p:sldId id="305" r:id="rId11"/>
    <p:sldId id="306" r:id="rId12"/>
    <p:sldId id="262" r:id="rId13"/>
    <p:sldId id="286" r:id="rId14"/>
    <p:sldId id="302" r:id="rId15"/>
    <p:sldId id="268" r:id="rId16"/>
    <p:sldId id="272" r:id="rId17"/>
    <p:sldId id="281" r:id="rId18"/>
    <p:sldId id="283" r:id="rId19"/>
    <p:sldId id="282" r:id="rId20"/>
    <p:sldId id="284" r:id="rId21"/>
    <p:sldId id="285" r:id="rId22"/>
    <p:sldId id="307" r:id="rId23"/>
    <p:sldId id="275" r:id="rId24"/>
    <p:sldId id="277" r:id="rId2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14C"/>
    <a:srgbClr val="FCC94A"/>
    <a:srgbClr val="FFD85D"/>
    <a:srgbClr val="FFD347"/>
    <a:srgbClr val="F55DB4"/>
    <a:srgbClr val="FFCD2F"/>
    <a:srgbClr val="FFD44B"/>
    <a:srgbClr val="7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35" autoAdjust="0"/>
    <p:restoredTop sz="91637" autoAdjust="0"/>
  </p:normalViewPr>
  <p:slideViewPr>
    <p:cSldViewPr>
      <p:cViewPr>
        <p:scale>
          <a:sx n="50" d="100"/>
          <a:sy n="50" d="100"/>
        </p:scale>
        <p:origin x="-696" y="-46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Do HS đã</a:t>
            </a:r>
            <a:r>
              <a:rPr lang="en-US" baseline="0" smtClean="0"/>
              <a:t> nắm được quy luật ghép tiếng nên mình đã thay đổi hình thức ghép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phà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43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Cổ</a:t>
            </a:r>
            <a:r>
              <a:rPr lang="en-US" baseline="0" smtClean="0"/>
              <a:t> vũ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62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chú</a:t>
            </a:r>
            <a:r>
              <a:rPr lang="en-US" baseline="0" smtClean="0"/>
              <a:t> ý giải thích cho HS hiểu tác dụng của dấu ngoặc kép.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93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Câu</a:t>
            </a:r>
            <a:r>
              <a:rPr lang="en-US" baseline="0" smtClean="0"/>
              <a:t> dài nên GV hướng dẫn viết bảng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H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H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819" y="76200"/>
            <a:ext cx="11506200" cy="502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 và rùa</a:t>
            </a:r>
          </a:p>
          <a:p>
            <a:pPr algn="just"/>
            <a:r>
              <a:rPr lang="en-US" sz="5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 rùa, thỏ chê: “Quả là chậm như rùa.”. Rùa ôn tồn: “Ta thi nhé.”. Thỏ hớn hở tham gia. Thỏ nhởn nhơ múa ca, rùa cứ bò cần mẫn. Thế là, rùa đi xa hơn hẳn thỏ.</a:t>
            </a:r>
            <a:endParaRPr lang="en-US" sz="5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07491" y="1752600"/>
            <a:ext cx="9980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56968" y="5526512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loài vật nào xuất hiện trong bài?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554533" y="1714500"/>
            <a:ext cx="9072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6968" y="5526512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 chê rùa như thế nào?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385719" y="1752600"/>
            <a:ext cx="502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0912" y="2590800"/>
            <a:ext cx="8942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6968" y="5526512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 tham gia cuộc thi chạy với tâm trạng như thế nào?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90912" y="3429000"/>
            <a:ext cx="20155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6968" y="5526512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thỏ lại hớn hở?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6968" y="5526512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rùa đi xa hơn hẳn thỏ?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6968" y="5526512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 em, con vật nào sẽ về đích trước? Vì sao?</a:t>
            </a:r>
            <a:endParaRPr lang="en-US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58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  <p:bldP spid="15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1788" y="1371600"/>
            <a:ext cx="11506200" cy="502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u="sng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học:</a:t>
            </a:r>
          </a:p>
          <a:p>
            <a:pPr algn="just"/>
            <a:r>
              <a:rPr lang="en-US" sz="4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Không nên chê cười người khác.</a:t>
            </a:r>
          </a:p>
          <a:p>
            <a:pPr algn="just"/>
            <a:r>
              <a:rPr lang="en-US" sz="4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Không nên tự kiêu, quá tự tin vào bản thân.</a:t>
            </a:r>
          </a:p>
          <a:p>
            <a:pPr algn="just"/>
            <a:r>
              <a:rPr lang="en-US" sz="4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Cần cù, chịu khó và quyết tâm thì bạn sẽ dành được kết quả tốt đẹp.</a:t>
            </a:r>
            <a:endParaRPr lang="en-US" sz="4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53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13719" y="152400"/>
            <a:ext cx="8792308" cy="45529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37"/>
          <a:stretch/>
        </p:blipFill>
        <p:spPr bwMode="auto">
          <a:xfrm>
            <a:off x="24590" y="1600200"/>
            <a:ext cx="12137248" cy="368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3615531" y="2838450"/>
            <a:ext cx="18135600" cy="201573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2200">
                <a:solidFill>
                  <a:srgbClr val="FF0000"/>
                </a:solidFill>
                <a:latin typeface="HP001 4 hàng" pitchFamily="34" charset="0"/>
              </a:rPr>
              <a:t> Sen wở </a:t>
            </a:r>
            <a:r>
              <a:rPr lang="el-GR" sz="12200">
                <a:solidFill>
                  <a:srgbClr val="FF0000"/>
                </a:solidFill>
                <a:latin typeface="HP001 4 hàng" pitchFamily="34" charset="0"/>
              </a:rPr>
              <a:t>κ</a:t>
            </a:r>
            <a:r>
              <a:rPr lang="vi-VN" sz="12200">
                <a:solidFill>
                  <a:srgbClr val="FF0000"/>
                </a:solidFill>
                <a:latin typeface="HP001 4 hàng" pitchFamily="34" charset="0"/>
              </a:rPr>
              <a:t>ắm </a:t>
            </a:r>
            <a:r>
              <a:rPr lang="vi-VN" sz="12200" smtClean="0">
                <a:solidFill>
                  <a:srgbClr val="FF0000"/>
                </a:solidFill>
                <a:latin typeface="HP001 4 hàng" pitchFamily="34" charset="0"/>
              </a:rPr>
              <a:t>hồ</a:t>
            </a:r>
            <a:r>
              <a:rPr lang="en-US" sz="12200" smtClean="0">
                <a:solidFill>
                  <a:srgbClr val="FF0000"/>
                </a:solidFill>
                <a:latin typeface="HP001 4 hàng" pitchFamily="34" charset="0"/>
              </a:rPr>
              <a:t>.</a:t>
            </a:r>
            <a:endParaRPr lang="en-US" sz="122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17" name="Rounded Rectangle 1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95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7689" y="228600"/>
            <a:ext cx="6626461" cy="6626463"/>
          </a:xfrm>
        </p:spPr>
      </p:pic>
    </p:spTree>
    <p:extLst>
      <p:ext uri="{BB962C8B-B14F-4D97-AF65-F5344CB8AC3E}">
        <p14:creationId xmlns:p14="http://schemas.microsoft.com/office/powerpoint/2010/main" val="377171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0" t="26302" r="29868" b="23438"/>
          <a:stretch/>
        </p:blipFill>
        <p:spPr bwMode="auto">
          <a:xfrm>
            <a:off x="2315025" y="1246416"/>
            <a:ext cx="8092536" cy="538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E321B6A-AE05-42F1-BF68-60EA5CECEF77}"/>
              </a:ext>
            </a:extLst>
          </p:cNvPr>
          <p:cNvGrpSpPr/>
          <p:nvPr/>
        </p:nvGrpSpPr>
        <p:grpSpPr>
          <a:xfrm>
            <a:off x="2194719" y="389604"/>
            <a:ext cx="9205993" cy="6524786"/>
            <a:chOff x="2444748" y="555045"/>
            <a:chExt cx="7282048" cy="5727454"/>
          </a:xfrm>
        </p:grpSpPr>
        <p:sp>
          <p:nvSpPr>
            <p:cNvPr id="14" name="Freeform: Shape 1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500081E-F564-4513-A350-13970AFCAEC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1C2E04B-B1F4-4D13-A437-33CC9D134F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5674F7D-7C5D-4FFB-974D-F31C76A651B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CEC8E02-869B-4F10-AE50-0AB2B3880C3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E39ED037-185D-4496-8224-1006913919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Freeform: Shape 1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F3F25A6E-1B55-4E06-BC06-42521BD2727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1CB8120A-881D-4445-AE1B-D01327D6FAB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1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A11AA7F-BDA3-4021-A1C3-18D8F616184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pic>
        <p:nvPicPr>
          <p:cNvPr id="3" name="kể chuyện lớp 1 gà nâu và vịt xám sách kết nối tri thức với cuộc số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23333" y="624805"/>
            <a:ext cx="8585149" cy="469469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4036722" cy="941185"/>
            <a:chOff x="63500" y="1429216"/>
            <a:chExt cx="3035050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498941" y="1429216"/>
              <a:ext cx="259960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 chuyện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32919" y="327016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 nâu và vịt xám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" t="43056" r="47494" b="31249"/>
          <a:stretch/>
        </p:blipFill>
        <p:spPr>
          <a:xfrm>
            <a:off x="2499519" y="1304578"/>
            <a:ext cx="6879588" cy="532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7" t="43055" r="5144" b="35984"/>
          <a:stretch/>
        </p:blipFill>
        <p:spPr>
          <a:xfrm>
            <a:off x="2042319" y="533400"/>
            <a:ext cx="8330311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" t="70478" r="47814" b="5555"/>
          <a:stretch/>
        </p:blipFill>
        <p:spPr>
          <a:xfrm>
            <a:off x="1889919" y="638750"/>
            <a:ext cx="8001000" cy="581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D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4457" y="-1673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347344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0130" y="295634"/>
            <a:ext cx="1422278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  <a:endParaRPr lang="en-US" sz="3600" b="1">
              <a:solidFill>
                <a:schemeClr val="bg1"/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2015" y="83820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35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00450" y="2209800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3113088" y="202951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  <a:p>
            <a:pPr>
              <a:lnSpc>
                <a:spcPct val="120000"/>
              </a:lnSpc>
            </a:pPr>
            <a:r>
              <a:rPr lang="en-US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KỂ CHUYỆN</a:t>
            </a:r>
            <a:endParaRPr lang="en-US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775775"/>
              </p:ext>
            </p:extLst>
          </p:nvPr>
        </p:nvGraphicFramePr>
        <p:xfrm>
          <a:off x="891269" y="3331636"/>
          <a:ext cx="4894050" cy="3373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350"/>
                <a:gridCol w="1631350"/>
                <a:gridCol w="1631350"/>
              </a:tblGrid>
              <a:tr h="8434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</a:tr>
              <a:tr h="8434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</a:tr>
              <a:tr h="8434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</a:tr>
              <a:tr h="8434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</a:tr>
            </a:tbl>
          </a:graphicData>
        </a:graphic>
      </p:graphicFrame>
      <p:sp>
        <p:nvSpPr>
          <p:cNvPr id="102" name="Title 1"/>
          <p:cNvSpPr txBox="1">
            <a:spLocks/>
          </p:cNvSpPr>
          <p:nvPr/>
        </p:nvSpPr>
        <p:spPr>
          <a:xfrm>
            <a:off x="1121961" y="4219598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1121961" y="508530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121961" y="5927726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2747169" y="336339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376951" y="336339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2645669" y="4229123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3124811" y="4229123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194969" y="42132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4761261" y="42132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2651919" y="50895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3131061" y="50895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4194969" y="50514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4761261" y="50514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2651919" y="58896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3131061" y="58896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4194969" y="59277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4761261" y="59277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900756"/>
              </p:ext>
            </p:extLst>
          </p:nvPr>
        </p:nvGraphicFramePr>
        <p:xfrm>
          <a:off x="7669543" y="1782048"/>
          <a:ext cx="3592976" cy="4913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295"/>
                <a:gridCol w="1790681"/>
              </a:tblGrid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</a:tr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</a:tr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</a:tr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</a:tr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</a:tr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</a:tr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</a:tr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</a:tr>
            </a:tbl>
          </a:graphicData>
        </a:graphic>
      </p:graphicFrame>
      <p:sp>
        <p:nvSpPr>
          <p:cNvPr id="29" name="Title 1"/>
          <p:cNvSpPr txBox="1">
            <a:spLocks/>
          </p:cNvSpPr>
          <p:nvPr/>
        </p:nvSpPr>
        <p:spPr>
          <a:xfrm>
            <a:off x="9738519" y="1787284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008184" y="2365175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8008184" y="3019266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008184" y="3625732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8008184" y="4241723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8008184" y="4857714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8008184" y="5473705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008184" y="6092871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0221037" y="2383976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9786193" y="2386951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10221037" y="2999926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9786193" y="3002901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10221037" y="3590476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9786193" y="3593451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10221037" y="4220261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9786193" y="4223236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10221037" y="4855971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9786193" y="4858946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10221037" y="5474901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9786193" y="5477876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10221037" y="6086285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9786193" y="6089260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102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7" grpId="0"/>
      <p:bldP spid="53" grpId="0"/>
      <p:bldP spid="54" grpId="0"/>
      <p:bldP spid="70" grpId="0"/>
      <p:bldP spid="71" grpId="0"/>
      <p:bldP spid="72" grpId="0"/>
      <p:bldP spid="73" grpId="0"/>
      <p:bldP spid="74" grpId="0"/>
      <p:bldP spid="29" grpId="0"/>
      <p:bldP spid="30" grpId="0"/>
      <p:bldP spid="31" grpId="0"/>
      <p:bldP spid="33" grpId="0"/>
      <p:bldP spid="34" grpId="0"/>
      <p:bldP spid="35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7" t="68751" r="5144" b="5555"/>
          <a:stretch/>
        </p:blipFill>
        <p:spPr>
          <a:xfrm>
            <a:off x="2575719" y="685800"/>
            <a:ext cx="688847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2919" y="327016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 nâu và vịt xám</a:t>
            </a:r>
            <a:endParaRPr lang="en-US" sz="60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" t="43056" r="5144" b="5555"/>
          <a:stretch/>
        </p:blipFill>
        <p:spPr>
          <a:xfrm>
            <a:off x="2728119" y="1456977"/>
            <a:ext cx="6477000" cy="530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1788" y="1371600"/>
            <a:ext cx="11506200" cy="502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u="sng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học:</a:t>
            </a:r>
          </a:p>
          <a:p>
            <a:pPr algn="just"/>
            <a:r>
              <a:rPr lang="en-US" sz="4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Nên giúp đỡ, yêu thương bạn bè, nhất là khi bạn gặp khó khăn.</a:t>
            </a:r>
          </a:p>
          <a:p>
            <a:pPr algn="just"/>
            <a:r>
              <a:rPr lang="en-US" sz="4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Nên biết ơn những người đã giúp đỡ mình trong cuộc sống.</a:t>
            </a:r>
            <a:endParaRPr lang="en-US" sz="4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8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89919" y="38100"/>
            <a:ext cx="8792308" cy="455295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44" y="2068731"/>
            <a:ext cx="6116066" cy="233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89919" y="38100"/>
            <a:ext cx="8792308" cy="4552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0058" y="2690812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19" y="-88601"/>
            <a:ext cx="8839200" cy="69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úa Lân - Khai giảng 2017-2018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304799"/>
            <a:ext cx="10911681" cy="613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82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HOAI MÌ RUỘT VÀNG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2"/>
          <a:stretch/>
        </p:blipFill>
        <p:spPr bwMode="auto">
          <a:xfrm>
            <a:off x="457199" y="762000"/>
            <a:ext cx="4709319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ủ khoai, củ sắn xưa nay là những thứ rẻ rú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19" y="790575"/>
            <a:ext cx="6286500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0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ến đò Tam Cốc kẻ khóc người cười khổ người nông dân mà thôi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95250"/>
            <a:ext cx="11872119" cy="667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89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hoangquocbao.com/hoanghung/33/images/den-nang-luong-mat-troi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19" y="609600"/>
            <a:ext cx="872087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09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Mặt Bàn Gỗ Óc Chó Nguyên Tấm Sẵn Có Tại Long D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119" y="143933"/>
            <a:ext cx="4663281" cy="621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ộ Sập Gõ Vàng Nguyên Tấm BSGV-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0"/>
            <a:ext cx="9753600" cy="65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97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5469" y="685800"/>
            <a:ext cx="10972800" cy="5439918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 và rùa</a:t>
            </a:r>
          </a:p>
          <a:p>
            <a:pPr algn="just"/>
            <a:r>
              <a:rPr lang="en-US" sz="5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 rùa, thỏ chê: “Quả là chậm như rùa.”. Rùa ôn tồn: “Ta thi nhé.”. Thỏ hớn hở tham gia. Thỏ nhởn nhơ múa ca, rùa cứ bò cần mẫn. Thế là, rùa đi xa hơn hẳn thỏ.</a:t>
            </a:r>
            <a:endParaRPr lang="en-US" sz="5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794919" y="2590800"/>
            <a:ext cx="228600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93738" y="1295400"/>
            <a:ext cx="762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36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36207" y="2358008"/>
            <a:ext cx="762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36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033419" y="3405759"/>
            <a:ext cx="228600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090819" y="4223956"/>
            <a:ext cx="228600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312026" y="3203638"/>
            <a:ext cx="762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36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262019" y="5038915"/>
            <a:ext cx="228600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335295" y="4734115"/>
            <a:ext cx="762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  <a:endParaRPr lang="en-US" sz="36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1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380</Words>
  <Application>Microsoft Office PowerPoint</Application>
  <PresentationFormat>Custom</PresentationFormat>
  <Paragraphs>90</Paragraphs>
  <Slides>24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177</cp:revision>
  <dcterms:created xsi:type="dcterms:W3CDTF">2021-05-08T14:00:55Z</dcterms:created>
  <dcterms:modified xsi:type="dcterms:W3CDTF">2021-06-01T01:25:44Z</dcterms:modified>
</cp:coreProperties>
</file>