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343" r:id="rId4"/>
    <p:sldId id="344" r:id="rId5"/>
    <p:sldId id="345" r:id="rId6"/>
    <p:sldId id="346" r:id="rId7"/>
    <p:sldId id="347" r:id="rId8"/>
    <p:sldId id="348" r:id="rId9"/>
    <p:sldId id="259" r:id="rId10"/>
    <p:sldId id="260" r:id="rId11"/>
    <p:sldId id="324" r:id="rId12"/>
    <p:sldId id="336" r:id="rId13"/>
    <p:sldId id="262" r:id="rId14"/>
    <p:sldId id="263" r:id="rId15"/>
    <p:sldId id="282" r:id="rId16"/>
    <p:sldId id="283" r:id="rId17"/>
    <p:sldId id="284" r:id="rId18"/>
    <p:sldId id="264" r:id="rId19"/>
    <p:sldId id="265" r:id="rId20"/>
    <p:sldId id="266" r:id="rId21"/>
    <p:sldId id="267" r:id="rId22"/>
    <p:sldId id="317" r:id="rId23"/>
    <p:sldId id="319" r:id="rId24"/>
    <p:sldId id="318" r:id="rId25"/>
    <p:sldId id="320" r:id="rId26"/>
    <p:sldId id="308" r:id="rId27"/>
    <p:sldId id="342" r:id="rId28"/>
    <p:sldId id="294" r:id="rId29"/>
    <p:sldId id="268" r:id="rId30"/>
    <p:sldId id="279" r:id="rId31"/>
    <p:sldId id="286" r:id="rId32"/>
    <p:sldId id="314" r:id="rId33"/>
    <p:sldId id="272" r:id="rId34"/>
    <p:sldId id="338" r:id="rId35"/>
    <p:sldId id="341" r:id="rId36"/>
    <p:sldId id="340" r:id="rId37"/>
    <p:sldId id="339" r:id="rId38"/>
    <p:sldId id="326" r:id="rId39"/>
    <p:sldId id="274" r:id="rId40"/>
    <p:sldId id="275" r:id="rId41"/>
    <p:sldId id="337" r:id="rId42"/>
    <p:sldId id="277" r:id="rId43"/>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DED"/>
    <a:srgbClr val="BD196F"/>
    <a:srgbClr val="006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83" autoAdjust="0"/>
  </p:normalViewPr>
  <p:slideViewPr>
    <p:cSldViewPr>
      <p:cViewPr>
        <p:scale>
          <a:sx n="95" d="100"/>
          <a:sy n="95" d="100"/>
        </p:scale>
        <p:origin x="-162" y="113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6/14/2021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27</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28</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a:t>
            </a:r>
            <a:r>
              <a:rPr lang="en-US" smtClean="0"/>
              <a:t>hú</a:t>
            </a:r>
            <a:r>
              <a:rPr lang="en-US" baseline="0" smtClean="0"/>
              <a:t> ý HD cho HS hiểu ý nghĩa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chú</a:t>
            </a:r>
            <a:r>
              <a:rPr lang="en-US" baseline="0" smtClean="0"/>
              <a:t> ý minh hoạ từ lẫy cho HS hiểu bằng việc mô tả em bé lẫy</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14</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20</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22</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6/14/2021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6/14/2021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6/14/2021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6/14/2021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6/14/2021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6/14/2021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3.xml"/><Relationship Id="rId10" Type="http://schemas.openxmlformats.org/officeDocument/2006/relationships/image" Target="../media/image5.png"/><Relationship Id="rId4" Type="http://schemas.openxmlformats.org/officeDocument/2006/relationships/slide" Target="slide4.xml"/><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724549"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924431" y="27295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h</a:t>
            </a:r>
            <a:endParaRPr lang="en-US" sz="8800">
              <a:latin typeface="Arial-Rounded" pitchFamily="34" charset="0"/>
              <a:ea typeface="Arial-Rounded" pitchFamily="34" charset="0"/>
              <a:cs typeface="Arial-Rounded" pitchFamily="34" charset="0"/>
            </a:endParaRPr>
          </a:p>
        </p:txBody>
      </p:sp>
      <p:sp>
        <p:nvSpPr>
          <p:cNvPr id="9" name="Title 1"/>
          <p:cNvSpPr txBox="1">
            <a:spLocks/>
          </p:cNvSpPr>
          <p:nvPr/>
        </p:nvSpPr>
        <p:spPr>
          <a:xfrm>
            <a:off x="6121244" y="27295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0630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5253838"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ay</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7739235" y="15240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ây</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1119" y="1513939"/>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5" name="TextBox 4"/>
          <p:cNvSpPr txBox="1"/>
          <p:nvPr/>
        </p:nvSpPr>
        <p:spPr>
          <a:xfrm>
            <a:off x="1508919" y="3907205"/>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ai</a:t>
            </a:r>
            <a:endParaRPr lang="en-US" sz="11500">
              <a:latin typeface="Arial-Rounded" pitchFamily="34" charset="0"/>
              <a:ea typeface="Arial-Rounded" pitchFamily="34" charset="0"/>
              <a:cs typeface="Arial-Rounded" pitchFamily="34" charset="0"/>
            </a:endParaRPr>
          </a:p>
        </p:txBody>
      </p:sp>
      <p:sp>
        <p:nvSpPr>
          <p:cNvPr id="6" name="TextBox 5"/>
          <p:cNvSpPr txBox="1"/>
          <p:nvPr/>
        </p:nvSpPr>
        <p:spPr>
          <a:xfrm>
            <a:off x="5147469" y="3907205"/>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ay</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8164968" y="3907205"/>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ây</a:t>
            </a:r>
            <a:endParaRPr lang="en-US" sz="11500">
              <a:latin typeface="Arial-Rounded" pitchFamily="34" charset="0"/>
              <a:ea typeface="Arial-Rounded" pitchFamily="34" charset="0"/>
              <a:cs typeface="Arial-Rounded" pitchFamily="34" charset="0"/>
            </a:endParaRPr>
          </a:p>
        </p:txBody>
      </p:sp>
      <p:sp>
        <p:nvSpPr>
          <p:cNvPr id="8" name="TextBox 7"/>
          <p:cNvSpPr txBox="1"/>
          <p:nvPr/>
        </p:nvSpPr>
        <p:spPr>
          <a:xfrm>
            <a:off x="1366044" y="3907205"/>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a</a:t>
            </a:r>
            <a:endParaRPr lang="en-US" sz="11500">
              <a:solidFill>
                <a:srgbClr val="FF0000"/>
              </a:solidFill>
              <a:latin typeface="Arial-Rounded" pitchFamily="34" charset="0"/>
              <a:ea typeface="Arial-Rounded" pitchFamily="34" charset="0"/>
              <a:cs typeface="Arial-Rounded" pitchFamily="34" charset="0"/>
            </a:endParaRPr>
          </a:p>
        </p:txBody>
      </p:sp>
      <p:sp>
        <p:nvSpPr>
          <p:cNvPr id="9" name="TextBox 8"/>
          <p:cNvSpPr txBox="1"/>
          <p:nvPr/>
        </p:nvSpPr>
        <p:spPr>
          <a:xfrm>
            <a:off x="4842669" y="3907205"/>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a</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7852569" y="3907205"/>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a</a:t>
            </a:r>
            <a:endParaRPr lang="en-US" sz="11500">
              <a:solidFill>
                <a:srgbClr val="FF0000"/>
              </a:solidFill>
              <a:latin typeface="Arial-Rounded" pitchFamily="34" charset="0"/>
              <a:ea typeface="Arial-Rounded" pitchFamily="34" charset="0"/>
              <a:cs typeface="Arial-Rounded" pitchFamily="34" charset="0"/>
            </a:endParaRPr>
          </a:p>
        </p:txBody>
      </p:sp>
      <p:sp>
        <p:nvSpPr>
          <p:cNvPr id="11" name="TextBox 10"/>
          <p:cNvSpPr txBox="1"/>
          <p:nvPr/>
        </p:nvSpPr>
        <p:spPr>
          <a:xfrm>
            <a:off x="1908969" y="3907205"/>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i</a:t>
            </a:r>
            <a:endParaRPr lang="en-US" sz="11500">
              <a:solidFill>
                <a:srgbClr val="7030A0"/>
              </a:solidFill>
              <a:latin typeface="Arial-Rounded" pitchFamily="34" charset="0"/>
              <a:ea typeface="Arial-Rounded" pitchFamily="34" charset="0"/>
              <a:cs typeface="Arial-Rounded" pitchFamily="34" charset="0"/>
            </a:endParaRPr>
          </a:p>
        </p:txBody>
      </p:sp>
      <p:sp>
        <p:nvSpPr>
          <p:cNvPr id="12" name="TextBox 11"/>
          <p:cNvSpPr txBox="1"/>
          <p:nvPr/>
        </p:nvSpPr>
        <p:spPr>
          <a:xfrm>
            <a:off x="5552055" y="3907205"/>
            <a:ext cx="2552700" cy="1862048"/>
          </a:xfrm>
          <a:prstGeom prst="rect">
            <a:avLst/>
          </a:prstGeom>
          <a:noFill/>
        </p:spPr>
        <p:txBody>
          <a:bodyPr wrap="square" rtlCol="0">
            <a:spAutoFit/>
          </a:bodyPr>
          <a:lstStyle/>
          <a:p>
            <a:pPr algn="ctr"/>
            <a:r>
              <a:rPr lang="en-US" sz="11500" smtClean="0">
                <a:solidFill>
                  <a:srgbClr val="00B0F0"/>
                </a:solidFill>
                <a:latin typeface="Arial-Rounded" pitchFamily="34" charset="0"/>
                <a:ea typeface="Arial-Rounded" pitchFamily="34" charset="0"/>
                <a:cs typeface="Arial-Rounded" pitchFamily="34" charset="0"/>
              </a:rPr>
              <a:t>y</a:t>
            </a:r>
            <a:endParaRPr lang="en-US" sz="11500">
              <a:solidFill>
                <a:srgbClr val="00B0F0"/>
              </a:solidFill>
              <a:latin typeface="Arial-Rounded" pitchFamily="34" charset="0"/>
              <a:ea typeface="Arial-Rounded" pitchFamily="34" charset="0"/>
              <a:cs typeface="Arial-Rounded" pitchFamily="34" charset="0"/>
            </a:endParaRPr>
          </a:p>
        </p:txBody>
      </p:sp>
      <p:sp>
        <p:nvSpPr>
          <p:cNvPr id="13" name="TextBox 12"/>
          <p:cNvSpPr txBox="1"/>
          <p:nvPr/>
        </p:nvSpPr>
        <p:spPr>
          <a:xfrm>
            <a:off x="8561955" y="3907205"/>
            <a:ext cx="2552700" cy="1862048"/>
          </a:xfrm>
          <a:prstGeom prst="rect">
            <a:avLst/>
          </a:prstGeom>
          <a:noFill/>
        </p:spPr>
        <p:txBody>
          <a:bodyPr wrap="square" rtlCol="0">
            <a:spAutoFit/>
          </a:bodyPr>
          <a:lstStyle/>
          <a:p>
            <a:pPr algn="ctr"/>
            <a:r>
              <a:rPr lang="en-US" sz="11500" smtClean="0">
                <a:solidFill>
                  <a:srgbClr val="00B0F0"/>
                </a:solidFill>
                <a:latin typeface="Arial-Rounded" pitchFamily="34" charset="0"/>
                <a:ea typeface="Arial-Rounded" pitchFamily="34" charset="0"/>
                <a:cs typeface="Arial-Rounded" pitchFamily="34" charset="0"/>
              </a:rPr>
              <a:t>y</a:t>
            </a:r>
            <a:endParaRPr lang="en-US" sz="11500">
              <a:solidFill>
                <a:srgbClr val="00B0F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7690"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bài</a:t>
            </a:r>
            <a:endParaRPr lang="en-US" sz="6600">
              <a:latin typeface="Arial-Rounded" pitchFamily="34" charset="0"/>
              <a:ea typeface="Arial-Rounded" pitchFamily="34" charset="0"/>
              <a:cs typeface="Arial-Rounded" pitchFamily="34" charset="0"/>
            </a:endParaRPr>
          </a:p>
        </p:txBody>
      </p:sp>
      <p:sp>
        <p:nvSpPr>
          <p:cNvPr id="3" name="Title 1"/>
          <p:cNvSpPr txBox="1">
            <a:spLocks/>
          </p:cNvSpPr>
          <p:nvPr/>
        </p:nvSpPr>
        <p:spPr>
          <a:xfrm>
            <a:off x="2096191" y="5352365"/>
            <a:ext cx="256939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lái</a:t>
            </a:r>
            <a:endParaRPr lang="en-US" sz="6600">
              <a:latin typeface="Arial-Rounded" pitchFamily="34" charset="0"/>
              <a:ea typeface="Arial-Rounded" pitchFamily="34" charset="0"/>
              <a:cs typeface="Arial-Rounded" pitchFamily="34" charset="0"/>
            </a:endParaRPr>
          </a:p>
        </p:txBody>
      </p:sp>
      <p:sp>
        <p:nvSpPr>
          <p:cNvPr id="4" name="Title 1"/>
          <p:cNvSpPr txBox="1">
            <a:spLocks/>
          </p:cNvSpPr>
          <p:nvPr/>
        </p:nvSpPr>
        <p:spPr>
          <a:xfrm>
            <a:off x="4428398" y="5352365"/>
            <a:ext cx="193042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nảy</a:t>
            </a:r>
            <a:endParaRPr lang="en-US" sz="6600">
              <a:latin typeface="Arial-Rounded" pitchFamily="34" charset="0"/>
              <a:ea typeface="Arial-Rounded" pitchFamily="34" charset="0"/>
              <a:cs typeface="Arial-Rounded" pitchFamily="34" charset="0"/>
            </a:endParaRPr>
          </a:p>
        </p:txBody>
      </p:sp>
      <p:sp>
        <p:nvSpPr>
          <p:cNvPr id="5" name="Title 1"/>
          <p:cNvSpPr txBox="1">
            <a:spLocks/>
          </p:cNvSpPr>
          <p:nvPr/>
        </p:nvSpPr>
        <p:spPr>
          <a:xfrm>
            <a:off x="6204759"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tay</a:t>
            </a:r>
            <a:endParaRPr lang="en-US" sz="6600">
              <a:latin typeface="Arial-Rounded" pitchFamily="34" charset="0"/>
              <a:ea typeface="Arial-Rounded" pitchFamily="34" charset="0"/>
              <a:cs typeface="Arial-Rounded" pitchFamily="34" charset="0"/>
            </a:endParaRPr>
          </a:p>
        </p:txBody>
      </p:sp>
      <p:sp>
        <p:nvSpPr>
          <p:cNvPr id="6" name="Title 1"/>
          <p:cNvSpPr txBox="1">
            <a:spLocks/>
          </p:cNvSpPr>
          <p:nvPr/>
        </p:nvSpPr>
        <p:spPr>
          <a:xfrm>
            <a:off x="8148451" y="535236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a:t>
            </a:r>
            <a:r>
              <a:rPr lang="en-US" sz="6600" smtClean="0">
                <a:latin typeface="Arial-Rounded" pitchFamily="34" charset="0"/>
                <a:ea typeface="Arial-Rounded" pitchFamily="34" charset="0"/>
                <a:cs typeface="Arial-Rounded" pitchFamily="34" charset="0"/>
              </a:rPr>
              <a:t>ậy</a:t>
            </a:r>
            <a:endParaRPr lang="en-US" sz="6600">
              <a:latin typeface="Arial-Rounded" pitchFamily="34" charset="0"/>
              <a:ea typeface="Arial-Rounded" pitchFamily="34" charset="0"/>
              <a:cs typeface="Arial-Rounded" pitchFamily="34" charset="0"/>
            </a:endParaRPr>
          </a:p>
        </p:txBody>
      </p:sp>
      <p:sp>
        <p:nvSpPr>
          <p:cNvPr id="7" name="Title 1"/>
          <p:cNvSpPr txBox="1">
            <a:spLocks/>
          </p:cNvSpPr>
          <p:nvPr/>
        </p:nvSpPr>
        <p:spPr>
          <a:xfrm>
            <a:off x="9962367" y="5352365"/>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lẫy</a:t>
            </a:r>
            <a:endParaRPr lang="en-US" sz="6600">
              <a:latin typeface="Arial-Rounded" pitchFamily="34" charset="0"/>
              <a:ea typeface="Arial-Rounded" pitchFamily="34" charset="0"/>
              <a:cs typeface="Arial-Rounded" pitchFamily="34" charset="0"/>
            </a:endParaRPr>
          </a:p>
        </p:txBody>
      </p:sp>
      <p:sp>
        <p:nvSpPr>
          <p:cNvPr id="8" name="Title 1"/>
          <p:cNvSpPr txBox="1">
            <a:spLocks/>
          </p:cNvSpPr>
          <p:nvPr/>
        </p:nvSpPr>
        <p:spPr>
          <a:xfrm>
            <a:off x="67833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ai</a:t>
            </a:r>
            <a:endParaRPr lang="en-US" sz="66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2667159"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ai</a:t>
            </a:r>
            <a:endParaRPr lang="en-US" sz="66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481410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ay</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6569910"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ay</a:t>
            </a:r>
            <a:endParaRPr lang="en-US" sz="66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8647383"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ây</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10415985" y="517608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ây</a:t>
            </a:r>
            <a:endParaRPr lang="en-US" sz="6600">
              <a:solidFill>
                <a:srgbClr val="FF0000"/>
              </a:solidFill>
              <a:latin typeface="Arial-Rounded" pitchFamily="34" charset="0"/>
              <a:ea typeface="Arial-Rounded" pitchFamily="34" charset="0"/>
              <a:cs typeface="Arial-Rounded" pitchFamily="34" charset="0"/>
            </a:endParaRPr>
          </a:p>
        </p:txBody>
      </p:sp>
      <p:pic>
        <p:nvPicPr>
          <p:cNvPr id="1026" name="Picture 2" descr="Bài Tarot Kèm Túi Đựng Bài Và Khăn Trải – Bài Bói Tarot Chính Hãng miDoctor  | miDoctor | Ti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51" y="532468"/>
            <a:ext cx="4039531" cy="40395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b="62785"/>
          <a:stretch/>
        </p:blipFill>
        <p:spPr>
          <a:xfrm>
            <a:off x="4345266" y="499811"/>
            <a:ext cx="7666112" cy="4039531"/>
          </a:xfrm>
          <a:prstGeom prst="rect">
            <a:avLst/>
          </a:prstGeom>
        </p:spPr>
      </p:pic>
      <p:pic>
        <p:nvPicPr>
          <p:cNvPr id="1028" name="Picture 4" descr="Lái xe du lịch Thành phố Hồ Chí Minh: Làm sao để chọn được tài xế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525" y="405350"/>
            <a:ext cx="5725019" cy="4293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á trình cây nảy mầm lớn lên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8816" y="507068"/>
            <a:ext cx="7407373" cy="416664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ẻ tập cầm nắm đồ vật: Cột mốc phát triển quan trọng của bé | Vinme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7516" y="521582"/>
            <a:ext cx="6249971" cy="41666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ẮP ĐẬY THỨC ĂN TRÒN NHỰA CÓ NÚM TP6972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5520" y="405349"/>
            <a:ext cx="3658599" cy="42683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ập tin:Lồng bàn (cặp lồng) đậy mâm cơm, tháng 5 năm 2018 (1).jpg –  Wikipedia tiếng Việ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5967" y="405348"/>
            <a:ext cx="4786952" cy="42683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é mấy tháng biết lẫy: 4 dấu hiệu bố mẹ cần nằm lò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159" y="398091"/>
            <a:ext cx="6494318" cy="4329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fade">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28"/>
                                        </p:tgtEl>
                                      </p:cBhvr>
                                    </p:animEffect>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30"/>
                                        </p:tgtEl>
                                        <p:attrNameLst>
                                          <p:attrName>style.visibility</p:attrName>
                                        </p:attrNameLst>
                                      </p:cBhvr>
                                      <p:to>
                                        <p:strVal val="visible"/>
                                      </p:to>
                                    </p:set>
                                    <p:animEffect transition="in" filter="fade">
                                      <p:cBhvr>
                                        <p:cTn id="56" dur="500"/>
                                        <p:tgtEl>
                                          <p:spTgt spid="10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30"/>
                                        </p:tgtEl>
                                      </p:cBhvr>
                                    </p:animEffect>
                                    <p:set>
                                      <p:cBhvr>
                                        <p:cTn id="61" dur="1" fill="hold">
                                          <p:stCondLst>
                                            <p:cond delay="499"/>
                                          </p:stCondLst>
                                        </p:cTn>
                                        <p:tgtEl>
                                          <p:spTgt spid="103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32"/>
                                        </p:tgtEl>
                                        <p:attrNameLst>
                                          <p:attrName>style.visibility</p:attrName>
                                        </p:attrNameLst>
                                      </p:cBhvr>
                                      <p:to>
                                        <p:strVal val="visible"/>
                                      </p:to>
                                    </p:set>
                                    <p:animEffect transition="in" filter="fade">
                                      <p:cBhvr>
                                        <p:cTn id="71" dur="500"/>
                                        <p:tgtEl>
                                          <p:spTgt spid="10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032"/>
                                        </p:tgtEl>
                                      </p:cBhvr>
                                    </p:animEffect>
                                    <p:set>
                                      <p:cBhvr>
                                        <p:cTn id="76" dur="1" fill="hold">
                                          <p:stCondLst>
                                            <p:cond delay="499"/>
                                          </p:stCondLst>
                                        </p:cTn>
                                        <p:tgtEl>
                                          <p:spTgt spid="103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500"/>
                                        <p:tgtEl>
                                          <p:spTgt spid="1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6">
                                            <p:txEl>
                                              <p:pRg st="0" end="0"/>
                                            </p:txEl>
                                          </p:spTgt>
                                        </p:tgtEl>
                                        <p:attrNameLst>
                                          <p:attrName>style.visibility</p:attrName>
                                        </p:attrNameLst>
                                      </p:cBhvr>
                                      <p:to>
                                        <p:strVal val="visible"/>
                                      </p:to>
                                    </p:set>
                                    <p:animEffect transition="in" filter="fade">
                                      <p:cBhvr>
                                        <p:cTn id="89" dur="500"/>
                                        <p:tgtEl>
                                          <p:spTgt spid="6">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036"/>
                                        </p:tgtEl>
                                        <p:attrNameLst>
                                          <p:attrName>style.visibility</p:attrName>
                                        </p:attrNameLst>
                                      </p:cBhvr>
                                      <p:to>
                                        <p:strVal val="visible"/>
                                      </p:to>
                                    </p:set>
                                    <p:animEffect transition="in" filter="fade">
                                      <p:cBhvr>
                                        <p:cTn id="94" dur="500"/>
                                        <p:tgtEl>
                                          <p:spTgt spid="1036"/>
                                        </p:tgtEl>
                                      </p:cBhvr>
                                    </p:animEffect>
                                  </p:childTnLst>
                                </p:cTn>
                              </p:par>
                              <p:par>
                                <p:cTn id="95" presetID="10" presetClass="entr" presetSubtype="0" fill="hold" nodeType="withEffect">
                                  <p:stCondLst>
                                    <p:cond delay="0"/>
                                  </p:stCondLst>
                                  <p:childTnLst>
                                    <p:set>
                                      <p:cBhvr>
                                        <p:cTn id="96" dur="1" fill="hold">
                                          <p:stCondLst>
                                            <p:cond delay="0"/>
                                          </p:stCondLst>
                                        </p:cTn>
                                        <p:tgtEl>
                                          <p:spTgt spid="1034"/>
                                        </p:tgtEl>
                                        <p:attrNameLst>
                                          <p:attrName>style.visibility</p:attrName>
                                        </p:attrNameLst>
                                      </p:cBhvr>
                                      <p:to>
                                        <p:strVal val="visible"/>
                                      </p:to>
                                    </p:set>
                                    <p:animEffect transition="in" filter="fade">
                                      <p:cBhvr>
                                        <p:cTn id="97" dur="500"/>
                                        <p:tgtEl>
                                          <p:spTgt spid="103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500"/>
                                        <p:tgtEl>
                                          <p:spTgt spid="1036"/>
                                        </p:tgtEl>
                                      </p:cBhvr>
                                    </p:animEffect>
                                    <p:set>
                                      <p:cBhvr>
                                        <p:cTn id="102" dur="1" fill="hold">
                                          <p:stCondLst>
                                            <p:cond delay="499"/>
                                          </p:stCondLst>
                                        </p:cTn>
                                        <p:tgtEl>
                                          <p:spTgt spid="10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034"/>
                                        </p:tgtEl>
                                      </p:cBhvr>
                                    </p:animEffect>
                                    <p:set>
                                      <p:cBhvr>
                                        <p:cTn id="105" dur="1" fill="hold">
                                          <p:stCondLst>
                                            <p:cond delay="499"/>
                                          </p:stCondLst>
                                        </p:cTn>
                                        <p:tgtEl>
                                          <p:spTgt spid="103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fade">
                                      <p:cBhvr>
                                        <p:cTn id="110" dur="500"/>
                                        <p:tgtEl>
                                          <p:spTgt spid="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38"/>
                                        </p:tgtEl>
                                        <p:attrNameLst>
                                          <p:attrName>style.visibility</p:attrName>
                                        </p:attrNameLst>
                                      </p:cBhvr>
                                      <p:to>
                                        <p:strVal val="visible"/>
                                      </p:to>
                                    </p:set>
                                    <p:animEffect transition="in" filter="fade">
                                      <p:cBhvr>
                                        <p:cTn id="115" dur="500"/>
                                        <p:tgtEl>
                                          <p:spTgt spid="103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1038"/>
                                        </p:tgtEl>
                                      </p:cBhvr>
                                    </p:animEffect>
                                    <p:set>
                                      <p:cBhvr>
                                        <p:cTn id="120" dur="1" fill="hold">
                                          <p:stCondLst>
                                            <p:cond delay="499"/>
                                          </p:stCondLst>
                                        </p:cTn>
                                        <p:tgtEl>
                                          <p:spTgt spid="103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2"/>
                                        </p:tgtEl>
                                        <p:attrNameLst>
                                          <p:attrName>style.visibility</p:attrName>
                                        </p:attrNameLst>
                                      </p:cBhvr>
                                      <p:to>
                                        <p:strVal val="visible"/>
                                      </p:to>
                                    </p:set>
                                    <p:animEffect transition="in" filter="fade">
                                      <p:cBhvr>
                                        <p:cTn id="125" dur="500"/>
                                        <p:tgtEl>
                                          <p:spTgt spid="12"/>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73" y="4724400"/>
            <a:ext cx="12217401"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2724549"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924431" y="18913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h</a:t>
            </a:r>
            <a:endParaRPr lang="en-US" sz="8800">
              <a:latin typeface="Arial-Rounded" pitchFamily="34" charset="0"/>
              <a:ea typeface="Arial-Rounded" pitchFamily="34" charset="0"/>
              <a:cs typeface="Arial-Rounded" pitchFamily="34" charset="0"/>
            </a:endParaRPr>
          </a:p>
        </p:txBody>
      </p:sp>
      <p:sp>
        <p:nvSpPr>
          <p:cNvPr id="6" name="Title 1"/>
          <p:cNvSpPr txBox="1">
            <a:spLocks/>
          </p:cNvSpPr>
          <p:nvPr/>
        </p:nvSpPr>
        <p:spPr>
          <a:xfrm>
            <a:off x="6121244" y="18913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925738" y="32248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h</a:t>
            </a:r>
            <a:r>
              <a:rPr lang="en-US" sz="8800" smtClean="0">
                <a:solidFill>
                  <a:srgbClr val="FF0000"/>
                </a:solidFill>
                <a:latin typeface="Arial-Rounded" pitchFamily="34" charset="0"/>
                <a:ea typeface="Arial-Rounded" pitchFamily="34" charset="0"/>
                <a:cs typeface="Arial-Rounded" pitchFamily="34" charset="0"/>
              </a:rPr>
              <a:t>ai</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5253838"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ay</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739235" y="6858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ây</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chùm vải</a:t>
            </a:r>
            <a:endParaRPr lang="en-US" sz="9600">
              <a:latin typeface="Arial-Rounded" pitchFamily="34" charset="0"/>
              <a:ea typeface="Arial-Rounded" pitchFamily="34" charset="0"/>
              <a:cs typeface="Arial-Rounded" pitchFamily="34" charset="0"/>
            </a:endParaRPr>
          </a:p>
        </p:txBody>
      </p:sp>
      <p:sp>
        <p:nvSpPr>
          <p:cNvPr id="7" name="Title 1"/>
          <p:cNvSpPr txBox="1">
            <a:spLocks/>
          </p:cNvSpPr>
          <p:nvPr/>
        </p:nvSpPr>
        <p:spPr>
          <a:xfrm>
            <a:off x="6823869" y="513570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ai</a:t>
            </a:r>
            <a:endParaRPr lang="en-US" sz="9600">
              <a:solidFill>
                <a:srgbClr val="FF0000"/>
              </a:solidFill>
              <a:latin typeface="Arial-Rounded" pitchFamily="34" charset="0"/>
              <a:ea typeface="Arial-Rounded" pitchFamily="34" charset="0"/>
              <a:cs typeface="Arial-Rounded" pitchFamily="34" charset="0"/>
            </a:endParaRPr>
          </a:p>
        </p:txBody>
      </p:sp>
      <p:pic>
        <p:nvPicPr>
          <p:cNvPr id="2" name="Picture 2" descr="Vải thiều Lục Ngạn được cấp bằng bảo hộ chỉ dẫn địa lý tại Nhật Bản | Báo  Dân tộc và Phát tr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182" y="366560"/>
            <a:ext cx="6451937" cy="412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máy cày</a:t>
            </a:r>
            <a:endParaRPr lang="en-US" sz="9600">
              <a:latin typeface="Arial-Rounded" pitchFamily="34" charset="0"/>
              <a:ea typeface="Arial-Rounded" pitchFamily="34" charset="0"/>
              <a:cs typeface="Arial-Rounded" pitchFamily="34" charset="0"/>
            </a:endParaRPr>
          </a:p>
        </p:txBody>
      </p:sp>
      <p:sp>
        <p:nvSpPr>
          <p:cNvPr id="6" name="Title 1"/>
          <p:cNvSpPr txBox="1">
            <a:spLocks/>
          </p:cNvSpPr>
          <p:nvPr/>
        </p:nvSpPr>
        <p:spPr>
          <a:xfrm>
            <a:off x="4537869" y="543950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ay</a:t>
            </a:r>
            <a:endParaRPr lang="en-US" sz="96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564910" y="543950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ay</a:t>
            </a:r>
            <a:endParaRPr lang="en-US" sz="9600">
              <a:solidFill>
                <a:srgbClr val="FF0000"/>
              </a:solidFill>
              <a:latin typeface="Arial-Rounded" pitchFamily="34" charset="0"/>
              <a:ea typeface="Arial-Rounded" pitchFamily="34" charset="0"/>
              <a:cs typeface="Arial-Rounded" pitchFamily="34" charset="0"/>
            </a:endParaRPr>
          </a:p>
        </p:txBody>
      </p:sp>
      <p:pic>
        <p:nvPicPr>
          <p:cNvPr id="2050" name="Picture 2" descr="Kinh nghiệm chọn mua máy cày cũ - Máy nông ngư nghiệp - Cơ khí Hồng K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188"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130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latin typeface="Arial-Rounded" pitchFamily="34" charset="0"/>
                <a:ea typeface="Arial-Rounded" pitchFamily="34" charset="0"/>
                <a:cs typeface="Arial-Rounded" pitchFamily="34" charset="0"/>
              </a:rPr>
              <a:t>đ</a:t>
            </a:r>
            <a:r>
              <a:rPr lang="en-US" sz="9600" smtClean="0">
                <a:latin typeface="Arial-Rounded" pitchFamily="34" charset="0"/>
                <a:ea typeface="Arial-Rounded" pitchFamily="34" charset="0"/>
                <a:cs typeface="Arial-Rounded" pitchFamily="34" charset="0"/>
              </a:rPr>
              <a:t>ám mây</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6539931"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ây</a:t>
            </a:r>
            <a:endParaRPr lang="en-US" sz="9600">
              <a:solidFill>
                <a:srgbClr val="FF0000"/>
              </a:solidFill>
              <a:latin typeface="Arial-Rounded" pitchFamily="34" charset="0"/>
              <a:ea typeface="Arial-Rounded" pitchFamily="34" charset="0"/>
              <a:cs typeface="Arial-Rounded" pitchFamily="34" charset="0"/>
            </a:endParaRPr>
          </a:p>
        </p:txBody>
      </p:sp>
      <p:pic>
        <p:nvPicPr>
          <p:cNvPr id="6" name="Picture 6" descr="hình ảnh : đám mây, Bầu trời, Ánh sáng mặt trời, không khí, Ban ngày,  Cumulus, màu xanh da trời, trời xanh, mây che phủ, Đám mây, Bạch cầu, Hiện  tượng k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5719" y="359229"/>
            <a:ext cx="6781800" cy="452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278163"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a:t>
            </a:r>
            <a:r>
              <a:rPr lang="en-US" sz="6600" smtClean="0">
                <a:latin typeface="Arial-Rounded" pitchFamily="34" charset="0"/>
                <a:ea typeface="Arial-Rounded" pitchFamily="34" charset="0"/>
                <a:cs typeface="Arial-Rounded" pitchFamily="34" charset="0"/>
              </a:rPr>
              <a:t>ám mây</a:t>
            </a:r>
            <a:endParaRPr lang="en-US" sz="6600">
              <a:latin typeface="Arial-Rounded" pitchFamily="34" charset="0"/>
              <a:ea typeface="Arial-Rounded" pitchFamily="34" charset="0"/>
              <a:cs typeface="Arial-Rounded" pitchFamily="34" charset="0"/>
            </a:endParaRPr>
          </a:p>
        </p:txBody>
      </p:sp>
      <p:sp>
        <p:nvSpPr>
          <p:cNvPr id="16" name="Title 1"/>
          <p:cNvSpPr txBox="1">
            <a:spLocks/>
          </p:cNvSpPr>
          <p:nvPr/>
        </p:nvSpPr>
        <p:spPr>
          <a:xfrm>
            <a:off x="3489553"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máy cày</a:t>
            </a:r>
            <a:endParaRPr lang="en-US" sz="6600">
              <a:latin typeface="Arial-Rounded" pitchFamily="34" charset="0"/>
              <a:ea typeface="Arial-Rounded" pitchFamily="34" charset="0"/>
              <a:cs typeface="Arial-Rounded" pitchFamily="34" charset="0"/>
            </a:endParaRPr>
          </a:p>
        </p:txBody>
      </p:sp>
      <p:sp>
        <p:nvSpPr>
          <p:cNvPr id="17" name="Title 1"/>
          <p:cNvSpPr txBox="1">
            <a:spLocks/>
          </p:cNvSpPr>
          <p:nvPr/>
        </p:nvSpPr>
        <p:spPr>
          <a:xfrm>
            <a:off x="-704511"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chùm vải</a:t>
            </a:r>
            <a:endParaRPr lang="en-US" sz="6600">
              <a:latin typeface="Arial-Rounded" pitchFamily="34" charset="0"/>
              <a:ea typeface="Arial-Rounded" pitchFamily="34" charset="0"/>
              <a:cs typeface="Arial-Rounded" pitchFamily="34" charset="0"/>
            </a:endParaRPr>
          </a:p>
        </p:txBody>
      </p:sp>
      <p:pic>
        <p:nvPicPr>
          <p:cNvPr id="3074" name="Picture 2" descr="Vải thiều Lục Ngạn được cấp bằng bảo hộ chỉ dẫn địa lý tại Nhật Bản | Báo  Dân tộc và Phát tri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950" y="1905000"/>
            <a:ext cx="3310864" cy="21189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inh nghiệm chọn mua máy cày cũ - Máy nông ngư nghiệp - Cơ khí Hồng Ký"/>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2538" y="1912257"/>
            <a:ext cx="3767030" cy="21189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 đám mây, Bầu trời, Ánh sáng mặt trời, không khí, Ban ngày,  Cumulus, màu xanh da trời, trời xanh, mây che phủ, Đám mây, Bạch cầu, Hiện  tượng kh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5135" y="1912257"/>
            <a:ext cx="3178429" cy="2118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7281793" y="5867400"/>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đ</a:t>
            </a:r>
            <a:r>
              <a:rPr lang="en-US" sz="6600" smtClean="0">
                <a:latin typeface="Arial-Rounded" pitchFamily="34" charset="0"/>
                <a:ea typeface="Arial-Rounded" pitchFamily="34" charset="0"/>
                <a:cs typeface="Arial-Rounded" pitchFamily="34" charset="0"/>
              </a:rPr>
              <a:t>ám mây</a:t>
            </a:r>
            <a:endParaRPr lang="en-US" sz="6600">
              <a:latin typeface="Arial-Rounded" pitchFamily="34" charset="0"/>
              <a:ea typeface="Arial-Rounded" pitchFamily="34" charset="0"/>
              <a:cs typeface="Arial-Rounded" pitchFamily="34" charset="0"/>
            </a:endParaRPr>
          </a:p>
        </p:txBody>
      </p:sp>
      <p:sp>
        <p:nvSpPr>
          <p:cNvPr id="17" name="Title 1"/>
          <p:cNvSpPr txBox="1">
            <a:spLocks/>
          </p:cNvSpPr>
          <p:nvPr/>
        </p:nvSpPr>
        <p:spPr>
          <a:xfrm>
            <a:off x="3493183" y="5867400"/>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máy cày</a:t>
            </a:r>
            <a:endParaRPr lang="en-US" sz="6600">
              <a:latin typeface="Arial-Rounded" pitchFamily="34" charset="0"/>
              <a:ea typeface="Arial-Rounded" pitchFamily="34" charset="0"/>
              <a:cs typeface="Arial-Rounded" pitchFamily="34" charset="0"/>
            </a:endParaRPr>
          </a:p>
        </p:txBody>
      </p:sp>
      <p:sp>
        <p:nvSpPr>
          <p:cNvPr id="18" name="Title 1"/>
          <p:cNvSpPr txBox="1">
            <a:spLocks/>
          </p:cNvSpPr>
          <p:nvPr/>
        </p:nvSpPr>
        <p:spPr>
          <a:xfrm>
            <a:off x="-700881" y="5867399"/>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chùm vải</a:t>
            </a:r>
            <a:endParaRPr lang="en-US" sz="6600">
              <a:latin typeface="Arial-Rounded" pitchFamily="34" charset="0"/>
              <a:ea typeface="Arial-Rounded" pitchFamily="34" charset="0"/>
              <a:cs typeface="Arial-Rounded" pitchFamily="34" charset="0"/>
            </a:endParaRPr>
          </a:p>
        </p:txBody>
      </p:sp>
      <p:pic>
        <p:nvPicPr>
          <p:cNvPr id="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 y="3962400"/>
            <a:ext cx="12217401"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47" y="-229886"/>
            <a:ext cx="6673273" cy="463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a:hlinkClick r:id="rId2"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25000" t="47222" r="50000" b="30278"/>
          <a:stretch/>
        </p:blipFill>
        <p:spPr>
          <a:xfrm>
            <a:off x="7283675" y="1182519"/>
            <a:ext cx="2575764" cy="2485098"/>
          </a:xfrm>
          <a:prstGeom prst="rect">
            <a:avLst/>
          </a:prstGeom>
        </p:spPr>
      </p:pic>
      <p:pic>
        <p:nvPicPr>
          <p:cNvPr id="12" name="Picture 11">
            <a:hlinkClick r:id="rId4"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r="75373" b="78056"/>
          <a:stretch/>
        </p:blipFill>
        <p:spPr>
          <a:xfrm>
            <a:off x="4742386" y="1304925"/>
            <a:ext cx="2537319" cy="2423738"/>
          </a:xfrm>
          <a:prstGeom prst="rect">
            <a:avLst/>
          </a:prstGeom>
        </p:spPr>
      </p:pic>
      <p:pic>
        <p:nvPicPr>
          <p:cNvPr id="13" name="Picture 12">
            <a:hlinkClick r:id="rId5"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74058" t="-2222" b="78056"/>
          <a:stretch/>
        </p:blipFill>
        <p:spPr>
          <a:xfrm>
            <a:off x="2111634" y="1090478"/>
            <a:ext cx="2672822" cy="2669179"/>
          </a:xfrm>
          <a:prstGeom prst="rect">
            <a:avLst/>
          </a:prstGeom>
        </p:spPr>
      </p:pic>
      <p:pic>
        <p:nvPicPr>
          <p:cNvPr id="16" name="Picture 15">
            <a:hlinkClick r:id="rId6"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49938" t="45682" r="24191" b="30033"/>
          <a:stretch/>
        </p:blipFill>
        <p:spPr>
          <a:xfrm>
            <a:off x="2192666" y="3646362"/>
            <a:ext cx="2665535" cy="2682233"/>
          </a:xfrm>
          <a:prstGeom prst="rect">
            <a:avLst/>
          </a:prstGeom>
        </p:spPr>
      </p:pic>
      <p:pic>
        <p:nvPicPr>
          <p:cNvPr id="17" name="Picture 16">
            <a:hlinkClick r:id="rId7"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l="49938" t="20833" r="24453" b="54167"/>
          <a:stretch/>
        </p:blipFill>
        <p:spPr>
          <a:xfrm>
            <a:off x="7283675" y="3606868"/>
            <a:ext cx="2638499" cy="2761220"/>
          </a:xfrm>
          <a:prstGeom prst="rect">
            <a:avLst/>
          </a:prstGeom>
        </p:spPr>
      </p:pic>
      <p:pic>
        <p:nvPicPr>
          <p:cNvPr id="18" name="Picture 17">
            <a:hlinkClick r:id="rId8" action="ppaction://hlinksldjump"/>
          </p:cNvPr>
          <p:cNvPicPr>
            <a:picLocks noChangeAspect="1"/>
          </p:cNvPicPr>
          <p:nvPr/>
        </p:nvPicPr>
        <p:blipFill rotWithShape="1">
          <a:blip r:embed="rId3">
            <a:extLst>
              <a:ext uri="{28A0092B-C50C-407E-A947-70E740481C1C}">
                <a14:useLocalDpi xmlns:a14="http://schemas.microsoft.com/office/drawing/2010/main" val="0"/>
              </a:ext>
            </a:extLst>
          </a:blip>
          <a:srcRect t="70278" r="75373" b="8056"/>
          <a:stretch/>
        </p:blipFill>
        <p:spPr>
          <a:xfrm>
            <a:off x="4742387" y="3790950"/>
            <a:ext cx="2537319" cy="2393057"/>
          </a:xfrm>
          <a:prstGeom prst="rect">
            <a:avLst/>
          </a:prstGeom>
        </p:spPr>
      </p:pic>
      <p:pic>
        <p:nvPicPr>
          <p:cNvPr id="3074" name="Picture 2">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9949244"/>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8" y="76200"/>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453768"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ai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857853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AI.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9085" y="102155"/>
            <a:ext cx="12040393" cy="445817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75762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8" y="76200"/>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460909" y="1628776"/>
            <a:ext cx="8374922" cy="4524118"/>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a⌐</a:t>
            </a:r>
          </a:p>
        </p:txBody>
      </p:sp>
    </p:spTree>
    <p:extLst>
      <p:ext uri="{BB962C8B-B14F-4D97-AF65-F5344CB8AC3E}">
        <p14:creationId xmlns:p14="http://schemas.microsoft.com/office/powerpoint/2010/main" val="18427270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A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52512" y="78502"/>
            <a:ext cx="10040938" cy="4978559"/>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0229615"/>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84358" y="76200"/>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Hướng dẫn viết bảng</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4</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7" name="TextBox 6"/>
          <p:cNvSpPr txBox="1"/>
          <p:nvPr/>
        </p:nvSpPr>
        <p:spPr>
          <a:xfrm>
            <a:off x="3446577" y="1628776"/>
            <a:ext cx="8610600" cy="8925322"/>
          </a:xfrm>
          <a:prstGeom prst="rect">
            <a:avLst/>
          </a:prstGeom>
          <a:noFill/>
        </p:spPr>
        <p:txBody>
          <a:bodyPr wrap="square" lIns="121725" tIns="60862" rIns="121725" bIns="60862" rtlCol="0">
            <a:spAutoFit/>
          </a:bodyPr>
          <a:lstStyle/>
          <a:p>
            <a:r>
              <a:rPr lang="en-US" sz="28600">
                <a:solidFill>
                  <a:srgbClr val="FF0000"/>
                </a:solidFill>
                <a:latin typeface="HP001 4 hàng" pitchFamily="34" charset="0"/>
              </a:rPr>
              <a:t>â</a:t>
            </a:r>
            <a:r>
              <a:rPr lang="en-US" sz="28600" smtClean="0">
                <a:solidFill>
                  <a:srgbClr val="FF0000"/>
                </a:solidFill>
                <a:latin typeface="HP001 4 hàng" pitchFamily="34" charset="0"/>
              </a:rPr>
              <a:t>⌐</a:t>
            </a:r>
            <a:endParaRPr lang="en-US" sz="28600">
              <a:solidFill>
                <a:srgbClr val="FF0000"/>
              </a:solidFill>
              <a:latin typeface="HP001 4 hàng" pitchFamily="34" charset="0"/>
            </a:endParaRPr>
          </a:p>
          <a:p>
            <a:r>
              <a:rPr lang="el-GR" sz="28600" smtClean="0">
                <a:solidFill>
                  <a:srgbClr val="FF0000"/>
                </a:solidFill>
                <a:latin typeface="HP001 4 hàng" pitchFamily="34" charset="0"/>
              </a:rPr>
              <a:t> </a:t>
            </a:r>
            <a:r>
              <a:rPr lang="en-US" sz="28600" smtClean="0">
                <a:solidFill>
                  <a:srgbClr val="FF0000"/>
                </a:solidFill>
                <a:latin typeface="HP001 4 hàng" pitchFamily="34" charset="0"/>
              </a:rPr>
              <a:t> </a:t>
            </a:r>
            <a:endParaRPr lang="en-US" sz="28600">
              <a:solidFill>
                <a:srgbClr val="FF0000"/>
              </a:solidFill>
              <a:latin typeface="HP001 4 hàng" pitchFamily="34" charset="0"/>
            </a:endParaRPr>
          </a:p>
        </p:txBody>
      </p:sp>
    </p:spTree>
    <p:extLst>
      <p:ext uri="{BB962C8B-B14F-4D97-AF65-F5344CB8AC3E}">
        <p14:creationId xmlns:p14="http://schemas.microsoft.com/office/powerpoint/2010/main" val="2711932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ÂY.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797" y="9985"/>
            <a:ext cx="10952830" cy="547641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0" name="TextBox 9"/>
          <p:cNvSpPr txBox="1"/>
          <p:nvPr/>
        </p:nvSpPr>
        <p:spPr>
          <a:xfrm>
            <a:off x="3281860" y="1183168"/>
            <a:ext cx="9171053" cy="4539506"/>
          </a:xfrm>
          <a:prstGeom prst="rect">
            <a:avLst/>
          </a:prstGeom>
          <a:noFill/>
        </p:spPr>
        <p:txBody>
          <a:bodyPr wrap="square" lIns="121725" tIns="60862" rIns="121725" bIns="60862" rtlCol="0">
            <a:spAutoFit/>
          </a:bodyPr>
          <a:lstStyle/>
          <a:p>
            <a:r>
              <a:rPr lang="vi-VN" sz="28700" smtClean="0">
                <a:solidFill>
                  <a:srgbClr val="FF0000"/>
                </a:solidFill>
                <a:latin typeface="HP001 4 hàng" pitchFamily="34" charset="0"/>
              </a:rPr>
              <a:t>vải </a:t>
            </a:r>
            <a:endParaRPr lang="en-US" sz="28700">
              <a:solidFill>
                <a:srgbClr val="FF0000"/>
              </a:solidFill>
              <a:latin typeface="HP001 4 hàng" pitchFamily="34" charset="0"/>
            </a:endParaRPr>
          </a:p>
        </p:txBody>
      </p:sp>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210459" y="-17449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01679" y="-13265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7177429" y="-213313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5646579" y="-22707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86684E-6 -7.40741E-7 L 0.00574 -0.01481 L 0.01252 -0.02778 L 0.01984 -0.03981 L 0.02767 -0.04722 L 0.03707 -0.05185 L 0.04281 -0.05185 L 0.04856 -0.04629 L 0.05221 -0.03704 L 0.05482 -0.02407 L 0.05587 -0.00648 L 0.05639 0.03889 L 0.05743 0.07222 L 0.06161 0.1 L 0.0684 0.12408 L 0.0778 0.13982 L 0.08511 0.14722 L 0.09712 0.14815 L 0.10861 0.14074 L 0.11957 0.12593 L 0.13054 0.09537 L 0.13681 0.06111 L 0.13994 0.02778 L 0.13837 -0.01389 L 0.1342 -0.03611 L 0.12845 -0.05 L 0.12114 -0.0537 L 0.11644 -0.05185 L 0.11331 -0.04352 L 0.11331 -0.03611 L 0.11696 -0.02407 L 0.12062 -0.01666 L 0.12793 -0.01018 L 0.13733 -0.00741 L 0.14725 -0.00648 L 0.16135 -0.01018 L 0.17232 -0.01481 L 0.18067 -0.025 L 0.19059 -0.04074 L 0.20208 -0.05 L 0.21461 -0.05463 L 0.22401 -0.05185 L 0.23498 -0.04166 L 0.21722 -0.0537 L 0.20991 -0.05278 L 0.19634 -0.04629 L 0.19007 -0.03981 L 0.18067 -0.02315 L 0.17232 -0.00278 L 0.16814 0.01852 L 0.16709 0.05185 L 0.16971 0.08056 L 0.17702 0.10834 L 0.18955 0.13148 L 0.20365 0.14352 L 0.21514 0.1463 L 0.2261 0.13982 L 0.2402 0.12037 L 0.25012 0.09722 L 0.25326 0.06852 L 0.25378 0.04259 L 0.25221 0.01389 L 0.24908 -0.00741 L 0.24386 -0.025 L 0.23916 -0.03518 L 0.23237 -0.04352 " pathEditMode="relative" ptsTypes="AAAAAAAAAAAAAAAAAAAAAAAAAAAAAAAAAAAAAAAAAAAAAAAAAAAAAAAAAAAAAAAAAA">
                                      <p:cBhvr>
                                        <p:cTn id="11" dur="12000" fill="hold"/>
                                        <p:tgtEl>
                                          <p:spTgt spid="19"/>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13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13500"/>
                            </p:stCondLst>
                            <p:childTnLst>
                              <p:par>
                                <p:cTn id="21" presetID="0" presetClass="path" presetSubtype="0" accel="50000" decel="50000" fill="hold" nodeType="afterEffect">
                                  <p:stCondLst>
                                    <p:cond delay="0"/>
                                  </p:stCondLst>
                                  <p:childTnLst>
                                    <p:animMotion origin="layout" path="M -8.30179E-7 -2.59259E-6 L -0.00065 0.12338 L 0.00066 0.17223 L 0.00431 0.19213 L 0.0094 0.20116 L 0.01684 0.20764 L 0.02689 0.20556 L 0.03694 0.19005 L 0.04882 0.16227 L 0.06018 0.11783 L 0.06892 0.07547 L 0.0795 -0.00231 L 0.0795 0.15209 L 0.08146 0.18218 L 0.08459 0.19561 L 0.09085 0.2044 L 0.09895 0.20556 L 0.10834 0.19885 L 0.11709 0.18542 L 0.12597 0.16783 L 0.13223 0.14561 L 0.1428 0.10324 " pathEditMode="relative" ptsTypes="AAAAAAAAAAAAAAAAAAAAAA">
                                      <p:cBhvr>
                                        <p:cTn id="22" dur="8000" fill="hold"/>
                                        <p:tgtEl>
                                          <p:spTgt spid="7"/>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250"/>
                                        <p:tgtEl>
                                          <p:spTgt spid="14"/>
                                        </p:tgtEl>
                                      </p:cBhvr>
                                    </p:animEffect>
                                  </p:childTnLst>
                                </p:cTn>
                              </p:par>
                            </p:childTnLst>
                          </p:cTn>
                        </p:par>
                        <p:par>
                          <p:cTn id="31" fill="hold">
                            <p:stCondLst>
                              <p:cond delay="23250"/>
                            </p:stCondLst>
                            <p:childTnLst>
                              <p:par>
                                <p:cTn id="32" presetID="10" presetClass="exit" presetSubtype="0" fill="hold" nodeType="afterEffect">
                                  <p:stCondLst>
                                    <p:cond delay="0"/>
                                  </p:stCondLst>
                                  <p:childTnLst>
                                    <p:animEffect transition="out" filter="fade">
                                      <p:cBhvr>
                                        <p:cTn id="33" dur="1250"/>
                                        <p:tgtEl>
                                          <p:spTgt spid="14"/>
                                        </p:tgtEl>
                                      </p:cBhvr>
                                    </p:animEffect>
                                    <p:set>
                                      <p:cBhvr>
                                        <p:cTn id="34" dur="1" fill="hold">
                                          <p:stCondLst>
                                            <p:cond delay="1249"/>
                                          </p:stCondLst>
                                        </p:cTn>
                                        <p:tgtEl>
                                          <p:spTgt spid="14"/>
                                        </p:tgtEl>
                                        <p:attrNameLst>
                                          <p:attrName>style.visibility</p:attrName>
                                        </p:attrNameLst>
                                      </p:cBhvr>
                                      <p:to>
                                        <p:strVal val="hidden"/>
                                      </p:to>
                                    </p:set>
                                  </p:childTnLst>
                                </p:cTn>
                              </p:par>
                            </p:childTnLst>
                          </p:cTn>
                        </p:par>
                        <p:par>
                          <p:cTn id="35" fill="hold">
                            <p:stCondLst>
                              <p:cond delay="2450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250"/>
                                        <p:tgtEl>
                                          <p:spTgt spid="15"/>
                                        </p:tgtEl>
                                      </p:cBhvr>
                                    </p:animEffect>
                                  </p:childTnLst>
                                </p:cTn>
                              </p:par>
                            </p:childTnLst>
                          </p:cTn>
                        </p:par>
                        <p:par>
                          <p:cTn id="39" fill="hold">
                            <p:stCondLst>
                              <p:cond delay="25750"/>
                            </p:stCondLst>
                            <p:childTnLst>
                              <p:par>
                                <p:cTn id="40" presetID="0" presetClass="path" presetSubtype="0" accel="50000" decel="50000" fill="hold" nodeType="afterEffect">
                                  <p:stCondLst>
                                    <p:cond delay="0"/>
                                  </p:stCondLst>
                                  <p:childTnLst>
                                    <p:animMotion origin="layout" path="M 9.16982E-6 4.81481E-6 L 0.00366 -0.0044 L 0.00875 -0.00556 L 0.01306 -0.00556 L 0.01684 -0.00232 L 0.01932 0.00671 L 0.01815 0.02338 L 0.01436 0.04097 L 0.00745 0.05208 " pathEditMode="relative" ptsTypes="AAAAAAAAA">
                                      <p:cBhvr>
                                        <p:cTn id="41" dur="2500" fill="hold"/>
                                        <p:tgtEl>
                                          <p:spTgt spid="15"/>
                                        </p:tgtEl>
                                        <p:attrNameLst>
                                          <p:attrName>ppt_x</p:attrName>
                                          <p:attrName>ppt_y</p:attrName>
                                        </p:attrNameLst>
                                      </p:cBhvr>
                                    </p:animMotion>
                                  </p:childTnLst>
                                </p:cTn>
                              </p:par>
                            </p:childTnLst>
                          </p:cTn>
                        </p:par>
                        <p:par>
                          <p:cTn id="42" fill="hold">
                            <p:stCondLst>
                              <p:cond delay="28250"/>
                            </p:stCondLst>
                            <p:childTnLst>
                              <p:par>
                                <p:cTn id="43" presetID="2" presetClass="exit" presetSubtype="4" fill="hold" nodeType="afterEffect">
                                  <p:stCondLst>
                                    <p:cond delay="0"/>
                                  </p:stCondLst>
                                  <p:childTnLst>
                                    <p:anim calcmode="lin" valueType="num">
                                      <p:cBhvr additive="base">
                                        <p:cTn id="44" dur="500"/>
                                        <p:tgtEl>
                                          <p:spTgt spid="15"/>
                                        </p:tgtEl>
                                        <p:attrNameLst>
                                          <p:attrName>ppt_x</p:attrName>
                                        </p:attrNameLst>
                                      </p:cBhvr>
                                      <p:tavLst>
                                        <p:tav tm="0">
                                          <p:val>
                                            <p:strVal val="ppt_x"/>
                                          </p:val>
                                        </p:tav>
                                        <p:tav tm="100000">
                                          <p:val>
                                            <p:strVal val="ppt_x"/>
                                          </p:val>
                                        </p:tav>
                                      </p:tavLst>
                                    </p:anim>
                                    <p:anim calcmode="lin" valueType="num">
                                      <p:cBhvr additive="base">
                                        <p:cTn id="45" dur="500"/>
                                        <p:tgtEl>
                                          <p:spTgt spid="15"/>
                                        </p:tgtEl>
                                        <p:attrNameLst>
                                          <p:attrName>ppt_y</p:attrName>
                                        </p:attrNameLst>
                                      </p:cBhvr>
                                      <p:tavLst>
                                        <p:tav tm="0">
                                          <p:val>
                                            <p:strVal val="ppt_y"/>
                                          </p:val>
                                        </p:tav>
                                        <p:tav tm="100000">
                                          <p:val>
                                            <p:strVal val="1+ppt_h/2"/>
                                          </p:val>
                                        </p:tav>
                                      </p:tavLst>
                                    </p:anim>
                                    <p:set>
                                      <p:cBhvr>
                                        <p:cTn id="46" dur="1" fill="hold">
                                          <p:stCondLst>
                                            <p:cond delay="499"/>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539655061"/>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6246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a:t>
            </a:r>
            <a:r>
              <a:rPr lang="vi-VN" sz="28700" smtClean="0">
                <a:solidFill>
                  <a:srgbClr val="FF0000"/>
                </a:solidFill>
                <a:latin typeface="HP001 4 hàng" pitchFamily="34" charset="0"/>
              </a:rPr>
              <a:t>já⌐</a:t>
            </a:r>
            <a:endParaRPr lang="en-US" sz="28700">
              <a:solidFill>
                <a:srgbClr val="FF0000"/>
              </a:solidFill>
              <a:latin typeface="HP001 4 hàng" pitchFamily="34" charset="0"/>
            </a:endParaRPr>
          </a:p>
        </p:txBody>
      </p:sp>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6950869" y="-18161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7024347" y="-1238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2347119" y="-9017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4.27043E-6 1.85185E-6 L 0.00678 -0.01852 L 0.01775 -0.03611 L 0.02714 -0.04259 L 0.03654 -0.04537 L 0.04385 -0.04259 L 0.05168 -0.03519 L 0.05638 -0.02593 L 0.05847 -0.01389 L 0.06055 -0.00185 L 0.06108 0.01666 L 0.06108 0.16204 L 0.06108 0.09444 L 0.06943 0.05185 L 0.0783 0.01666 L 0.0877 -0.01111 L 0.09762 -0.03148 L 0.10858 -0.04445 L 0.11589 -0.0463 L 0.12477 -0.0463 L 0.1326 -0.04167 L 0.13625 -0.03611 L 0.14043 -0.02685 L 0.14461 -0.00648 L 0.14565 0.01574 L 0.14565 0.16111 L 0.14722 0.08611 L 0.16131 0.03055 L 0.17071 0.00092 L 0.17958 -0.01945 L 0.19002 -0.03611 L 0.19994 -0.0463 L 0.21091 -0.04722 L 0.21926 -0.04167 L 0.22657 -0.03241 L 0.23074 -0.01574 L 0.23179 -0.00093 L 0.23179 0.10185 L 0.23388 0.13611 L 0.23805 0.14722 L 0.24432 0.15463 L 0.25267 0.1537 L 0.25998 0.14907 L 0.2699 0.13796 L 0.28138 0.11204 L 0.29183 0.075 L 0.29496 0.04722 L 0.299 0.0206 L 0.30853 -0.01019 L 0.31845 -0.02963 L 0.32576 -0.03704 L 0.33516 -0.04352 L 0.34194 -0.04537 L 0.35082 -0.04445 L 0.36074 -0.03796 L 0.36439 -0.03334 L 0.35343 -0.04259 L 0.34455 -0.04445 L 0.33463 -0.04259 C 0.33111 -0.04074 0.32772 -0.03889 0.32419 -0.03704 C 0.32367 -0.03681 0.32263 -0.03611 0.32263 -0.03588 L 0.31375 -0.02222 L 0.30801 -0.00926 L 0.3007 0.01759 L 0.29809 0.03426 L 0.29705 0.05926 L 0.29809 0.07963 L 0.30135 0.10046 L 0.30488 0.11574 L 0.31219 0.12963 L 0.32263 0.14259 L 0.33307 0.15185 L 0.34403 0.15278 L 0.35708 0.14629 L 0.36961 0.13148 L 0.37796 0.10092 L 0.38162 0.06018 L 0.3811 0.03241 L 0.37744 0.00555 L 0.37379 -0.01111 L 0.36909 -0.02222 L 0.36439 -0.03334 " pathEditMode="relative" rAng="0" ptsTypes="AAAAAAAAAAAAAAAAAAAAAAAAAAAAAAAAAAAAAAAAAAAAAAAAAAAAAAAAAAffAAAAAAAAAAAAAAAAAAAAAA">
                                      <p:cBhvr>
                                        <p:cTn id="11" dur="19000" fill="hold"/>
                                        <p:tgtEl>
                                          <p:spTgt spid="10"/>
                                        </p:tgtEl>
                                        <p:attrNameLst>
                                          <p:attrName>ppt_x</p:attrName>
                                          <p:attrName>ppt_y</p:attrName>
                                        </p:attrNameLst>
                                      </p:cBhvr>
                                      <p:rCtr x="19081" y="5741"/>
                                    </p:animMotion>
                                  </p:childTnLst>
                                </p:cTn>
                              </p:par>
                            </p:childTnLst>
                          </p:cTn>
                        </p:par>
                        <p:par>
                          <p:cTn id="12" fill="hold">
                            <p:stCondLst>
                              <p:cond delay="19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20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500"/>
                            </p:stCondLst>
                            <p:childTnLst>
                              <p:par>
                                <p:cTn id="21" presetID="0" presetClass="path" presetSubtype="0" accel="50000" decel="50000" fill="hold" nodeType="afterEffect">
                                  <p:stCondLst>
                                    <p:cond delay="0"/>
                                  </p:stCondLst>
                                  <p:childTnLst>
                                    <p:animMotion origin="layout" path="M -6.3952E-7 -4.07407E-6 L -6.3952E-7 0.16806 L 0.00157 0.18056 L 0.00627 0.19584 L 0.01723 0.20417 L 0.02976 0.2 L 0.04307 0.17778 L 0.05952 0.12639 L 0.07674 0.05973 L 0.09319 -0.00277 L 0.09162 0.08056 L 0.09162 0.125 L 0.0924 0.16667 L 0.09632 0.18612 L 0.10337 0.19723 L 0.10872 0.20232 L 0.11981 0.20278 L 0.13391 0.19167 L 0.148 0.16667 L 0.16523 0.10834 L 0.17385 0.05139 L 0.17385 -0.00277 L 0.17385 0.38889 L 0.17071 0.43612 L 0.16523 0.47223 L 0.15662 0.50139 C 0.15375 0.50741 0.1514 0.51436 0.148 0.51945 C 0.14683 0.5213 0.14487 0.52037 0.14331 0.52084 C 0.14226 0.5213 0.14017 0.52223 0.14017 0.52246 L 0.13156 0.52639 L 0.12529 0.52084 L 0.11981 0.50556 L 0.11668 0.48473 L 0.11825 0.44723 L 0.12451 0.39028 L 0.13939 0.32362 L 0.15818 0.25973 L 0.19029 0.15417 L 0.20595 0.10139 " pathEditMode="relative" rAng="0" ptsTypes="AAAAAAAAAAAAAAAAAAAAAAAAAfffAAAAAAAAAAA">
                                      <p:cBhvr>
                                        <p:cTn id="22" dur="15000" fill="hold"/>
                                        <p:tgtEl>
                                          <p:spTgt spid="8"/>
                                        </p:tgtEl>
                                        <p:attrNameLst>
                                          <p:attrName>ppt_x</p:attrName>
                                          <p:attrName>ppt_y</p:attrName>
                                        </p:attrNameLst>
                                      </p:cBhvr>
                                      <p:rCtr x="10298" y="26181"/>
                                    </p:animMotion>
                                  </p:childTnLst>
                                </p:cTn>
                              </p:par>
                            </p:childTnLst>
                          </p:cTn>
                        </p:par>
                        <p:par>
                          <p:cTn id="23" fill="hold">
                            <p:stCondLst>
                              <p:cond delay="3550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360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6500"/>
                            </p:stCondLst>
                            <p:childTnLst>
                              <p:par>
                                <p:cTn id="32" presetID="0" presetClass="path" presetSubtype="0" accel="50000" decel="50000" fill="hold" nodeType="afterEffect">
                                  <p:stCondLst>
                                    <p:cond delay="0"/>
                                  </p:stCondLst>
                                  <p:childTnLst>
                                    <p:animMotion origin="layout" path="M 3.68146E-6 7.40741E-6 L -0.02767 0.04908 " pathEditMode="relative" ptsTypes="AA">
                                      <p:cBhvr>
                                        <p:cTn id="33" dur="2250" fill="hold"/>
                                        <p:tgtEl>
                                          <p:spTgt spid="9"/>
                                        </p:tgtEl>
                                        <p:attrNameLst>
                                          <p:attrName>ppt_x</p:attrName>
                                          <p:attrName>ppt_y</p:attrName>
                                        </p:attrNameLst>
                                      </p:cBhvr>
                                    </p:animMotion>
                                  </p:childTnLst>
                                </p:cTn>
                              </p:par>
                            </p:childTnLst>
                          </p:cTn>
                        </p:par>
                        <p:par>
                          <p:cTn id="34" fill="hold">
                            <p:stCondLst>
                              <p:cond delay="38750"/>
                            </p:stCondLst>
                            <p:childTnLst>
                              <p:par>
                                <p:cTn id="35" presetID="2" presetClass="exit" presetSubtype="4" fill="hold" nodeType="afterEffect">
                                  <p:stCondLst>
                                    <p:cond delay="0"/>
                                  </p:stCondLst>
                                  <p:childTnLst>
                                    <p:anim calcmode="lin" valueType="num">
                                      <p:cBhvr additive="base">
                                        <p:cTn id="36" dur="500"/>
                                        <p:tgtEl>
                                          <p:spTgt spid="9"/>
                                        </p:tgtEl>
                                        <p:attrNameLst>
                                          <p:attrName>ppt_x</p:attrName>
                                        </p:attrNameLst>
                                      </p:cBhvr>
                                      <p:tavLst>
                                        <p:tav tm="0">
                                          <p:val>
                                            <p:strVal val="ppt_x"/>
                                          </p:val>
                                        </p:tav>
                                        <p:tav tm="100000">
                                          <p:val>
                                            <p:strVal val="ppt_x"/>
                                          </p:val>
                                        </p:tav>
                                      </p:tavLst>
                                    </p:anim>
                                    <p:anim calcmode="lin" valueType="num">
                                      <p:cBhvr additive="base">
                                        <p:cTn id="37" dur="500"/>
                                        <p:tgtEl>
                                          <p:spTgt spid="9"/>
                                        </p:tgtEl>
                                        <p:attrNameLst>
                                          <p:attrName>ppt_y</p:attrName>
                                        </p:attrNameLst>
                                      </p:cBhvr>
                                      <p:tavLst>
                                        <p:tav tm="0">
                                          <p:val>
                                            <p:strVal val="ppt_y"/>
                                          </p:val>
                                        </p:tav>
                                        <p:tav tm="100000">
                                          <p:val>
                                            <p:strVal val="1+ppt_h/2"/>
                                          </p:val>
                                        </p:tav>
                                      </p:tavLst>
                                    </p:anim>
                                    <p:set>
                                      <p:cBhvr>
                                        <p:cTn id="38" dur="1" fill="hold">
                                          <p:stCondLst>
                                            <p:cond delay="4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gridCol w="731520"/>
                <a:gridCol w="731520"/>
                <a:gridCol w="731520"/>
                <a:gridCol w="731520"/>
                <a:gridCol w="731520"/>
                <a:gridCol w="731520"/>
                <a:gridCol w="731520"/>
                <a:gridCol w="731520"/>
                <a:gridCol w="731520"/>
                <a:gridCol w="731520"/>
                <a:gridCol w="731520"/>
                <a:gridCol w="731520"/>
                <a:gridCol w="731520"/>
                <a:gridCol w="731520"/>
                <a:gridCol w="731520"/>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xtBox 15"/>
          <p:cNvSpPr txBox="1"/>
          <p:nvPr/>
        </p:nvSpPr>
        <p:spPr>
          <a:xfrm>
            <a:off x="-624681" y="168984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 </a:t>
            </a:r>
            <a:r>
              <a:rPr lang="vi-VN" sz="28700" smtClean="0">
                <a:solidFill>
                  <a:srgbClr val="FF0000"/>
                </a:solidFill>
                <a:latin typeface="HP001 4 hàng" pitchFamily="34" charset="0"/>
              </a:rPr>
              <a:t>jâ⌐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7024347" y="-1238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2334282" y="-9017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6258719" y="-14541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2.48042E-6 1.48148E-6 L 0.00522 -0.01389 L 0.01201 -0.02686 L 0.02141 -0.03889 L 0.03029 -0.04445 L 0.03864 -0.0463 L 0.04387 -0.04445 L 0.05118 -0.03889 L 0.05744 -0.02778 L 0.06005 -0.01297 L 0.0611 0.00092 L 0.06162 0.01944 L 0.06162 0.16389 L 0.06267 0.09166 L 0.07311 0.03981 L 0.08199 0.01203 L 0.08878 -0.01019 L 0.09713 -0.02778 L 0.1081 -0.04167 L 0.11802 -0.04537 L 0.12794 -0.0426 L 0.13629 -0.03426 L 0.14099 -0.02223 L 0.14361 -0.00741 L 0.14622 0.01111 L 0.14622 0.16111 L 0.14674 0.09444 L 0.15457 0.05648 L 0.16815 0.00648 L 0.18068 -0.0213 L 0.19217 -0.03889 L 0.20314 -0.0463 L 0.21201 -0.0463 L 0.21932 -0.0426 L 0.22611 -0.03426 L 0.23081 -0.01852 L 0.2329 0.00277 L 0.2329 0.10555 L 0.23395 0.12963 L 0.23812 0.14722 L 0.24596 0.15463 L 0.25483 0.15463 L 0.26475 0.14537 L 0.27311 0.13333 L 0.28616 0.09629 L 0.29295 0.07407 L 0.29609 0.03981 L 0.3017 0.00833 L 0.31005 -0.01389 L 0.32063 -0.03241 L 0.33421 -0.04167 L 0.34622 -0.04537 L 0.35718 -0.04167 L 0.36345 -0.03426 L 0.35144 -0.04352 L 0.34361 -0.04537 L 0.33042 -0.03889 L 0.32154 -0.03334 L 0.3128 -0.01945 L 0.30549 -0.00278 L 0.30079 0.01203 L 0.29648 0.04074 L 0.29648 0.06759 L 0.30026 0.09352 L 0.30483 0.11018 L 0.31319 0.12963 L 0.32154 0.14259 L 0.33525 0.1537 L 0.34569 0.15463 L 0.35562 0.15 L 0.36606 0.13611 L 0.37494 0.11944 L 0.38173 0.09074 L 0.38381 0.07314 L 0.38381 0.04722 L 0.38173 0.01944 L 0.37807 -0.00278 L 0.37233 -0.0176 L 0.36345 -0.03611 " pathEditMode="relative" ptsTypes="AAAAAAAAAAAAAAAAAAAAAAAAAAAAAAAAAAAAAAAAAAAAAAAAAAAAAAAAAAAAAAAAAAAAAAAAAAAAAAA">
                                      <p:cBhvr>
                                        <p:cTn id="11" dur="20000" fill="hold"/>
                                        <p:tgtEl>
                                          <p:spTgt spid="20"/>
                                        </p:tgtEl>
                                        <p:attrNameLst>
                                          <p:attrName>ppt_x</p:attrName>
                                          <p:attrName>ppt_y</p:attrName>
                                        </p:attrNameLst>
                                      </p:cBhvr>
                                    </p:animMotion>
                                  </p:childTnLst>
                                </p:cTn>
                              </p:par>
                            </p:childTnLst>
                          </p:cTn>
                        </p:par>
                        <p:par>
                          <p:cTn id="12" fill="hold">
                            <p:stCondLst>
                              <p:cond delay="20500"/>
                            </p:stCondLst>
                            <p:childTnLst>
                              <p:par>
                                <p:cTn id="13" presetID="10" presetClass="exit" presetSubtype="0" fill="hold" nodeType="after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par>
                          <p:cTn id="16" fill="hold">
                            <p:stCondLst>
                              <p:cond delay="2100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par>
                          <p:cTn id="21" fill="hold">
                            <p:stCondLst>
                              <p:cond delay="21500"/>
                            </p:stCondLst>
                            <p:childTnLst>
                              <p:par>
                                <p:cTn id="22" presetID="0" presetClass="path" presetSubtype="0" accel="50000" decel="50000" fill="hold" nodeType="afterEffect">
                                  <p:stCondLst>
                                    <p:cond delay="0"/>
                                  </p:stCondLst>
                                  <p:childTnLst>
                                    <p:animMotion origin="layout" path="M -6.3952E-7 -4.07407E-6 L -6.3952E-7 0.16806 L 0.00157 0.18056 L 0.00627 0.19584 L 0.01723 0.20417 L 0.02976 0.2 L 0.04307 0.17778 L 0.05952 0.12639 L 0.07674 0.05973 L 0.09319 -0.00277 L 0.09162 0.08056 L 0.09162 0.125 L 0.0924 0.16667 L 0.09632 0.18612 L 0.10337 0.19723 L 0.10872 0.20232 L 0.11981 0.20278 L 0.13391 0.19167 L 0.148 0.16667 L 0.16523 0.10834 L 0.17385 0.05139 L 0.17385 -0.00277 L 0.17385 0.38889 L 0.17071 0.43612 L 0.16523 0.47223 L 0.15662 0.50139 C 0.15375 0.50741 0.1514 0.51436 0.148 0.51945 C 0.14683 0.5213 0.14487 0.52037 0.14331 0.52084 C 0.14226 0.5213 0.14017 0.52223 0.14017 0.52246 L 0.13156 0.52639 L 0.12529 0.52084 L 0.11981 0.50556 L 0.11668 0.48473 L 0.11825 0.44723 L 0.12451 0.39028 L 0.13939 0.32362 L 0.15818 0.25973 L 0.19029 0.15417 L 0.20595 0.10139 " pathEditMode="relative" rAng="0" ptsTypes="AAAAAAAAAAAAAAAAAAAAAAAAAfffAAAAAAAAAAA">
                                      <p:cBhvr>
                                        <p:cTn id="23" dur="15000" fill="hold"/>
                                        <p:tgtEl>
                                          <p:spTgt spid="12"/>
                                        </p:tgtEl>
                                        <p:attrNameLst>
                                          <p:attrName>ppt_x</p:attrName>
                                          <p:attrName>ppt_y</p:attrName>
                                        </p:attrNameLst>
                                      </p:cBhvr>
                                      <p:rCtr x="10298" y="26181"/>
                                    </p:animMotion>
                                  </p:childTnLst>
                                </p:cTn>
                              </p:par>
                            </p:childTnLst>
                          </p:cTn>
                        </p:par>
                        <p:par>
                          <p:cTn id="24" fill="hold">
                            <p:stCondLst>
                              <p:cond delay="36500"/>
                            </p:stCondLst>
                            <p:childTnLst>
                              <p:par>
                                <p:cTn id="25" presetID="10" presetClass="exit" presetSubtype="0" fill="hold" nodeType="after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37000"/>
                            </p:stCondLst>
                            <p:childTnLst>
                              <p:par>
                                <p:cTn id="29" presetID="2" presetClass="entr" presetSubtype="4"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par>
                          <p:cTn id="33" fill="hold">
                            <p:stCondLst>
                              <p:cond delay="37500"/>
                            </p:stCondLst>
                            <p:childTnLst>
                              <p:par>
                                <p:cTn id="34" presetID="0" presetClass="path" presetSubtype="0" accel="50000" decel="50000" fill="hold" nodeType="afterEffect">
                                  <p:stCondLst>
                                    <p:cond delay="0"/>
                                  </p:stCondLst>
                                  <p:childTnLst>
                                    <p:animMotion origin="layout" path="M -1.93211E-6 3.33333E-6 L 0.00731 -0.00741 L 0.01671 -0.01759 L 0.02297 -0.02778 L 0.02663 -0.03519 L 0.0329 -0.02222 L 0.03968 -0.01204 L 0.05169 3.33333E-6 " pathEditMode="relative" ptsTypes="AAAAAAAA">
                                      <p:cBhvr>
                                        <p:cTn id="35" dur="2000" fill="hold"/>
                                        <p:tgtEl>
                                          <p:spTgt spid="13"/>
                                        </p:tgtEl>
                                        <p:attrNameLst>
                                          <p:attrName>ppt_x</p:attrName>
                                          <p:attrName>ppt_y</p:attrName>
                                        </p:attrNameLst>
                                      </p:cBhvr>
                                    </p:animMotion>
                                  </p:childTnLst>
                                </p:cTn>
                              </p:par>
                            </p:childTnLst>
                          </p:cTn>
                        </p:par>
                        <p:par>
                          <p:cTn id="36" fill="hold">
                            <p:stCondLst>
                              <p:cond delay="39500"/>
                            </p:stCondLst>
                            <p:childTnLst>
                              <p:par>
                                <p:cTn id="37" presetID="2" presetClass="exit" presetSubtype="4" fill="hold" nodeType="afterEffect">
                                  <p:stCondLst>
                                    <p:cond delay="0"/>
                                  </p:stCondLst>
                                  <p:childTnLst>
                                    <p:anim calcmode="lin" valueType="num">
                                      <p:cBhvr additive="base">
                                        <p:cTn id="38" dur="500"/>
                                        <p:tgtEl>
                                          <p:spTgt spid="13"/>
                                        </p:tgtEl>
                                        <p:attrNameLst>
                                          <p:attrName>ppt_x</p:attrName>
                                        </p:attrNameLst>
                                      </p:cBhvr>
                                      <p:tavLst>
                                        <p:tav tm="0">
                                          <p:val>
                                            <p:strVal val="ppt_x"/>
                                          </p:val>
                                        </p:tav>
                                        <p:tav tm="100000">
                                          <p:val>
                                            <p:strVal val="ppt_x"/>
                                          </p:val>
                                        </p:tav>
                                      </p:tavLst>
                                    </p:anim>
                                    <p:anim calcmode="lin" valueType="num">
                                      <p:cBhvr additive="base">
                                        <p:cTn id="39" dur="500"/>
                                        <p:tgtEl>
                                          <p:spTgt spid="13"/>
                                        </p:tgtEl>
                                        <p:attrNameLst>
                                          <p:attrName>ppt_y</p:attrName>
                                        </p:attrNameLst>
                                      </p:cBhvr>
                                      <p:tavLst>
                                        <p:tav tm="0">
                                          <p:val>
                                            <p:strVal val="ppt_y"/>
                                          </p:val>
                                        </p:tav>
                                        <p:tav tm="100000">
                                          <p:val>
                                            <p:strVal val="1+ppt_h/2"/>
                                          </p:val>
                                        </p:tav>
                                      </p:tavLst>
                                    </p:anim>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2829795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Viết vở</a:t>
              </a:r>
              <a:endParaRPr lang="en-US" sz="4800">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5</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10" name="TextBox 9"/>
          <p:cNvSpPr txBox="1"/>
          <p:nvPr/>
        </p:nvSpPr>
        <p:spPr>
          <a:xfrm>
            <a:off x="118269" y="3124199"/>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ai </a:t>
            </a:r>
            <a:endParaRPr lang="en-US" sz="18000">
              <a:solidFill>
                <a:srgbClr val="FF0000"/>
              </a:solidFill>
              <a:latin typeface="HP001 4 hàng" pitchFamily="34" charset="0"/>
            </a:endParaRPr>
          </a:p>
        </p:txBody>
      </p:sp>
      <p:sp>
        <p:nvSpPr>
          <p:cNvPr id="9" name="TextBox 8"/>
          <p:cNvSpPr txBox="1"/>
          <p:nvPr/>
        </p:nvSpPr>
        <p:spPr>
          <a:xfrm>
            <a:off x="4231781" y="3124200"/>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a⌐ </a:t>
            </a:r>
            <a:endParaRPr lang="en-US" sz="18000">
              <a:solidFill>
                <a:srgbClr val="FF0000"/>
              </a:solidFill>
              <a:latin typeface="HP001 4 hàng" pitchFamily="34" charset="0"/>
            </a:endParaRPr>
          </a:p>
        </p:txBody>
      </p:sp>
      <p:sp>
        <p:nvSpPr>
          <p:cNvPr id="11" name="TextBox 10"/>
          <p:cNvSpPr txBox="1"/>
          <p:nvPr/>
        </p:nvSpPr>
        <p:spPr>
          <a:xfrm>
            <a:off x="8563915" y="3124201"/>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â</a:t>
            </a:r>
            <a:r>
              <a:rPr lang="en-US" sz="18000" smtClean="0">
                <a:solidFill>
                  <a:srgbClr val="FF0000"/>
                </a:solidFill>
                <a:latin typeface="HP001 4 hàng" pitchFamily="34" charset="0"/>
              </a:rPr>
              <a:t>⌐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412" y="324167"/>
            <a:ext cx="10568307" cy="561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275205" y="3126898"/>
            <a:ext cx="11277600" cy="2892902"/>
          </a:xfrm>
          <a:prstGeom prst="rect">
            <a:avLst/>
          </a:prstGeom>
          <a:noFill/>
        </p:spPr>
        <p:txBody>
          <a:bodyPr wrap="square" lIns="121725" tIns="60862" rIns="121725" bIns="60862" rtlCol="0">
            <a:spAutoFit/>
          </a:bodyPr>
          <a:lstStyle/>
          <a:p>
            <a:pPr algn="ctr"/>
            <a:r>
              <a:rPr lang="el-GR" sz="18000" smtClean="0">
                <a:solidFill>
                  <a:srgbClr val="FF0000"/>
                </a:solidFill>
                <a:latin typeface="HP001 4H"/>
                <a:ea typeface="HP001 4H"/>
              </a:rPr>
              <a:t>ε</a:t>
            </a:r>
            <a:r>
              <a:rPr lang="en-US" sz="18000">
                <a:solidFill>
                  <a:srgbClr val="FF0000"/>
                </a:solidFill>
                <a:latin typeface="HP001 4H"/>
                <a:ea typeface="HP001 4H"/>
              </a:rPr>
              <a:t>ùm </a:t>
            </a:r>
            <a:r>
              <a:rPr lang="en-US" sz="18000" smtClean="0">
                <a:solidFill>
                  <a:srgbClr val="FF0000"/>
                </a:solidFill>
                <a:latin typeface="HP001 4H"/>
                <a:ea typeface="HP001 4H"/>
              </a:rPr>
              <a:t>ȩải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gridCol w="457200"/>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 name="TextBox 8"/>
          <p:cNvSpPr txBox="1"/>
          <p:nvPr/>
        </p:nvSpPr>
        <p:spPr>
          <a:xfrm>
            <a:off x="-338019" y="3126898"/>
            <a:ext cx="11338719"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 đám jây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892" t="25595" r="32399" b="35516"/>
          <a:stretch/>
        </p:blipFill>
        <p:spPr bwMode="auto">
          <a:xfrm>
            <a:off x="1354991" y="677636"/>
            <a:ext cx="9221728" cy="5208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686" t="3540" b="61905"/>
          <a:stretch/>
        </p:blipFill>
        <p:spPr>
          <a:xfrm>
            <a:off x="1676558" y="118627"/>
            <a:ext cx="7923445" cy="4198230"/>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247650" y="4495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cxnSp>
        <p:nvCxnSpPr>
          <p:cNvPr id="32" name="Straight Connector 31"/>
          <p:cNvCxnSpPr/>
          <p:nvPr/>
        </p:nvCxnSpPr>
        <p:spPr>
          <a:xfrm>
            <a:off x="1192546" y="4920342"/>
            <a:ext cx="8476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1033919" y="4963884"/>
            <a:ext cx="8198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824563" y="5580366"/>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794919" y="5616917"/>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92546" y="412760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13" name="Oval 12"/>
          <p:cNvSpPr/>
          <p:nvPr/>
        </p:nvSpPr>
        <p:spPr>
          <a:xfrm>
            <a:off x="4785519" y="4847577"/>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4556919" y="5023738"/>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011839" y="6173544"/>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088267" y="542766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21" name="Straight Connector 20"/>
          <p:cNvCxnSpPr/>
          <p:nvPr/>
        </p:nvCxnSpPr>
        <p:spPr>
          <a:xfrm>
            <a:off x="5638280" y="5579989"/>
            <a:ext cx="1052239" cy="3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954697" y="6173545"/>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805319" y="6191125"/>
            <a:ext cx="7875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102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nai</a:t>
            </a:r>
          </a:p>
        </p:txBody>
      </p:sp>
      <p:sp>
        <p:nvSpPr>
          <p:cNvPr id="5" name="Title 1"/>
          <p:cNvSpPr txBox="1">
            <a:spLocks/>
          </p:cNvSpPr>
          <p:nvPr/>
        </p:nvSpPr>
        <p:spPr>
          <a:xfrm>
            <a:off x="1813719" y="3393468"/>
            <a:ext cx="448570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đầy gai</a:t>
            </a:r>
          </a:p>
        </p:txBody>
      </p:sp>
      <p:sp>
        <p:nvSpPr>
          <p:cNvPr id="6" name="Title 1"/>
          <p:cNvSpPr txBox="1">
            <a:spLocks/>
          </p:cNvSpPr>
          <p:nvPr/>
        </p:nvSpPr>
        <p:spPr>
          <a:xfrm>
            <a:off x="6898084" y="338621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chạy</a:t>
            </a:r>
          </a:p>
        </p:txBody>
      </p:sp>
      <p:sp>
        <p:nvSpPr>
          <p:cNvPr id="7" name="Title 1"/>
          <p:cNvSpPr txBox="1">
            <a:spLocks/>
          </p:cNvSpPr>
          <p:nvPr/>
        </p:nvSpPr>
        <p:spPr>
          <a:xfrm>
            <a:off x="46440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bãi</a:t>
            </a:r>
          </a:p>
        </p:txBody>
      </p:sp>
      <p:sp>
        <p:nvSpPr>
          <p:cNvPr id="8" name="Title 1"/>
          <p:cNvSpPr txBox="1">
            <a:spLocks/>
          </p:cNvSpPr>
          <p:nvPr/>
        </p:nvSpPr>
        <p:spPr>
          <a:xfrm>
            <a:off x="8454003" y="1105961"/>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đấy</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 Bộ 30+ hình nền hươu nai rừng ngây thơ đẹp nhất ™ WikiLaptop.co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751"/>
          <a:stretch/>
        </p:blipFill>
        <p:spPr bwMode="auto">
          <a:xfrm>
            <a:off x="5623719" y="2667000"/>
            <a:ext cx="6215595" cy="3863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ikilaptop.com/wp-content/uploads/2021/01/1610481525_394_Bo-30-hinh-nen-huou-nai-rung-ngay-tho-de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325"/>
          <a:stretch/>
        </p:blipFill>
        <p:spPr bwMode="auto">
          <a:xfrm>
            <a:off x="327366" y="381000"/>
            <a:ext cx="6173105" cy="375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805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6215" r="6461"/>
          <a:stretch/>
        </p:blipFill>
        <p:spPr bwMode="auto">
          <a:xfrm>
            <a:off x="202893" y="210457"/>
            <a:ext cx="6030426" cy="3884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trận chiến hung dữ nhất thế giới động vật - vozForu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723" y="2743200"/>
            <a:ext cx="5825247" cy="388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7502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990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sp>
        <p:nvSpPr>
          <p:cNvPr id="46" name="Rounded Rectangle 45"/>
          <p:cNvSpPr/>
          <p:nvPr/>
        </p:nvSpPr>
        <p:spPr>
          <a:xfrm>
            <a:off x="437388" y="5358426"/>
            <a:ext cx="11277600"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Những loài vật nào xuất hiện trong bài?</a:t>
            </a:r>
            <a:endParaRPr lang="en-US" sz="4800">
              <a:latin typeface="Arial-Rounded" pitchFamily="34" charset="0"/>
              <a:ea typeface="Arial-Rounded" pitchFamily="34" charset="0"/>
              <a:cs typeface="Arial-Rounded" pitchFamily="34" charset="0"/>
            </a:endParaRPr>
          </a:p>
        </p:txBody>
      </p:sp>
      <p:cxnSp>
        <p:nvCxnSpPr>
          <p:cNvPr id="47" name="Straight Connector 46"/>
          <p:cNvCxnSpPr/>
          <p:nvPr/>
        </p:nvCxnSpPr>
        <p:spPr>
          <a:xfrm>
            <a:off x="1257052" y="1295400"/>
            <a:ext cx="932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169075" y="3505200"/>
            <a:ext cx="1398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Nai nhìn thấy một con vật trông như thế nào?</a:t>
            </a:r>
            <a:endParaRPr lang="en-US" sz="4800">
              <a:latin typeface="Arial-Rounded" pitchFamily="34" charset="0"/>
              <a:ea typeface="Arial-Rounded" pitchFamily="34" charset="0"/>
              <a:cs typeface="Arial-Rounded" pitchFamily="34" charset="0"/>
            </a:endParaRPr>
          </a:p>
        </p:txBody>
      </p:sp>
      <p:cxnSp>
        <p:nvCxnSpPr>
          <p:cNvPr id="51" name="Straight Connector 50"/>
          <p:cNvCxnSpPr/>
          <p:nvPr/>
        </p:nvCxnSpPr>
        <p:spPr>
          <a:xfrm>
            <a:off x="9433719" y="1295400"/>
            <a:ext cx="213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09154" y="2075166"/>
            <a:ext cx="5290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ounded Rectangle 55"/>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Nai con đã làm gì tiếp theo?</a:t>
            </a:r>
            <a:endParaRPr lang="en-US" sz="4800">
              <a:latin typeface="Arial-Rounded" pitchFamily="34" charset="0"/>
              <a:ea typeface="Arial-Rounded" pitchFamily="34" charset="0"/>
              <a:cs typeface="Arial-Rounded" pitchFamily="34" charset="0"/>
            </a:endParaRPr>
          </a:p>
        </p:txBody>
      </p:sp>
      <p:cxnSp>
        <p:nvCxnSpPr>
          <p:cNvPr id="57" name="Straight Connector 56"/>
          <p:cNvCxnSpPr/>
          <p:nvPr/>
        </p:nvCxnSpPr>
        <p:spPr>
          <a:xfrm>
            <a:off x="9433719" y="2071537"/>
            <a:ext cx="2277552" cy="36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33671" y="2743200"/>
            <a:ext cx="9914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Em thử đoán xem nai con sẽ nói gì với mẹ?</a:t>
            </a:r>
            <a:endParaRPr lang="en-US" sz="4800">
              <a:latin typeface="Arial-Rounded" pitchFamily="34" charset="0"/>
              <a:ea typeface="Arial-Rounded" pitchFamily="34" charset="0"/>
              <a:cs typeface="Arial-Rounded" pitchFamily="34" charset="0"/>
            </a:endParaRPr>
          </a:p>
        </p:txBody>
      </p:sp>
      <p:sp>
        <p:nvSpPr>
          <p:cNvPr id="62" name="Rounded Rectangle 61"/>
          <p:cNvSpPr/>
          <p:nvPr/>
        </p:nvSpPr>
        <p:spPr>
          <a:xfrm>
            <a:off x="63929" y="5358426"/>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Nai mẹ nói gì với con?</a:t>
            </a:r>
            <a:endParaRPr lang="en-US" sz="4800">
              <a:latin typeface="Arial-Rounded" pitchFamily="34" charset="0"/>
              <a:ea typeface="Arial-Rounded" pitchFamily="34" charset="0"/>
              <a:cs typeface="Arial-Rounded" pitchFamily="34" charset="0"/>
            </a:endParaRPr>
          </a:p>
        </p:txBody>
      </p:sp>
      <p:cxnSp>
        <p:nvCxnSpPr>
          <p:cNvPr id="63" name="Straight Connector 62"/>
          <p:cNvCxnSpPr/>
          <p:nvPr/>
        </p:nvCxnSpPr>
        <p:spPr>
          <a:xfrm>
            <a:off x="3780405" y="3657600"/>
            <a:ext cx="6183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7"/>
                                        </p:tgtEl>
                                      </p:cBhvr>
                                    </p:animEffect>
                                    <p:set>
                                      <p:cBhvr>
                                        <p:cTn id="22" dur="1" fill="hold">
                                          <p:stCondLst>
                                            <p:cond delay="499"/>
                                          </p:stCondLst>
                                        </p:cTn>
                                        <p:tgtEl>
                                          <p:spTgt spid="4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8"/>
                                        </p:tgtEl>
                                      </p:cBhvr>
                                    </p:animEffect>
                                    <p:set>
                                      <p:cBhvr>
                                        <p:cTn id="25" dur="1" fill="hold">
                                          <p:stCondLst>
                                            <p:cond delay="499"/>
                                          </p:stCondLst>
                                        </p:cTn>
                                        <p:tgtEl>
                                          <p:spTgt spid="4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500"/>
                                        <p:tgtEl>
                                          <p:spTgt spid="51"/>
                                        </p:tgtEl>
                                      </p:cBhvr>
                                    </p:animEffect>
                                  </p:childTnLst>
                                </p:cTn>
                              </p:par>
                              <p:par>
                                <p:cTn id="36" presetID="10"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51"/>
                                        </p:tgtEl>
                                      </p:cBhvr>
                                    </p:animEffect>
                                    <p:set>
                                      <p:cBhvr>
                                        <p:cTn id="43" dur="1" fill="hold">
                                          <p:stCondLst>
                                            <p:cond delay="499"/>
                                          </p:stCondLst>
                                        </p:cTn>
                                        <p:tgtEl>
                                          <p:spTgt spid="5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54"/>
                                        </p:tgtEl>
                                      </p:cBhvr>
                                    </p:animEffect>
                                    <p:set>
                                      <p:cBhvr>
                                        <p:cTn id="46" dur="1" fill="hold">
                                          <p:stCondLst>
                                            <p:cond delay="499"/>
                                          </p:stCondLst>
                                        </p:cTn>
                                        <p:tgtEl>
                                          <p:spTgt spid="5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7"/>
                                        </p:tgtEl>
                                      </p:cBhvr>
                                    </p:animEffect>
                                    <p:set>
                                      <p:cBhvr>
                                        <p:cTn id="64" dur="1" fill="hold">
                                          <p:stCondLst>
                                            <p:cond delay="499"/>
                                          </p:stCondLst>
                                        </p:cTn>
                                        <p:tgtEl>
                                          <p:spTgt spid="5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59"/>
                                        </p:tgtEl>
                                      </p:cBhvr>
                                    </p:animEffect>
                                    <p:set>
                                      <p:cBhvr>
                                        <p:cTn id="67" dur="1" fill="hold">
                                          <p:stCondLst>
                                            <p:cond delay="499"/>
                                          </p:stCondLst>
                                        </p:cTn>
                                        <p:tgtEl>
                                          <p:spTgt spid="5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63"/>
                                        </p:tgtEl>
                                      </p:cBhvr>
                                    </p:animEffect>
                                    <p:set>
                                      <p:cBhvr>
                                        <p:cTn id="87"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0" grpId="0" animBg="1"/>
      <p:bldP spid="56" grpId="0" animBg="1"/>
      <p:bldP spid="61" grpId="0" animBg="1"/>
      <p:bldP spid="6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12465" y="4159467"/>
            <a:ext cx="498763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đ</a:t>
            </a:r>
            <a:r>
              <a:rPr lang="en-US" sz="6000" smtClean="0">
                <a:latin typeface="Arial-Rounded" pitchFamily="34" charset="0"/>
                <a:ea typeface="Arial-Rounded" pitchFamily="34" charset="0"/>
                <a:cs typeface="Arial-Rounded" pitchFamily="34" charset="0"/>
              </a:rPr>
              <a:t>ám mây</a:t>
            </a:r>
            <a:endParaRPr lang="en-US" sz="6000">
              <a:latin typeface="Arial-Rounded" pitchFamily="34" charset="0"/>
              <a:ea typeface="Arial-Rounded" pitchFamily="34" charset="0"/>
              <a:cs typeface="Arial-Rounded" pitchFamily="34" charset="0"/>
            </a:endParaRPr>
          </a:p>
        </p:txBody>
      </p:sp>
      <p:sp>
        <p:nvSpPr>
          <p:cNvPr id="5" name="Title 1"/>
          <p:cNvSpPr txBox="1">
            <a:spLocks/>
          </p:cNvSpPr>
          <p:nvPr/>
        </p:nvSpPr>
        <p:spPr>
          <a:xfrm>
            <a:off x="3720815" y="4159467"/>
            <a:ext cx="45027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máy cày</a:t>
            </a:r>
            <a:endParaRPr lang="en-US" sz="6000">
              <a:latin typeface="Arial-Rounded" pitchFamily="34" charset="0"/>
              <a:ea typeface="Arial-Rounded" pitchFamily="34" charset="0"/>
              <a:cs typeface="Arial-Rounded" pitchFamily="34" charset="0"/>
            </a:endParaRPr>
          </a:p>
        </p:txBody>
      </p:sp>
      <p:sp>
        <p:nvSpPr>
          <p:cNvPr id="7" name="Title 1"/>
          <p:cNvSpPr txBox="1">
            <a:spLocks/>
          </p:cNvSpPr>
          <p:nvPr/>
        </p:nvSpPr>
        <p:spPr>
          <a:xfrm>
            <a:off x="-460044" y="4159466"/>
            <a:ext cx="47668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chùm vải</a:t>
            </a:r>
            <a:endParaRPr lang="en-US" sz="600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71" y="2874238"/>
            <a:ext cx="11106728" cy="161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47650" y="47650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432" y="-230132"/>
            <a:ext cx="5515102" cy="38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96" y="699414"/>
            <a:ext cx="9242445" cy="6119715"/>
          </a:xfrm>
          <a:prstGeom prst="rect">
            <a:avLst/>
          </a:prstGeom>
        </p:spPr>
      </p:pic>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3715209" y="914400"/>
            <a:ext cx="47314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Xin lỗi</a:t>
            </a:r>
            <a:endParaRPr lang="en-US" sz="6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88" y="1394736"/>
            <a:ext cx="12084050" cy="3392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848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12465" y="4159467"/>
            <a:ext cx="4987636"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atin typeface="Arial-Rounded" pitchFamily="34" charset="0"/>
                <a:ea typeface="Arial-Rounded" pitchFamily="34" charset="0"/>
                <a:cs typeface="Arial-Rounded" pitchFamily="34" charset="0"/>
              </a:rPr>
              <a:t>đ</a:t>
            </a:r>
            <a:r>
              <a:rPr lang="en-US" sz="6000" smtClean="0">
                <a:latin typeface="Arial-Rounded" pitchFamily="34" charset="0"/>
                <a:ea typeface="Arial-Rounded" pitchFamily="34" charset="0"/>
                <a:cs typeface="Arial-Rounded" pitchFamily="34" charset="0"/>
              </a:rPr>
              <a:t>ám mây</a:t>
            </a:r>
            <a:endParaRPr lang="en-US" sz="6000">
              <a:latin typeface="Arial-Rounded" pitchFamily="34" charset="0"/>
              <a:ea typeface="Arial-Rounded" pitchFamily="34" charset="0"/>
              <a:cs typeface="Arial-Rounded" pitchFamily="34" charset="0"/>
            </a:endParaRPr>
          </a:p>
        </p:txBody>
      </p:sp>
      <p:sp>
        <p:nvSpPr>
          <p:cNvPr id="5" name="Title 1"/>
          <p:cNvSpPr txBox="1">
            <a:spLocks/>
          </p:cNvSpPr>
          <p:nvPr/>
        </p:nvSpPr>
        <p:spPr>
          <a:xfrm>
            <a:off x="3720815" y="4159467"/>
            <a:ext cx="45027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máy cày</a:t>
            </a:r>
            <a:endParaRPr lang="en-US" sz="6000">
              <a:latin typeface="Arial-Rounded" pitchFamily="34" charset="0"/>
              <a:ea typeface="Arial-Rounded" pitchFamily="34" charset="0"/>
              <a:cs typeface="Arial-Rounded" pitchFamily="34" charset="0"/>
            </a:endParaRPr>
          </a:p>
        </p:txBody>
      </p:sp>
      <p:sp>
        <p:nvSpPr>
          <p:cNvPr id="7" name="Title 1"/>
          <p:cNvSpPr txBox="1">
            <a:spLocks/>
          </p:cNvSpPr>
          <p:nvPr/>
        </p:nvSpPr>
        <p:spPr>
          <a:xfrm>
            <a:off x="-460044" y="4159466"/>
            <a:ext cx="476684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chùm vải</a:t>
            </a:r>
            <a:endParaRPr lang="en-US" sz="6000">
              <a:latin typeface="Arial-Rounded" pitchFamily="34" charset="0"/>
              <a:ea typeface="Arial-Rounded" pitchFamily="34" charset="0"/>
              <a:cs typeface="Arial-Rounded" pitchFamily="34"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71" y="2874238"/>
            <a:ext cx="11106728" cy="1613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47650" y="47650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latin typeface="Arial-Rounded" pitchFamily="34" charset="0"/>
                <a:ea typeface="Arial-Rounded" pitchFamily="34" charset="0"/>
                <a:cs typeface="Arial-Rounded" pitchFamily="34" charset="0"/>
              </a:rPr>
              <a:t>	Nai con nhìn thấy con gì bé nhỏ, thân đầy gai nhọn trên bãi cỏ. Nó chạy về nhà, hổn hển kể cho mẹ nghe. Nai mẹ tỉm tỉm: “Bạn nhím đấy, con ạ”.</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432" y="-230132"/>
            <a:ext cx="5515102" cy="383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027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pic>
        <p:nvPicPr>
          <p:cNvPr id="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0867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196387" y="1504741"/>
            <a:ext cx="3589586"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tem thư</a:t>
            </a:r>
            <a:endParaRPr lang="en-US" sz="8000">
              <a:latin typeface="Arial-Rounded" pitchFamily="34" charset="0"/>
              <a:ea typeface="Arial-Rounded" pitchFamily="34" charset="0"/>
              <a:cs typeface="Arial-Rounded" pitchFamily="34" charset="0"/>
            </a:endParaRPr>
          </a:p>
        </p:txBody>
      </p:sp>
      <p:sp>
        <p:nvSpPr>
          <p:cNvPr id="4" name="Title 1"/>
          <p:cNvSpPr txBox="1">
            <a:spLocks/>
          </p:cNvSpPr>
          <p:nvPr/>
        </p:nvSpPr>
        <p:spPr>
          <a:xfrm>
            <a:off x="3514680" y="3171094"/>
            <a:ext cx="4953000"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thềm nhà</a:t>
            </a:r>
            <a:endParaRPr lang="en-US" sz="8000">
              <a:latin typeface="Arial-Rounded" pitchFamily="34" charset="0"/>
              <a:ea typeface="Arial-Rounded" pitchFamily="34" charset="0"/>
              <a:cs typeface="Arial-Rounded" pitchFamily="34" charset="0"/>
            </a:endParaRPr>
          </a:p>
        </p:txBody>
      </p:sp>
      <p:sp>
        <p:nvSpPr>
          <p:cNvPr id="5" name="Title 1"/>
          <p:cNvSpPr txBox="1">
            <a:spLocks/>
          </p:cNvSpPr>
          <p:nvPr/>
        </p:nvSpPr>
        <p:spPr>
          <a:xfrm>
            <a:off x="3728041" y="4787838"/>
            <a:ext cx="4534215" cy="87379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smtClean="0">
                <a:latin typeface="Arial-Rounded" pitchFamily="34" charset="0"/>
                <a:ea typeface="Arial-Rounded" pitchFamily="34" charset="0"/>
                <a:cs typeface="Arial-Rounded" pitchFamily="34" charset="0"/>
              </a:rPr>
              <a:t>tủm tỉm</a:t>
            </a:r>
            <a:endParaRPr lang="en-US" sz="80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270668" y="1676400"/>
            <a:ext cx="11540331"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Tree>
    <p:extLst>
      <p:ext uri="{BB962C8B-B14F-4D97-AF65-F5344CB8AC3E}">
        <p14:creationId xmlns:p14="http://schemas.microsoft.com/office/powerpoint/2010/main" val="404594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253" y="386334"/>
            <a:ext cx="6085332" cy="6085332"/>
          </a:xfrm>
          <a:prstGeom prst="rect">
            <a:avLst/>
          </a:prstGeom>
        </p:spPr>
      </p:pic>
      <p:pic>
        <p:nvPicPr>
          <p:cNvPr id="3"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67768"/>
          <a:stretch/>
        </p:blipFill>
        <p:spPr>
          <a:xfrm>
            <a:off x="-147908" y="-119684"/>
            <a:ext cx="12332010" cy="5733341"/>
          </a:xfrm>
          <a:prstGeom prst="rect">
            <a:avLst/>
          </a:prstGeom>
        </p:spPr>
      </p:pic>
      <p:sp>
        <p:nvSpPr>
          <p:cNvPr id="2" name="Rectangle 1"/>
          <p:cNvSpPr/>
          <p:nvPr/>
        </p:nvSpPr>
        <p:spPr>
          <a:xfrm>
            <a:off x="-40914" y="-281608"/>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43848"/>
          </a:xfrm>
          <a:prstGeom prst="rect">
            <a:avLst/>
          </a:prstGeom>
          <a:noFill/>
        </p:spPr>
        <p:txBody>
          <a:bodyPr wrap="square" lIns="121725" tIns="60862" rIns="121725" bIns="60862" rtlCol="0">
            <a:spAutoFit/>
          </a:bodyPr>
          <a:lstStyle/>
          <a:p>
            <a:pPr algn="ctr"/>
            <a:r>
              <a:rPr lang="en-US" sz="5300" b="1" smtClean="0">
                <a:solidFill>
                  <a:srgbClr val="BD196F"/>
                </a:solidFill>
                <a:latin typeface=".VnCooper" pitchFamily="34" charset="0"/>
                <a:ea typeface="Arial-Rounded" pitchFamily="34" charset="0"/>
                <a:cs typeface="Arial-Rounded" pitchFamily="34" charset="0"/>
              </a:rPr>
              <a:t>38</a:t>
            </a:r>
            <a:endParaRPr lang="en-US" sz="5300" b="1">
              <a:solidFill>
                <a:srgbClr val="BD196F"/>
              </a:solidFill>
              <a:latin typeface=".VnCooper" pitchFamily="34" charset="0"/>
              <a:ea typeface="Arial-Rounded" pitchFamily="34" charset="0"/>
              <a:cs typeface="Arial-Rounded" pitchFamily="34" charset="0"/>
            </a:endParaRPr>
          </a:p>
        </p:txBody>
      </p:sp>
      <p:grpSp>
        <p:nvGrpSpPr>
          <p:cNvPr id="27" name="Group 26"/>
          <p:cNvGrpSpPr/>
          <p:nvPr/>
        </p:nvGrpSpPr>
        <p:grpSpPr>
          <a:xfrm>
            <a:off x="574823" y="1937273"/>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29" name="Group 28"/>
          <p:cNvGrpSpPr/>
          <p:nvPr/>
        </p:nvGrpSpPr>
        <p:grpSpPr>
          <a:xfrm>
            <a:off x="-65406" y="5264723"/>
            <a:ext cx="12246294" cy="1570365"/>
            <a:chOff x="695008" y="5406302"/>
            <a:chExt cx="10717370" cy="1570365"/>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latin typeface="Arial-Rounded" pitchFamily="34" charset="0"/>
                  <a:ea typeface="Arial-Rounded" pitchFamily="34" charset="0"/>
                  <a:cs typeface="Arial-Rounded" pitchFamily="34" charset="0"/>
                </a:rPr>
                <a:t>H</a:t>
              </a:r>
              <a:r>
                <a:rPr lang="en-US" sz="5000" b="1" smtClean="0">
                  <a:solidFill>
                    <a:srgbClr val="FF0000"/>
                  </a:solidFill>
                  <a:latin typeface="Arial-Rounded" pitchFamily="34" charset="0"/>
                  <a:ea typeface="Arial-Rounded" pitchFamily="34" charset="0"/>
                  <a:cs typeface="Arial-Rounded" pitchFamily="34" charset="0"/>
                </a:rPr>
                <a:t>ai</a:t>
              </a:r>
              <a:r>
                <a:rPr lang="en-US" sz="5000" b="1" smtClean="0">
                  <a:latin typeface="Arial-Rounded" pitchFamily="34" charset="0"/>
                  <a:ea typeface="Arial-Rounded" pitchFamily="34" charset="0"/>
                  <a:cs typeface="Arial-Rounded" pitchFamily="34" charset="0"/>
                </a:rPr>
                <a:t> bạn thi </a:t>
              </a:r>
              <a:r>
                <a:rPr lang="en-US" sz="5000" b="1" smtClean="0">
                  <a:latin typeface="Arial-Rounded" pitchFamily="34" charset="0"/>
                  <a:ea typeface="Arial-Rounded" pitchFamily="34" charset="0"/>
                  <a:cs typeface="Arial-Rounded" pitchFamily="34" charset="0"/>
                </a:rPr>
                <a:t>nh</a:t>
              </a:r>
              <a:r>
                <a:rPr lang="en-US" sz="5000" b="1" smtClean="0">
                  <a:solidFill>
                    <a:srgbClr val="FF0000"/>
                  </a:solidFill>
                  <a:latin typeface="Arial-Rounded" pitchFamily="34" charset="0"/>
                  <a:ea typeface="Arial-Rounded" pitchFamily="34" charset="0"/>
                  <a:cs typeface="Arial-Rounded" pitchFamily="34" charset="0"/>
                </a:rPr>
                <a:t>ay</a:t>
              </a:r>
              <a:r>
                <a:rPr lang="en-US" sz="5000" b="1" smtClean="0">
                  <a:latin typeface="Arial-Rounded" pitchFamily="34" charset="0"/>
                  <a:ea typeface="Arial-Rounded" pitchFamily="34" charset="0"/>
                  <a:cs typeface="Arial-Rounded" pitchFamily="34" charset="0"/>
                </a:rPr>
                <a:t> </a:t>
              </a:r>
              <a:r>
                <a:rPr lang="en-US" sz="5000" b="1" smtClean="0">
                  <a:latin typeface="Arial-Rounded" pitchFamily="34" charset="0"/>
                  <a:ea typeface="Arial-Rounded" pitchFamily="34" charset="0"/>
                  <a:cs typeface="Arial-Rounded" pitchFamily="34" charset="0"/>
                </a:rPr>
                <a:t>d</a:t>
              </a:r>
              <a:r>
                <a:rPr lang="en-US" sz="5000" b="1" smtClean="0">
                  <a:solidFill>
                    <a:srgbClr val="FF0000"/>
                  </a:solidFill>
                  <a:latin typeface="Arial-Rounded" pitchFamily="34" charset="0"/>
                  <a:ea typeface="Arial-Rounded" pitchFamily="34" charset="0"/>
                  <a:cs typeface="Arial-Rounded" pitchFamily="34" charset="0"/>
                </a:rPr>
                <a:t>ây</a:t>
              </a:r>
              <a:endParaRPr lang="en-US" sz="5000" b="1">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6309814" y="5475579"/>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latin typeface="Arial-Rounded" pitchFamily="34" charset="0"/>
                  <a:ea typeface="Arial-Rounded" pitchFamily="34" charset="0"/>
                  <a:cs typeface="Arial-Rounded" pitchFamily="34" charset="0"/>
                </a:rPr>
                <a:t></a:t>
              </a:r>
              <a:endParaRPr lang="en-US" sz="5000" b="1">
                <a:latin typeface="Arial-Rounded" pitchFamily="34" charset="0"/>
                <a:ea typeface="Arial-Rounded" pitchFamily="34" charset="0"/>
                <a:cs typeface="Arial-Rounded" pitchFamily="34" charset="0"/>
              </a:endParaRPr>
            </a:p>
          </p:txBody>
        </p:sp>
      </p:grpSp>
      <p:sp>
        <p:nvSpPr>
          <p:cNvPr id="5" name="Title 1"/>
          <p:cNvSpPr txBox="1">
            <a:spLocks/>
          </p:cNvSpPr>
          <p:nvPr/>
        </p:nvSpPr>
        <p:spPr>
          <a:xfrm>
            <a:off x="823119"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smtClean="0">
                <a:solidFill>
                  <a:schemeClr val="bg1"/>
                </a:solidFill>
                <a:latin typeface="Arial-Rounded" pitchFamily="34" charset="0"/>
                <a:ea typeface="Arial-Rounded" pitchFamily="34" charset="0"/>
                <a:cs typeface="Arial-Rounded" pitchFamily="34" charset="0"/>
              </a:rPr>
              <a:t>  ai  ay  ây</a:t>
            </a:r>
            <a:endParaRPr lang="en-US" sz="8800" b="1">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2102</TotalTime>
  <Words>265</Words>
  <Application>Microsoft Office PowerPoint</Application>
  <PresentationFormat>Custom</PresentationFormat>
  <Paragraphs>134</Paragraphs>
  <Slides>42</Slides>
  <Notes>17</Notes>
  <HiddenSlides>0</HiddenSlides>
  <MMClips>3</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307</cp:revision>
  <dcterms:created xsi:type="dcterms:W3CDTF">2021-05-08T14:00:55Z</dcterms:created>
  <dcterms:modified xsi:type="dcterms:W3CDTF">2021-06-14T14:46:06Z</dcterms:modified>
</cp:coreProperties>
</file>