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9" r:id="rId3"/>
    <p:sldId id="289" r:id="rId4"/>
    <p:sldId id="301" r:id="rId5"/>
    <p:sldId id="297" r:id="rId6"/>
    <p:sldId id="307" r:id="rId7"/>
    <p:sldId id="306" r:id="rId8"/>
    <p:sldId id="309" r:id="rId9"/>
    <p:sldId id="262" r:id="rId10"/>
    <p:sldId id="286" r:id="rId11"/>
    <p:sldId id="302" r:id="rId12"/>
    <p:sldId id="268" r:id="rId13"/>
    <p:sldId id="272" r:id="rId14"/>
    <p:sldId id="281" r:id="rId15"/>
    <p:sldId id="282" r:id="rId16"/>
    <p:sldId id="284" r:id="rId17"/>
    <p:sldId id="305" r:id="rId18"/>
    <p:sldId id="285" r:id="rId19"/>
    <p:sldId id="308" r:id="rId20"/>
    <p:sldId id="275" r:id="rId21"/>
    <p:sldId id="277" r:id="rId22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196F"/>
    <a:srgbClr val="FF19AD"/>
    <a:srgbClr val="FACDA8"/>
    <a:srgbClr val="640021"/>
    <a:srgbClr val="F8CF92"/>
    <a:srgbClr val="FADEB4"/>
    <a:srgbClr val="71DAFF"/>
    <a:srgbClr val="FAE14C"/>
    <a:srgbClr val="FCC94A"/>
    <a:srgbClr val="FFD8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35" autoAdjust="0"/>
    <p:restoredTop sz="90747" autoAdjust="0"/>
  </p:normalViewPr>
  <p:slideViewPr>
    <p:cSldViewPr>
      <p:cViewPr varScale="1">
        <p:scale>
          <a:sx n="89" d="100"/>
          <a:sy n="89" d="100"/>
        </p:scale>
        <p:origin x="115" y="72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11/04/2022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Chói</a:t>
            </a:r>
            <a:r>
              <a:rPr lang="en-US" baseline="0" smtClean="0"/>
              <a:t> lọi: sáng và đẹp rực rỡ. VD: Nắng hè chói lọi; “Đồn rằng chúa mở khoa thi/Bảng vàng chói lọi đỗ thì tên anh”.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80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chú</a:t>
            </a:r>
            <a:r>
              <a:rPr lang="en-US" baseline="0" smtClean="0"/>
              <a:t> ý giải thích cho HS hiểu tác dụng của dấu ngoặc kép.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93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Tam Đảo</a:t>
            </a:r>
            <a:r>
              <a:rPr lang="en-US" baseline="0" smtClean="0"/>
              <a:t> ở Vĩnh Phúc nhé thầy cô.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23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Câu</a:t>
            </a:r>
            <a:r>
              <a:rPr lang="en-US" baseline="0" smtClean="0"/>
              <a:t> dài nên GV hướng dẫn viết bảng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8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11/04/2022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11/04/2022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11/04/2022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11/04/2022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11/04/2022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H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H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658"/>
          <a:stretch/>
        </p:blipFill>
        <p:spPr bwMode="auto">
          <a:xfrm>
            <a:off x="0" y="1920376"/>
            <a:ext cx="9194800" cy="3045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1021513" y="2926599"/>
            <a:ext cx="13499608" cy="169257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0200">
                <a:solidFill>
                  <a:srgbClr val="FF0000"/>
                </a:solidFill>
                <a:latin typeface="HP001 4 hàng" pitchFamily="34" charset="0"/>
              </a:rPr>
              <a:t> Tàu </a:t>
            </a:r>
            <a:r>
              <a:rPr lang="el-GR" sz="10200">
                <a:solidFill>
                  <a:srgbClr val="FF0000"/>
                </a:solidFill>
                <a:latin typeface="HP001 4 hàng" pitchFamily="34" charset="0"/>
              </a:rPr>
              <a:t>Ζ΄</a:t>
            </a:r>
            <a:r>
              <a:rPr lang="vi-VN" sz="10200">
                <a:solidFill>
                  <a:srgbClr val="FF0000"/>
                </a:solidFill>
                <a:latin typeface="HP001 4 hàng" pitchFamily="34" charset="0"/>
              </a:rPr>
              <a:t>o đậu </a:t>
            </a:r>
            <a:r>
              <a:rPr lang="el-GR" sz="10200">
                <a:solidFill>
                  <a:srgbClr val="FF0000"/>
                </a:solidFill>
                <a:latin typeface="HP001 4 hàng" pitchFamily="34" charset="0"/>
              </a:rPr>
              <a:t>ωϊ</a:t>
            </a:r>
            <a:r>
              <a:rPr lang="vi-VN" sz="10200">
                <a:solidFill>
                  <a:srgbClr val="FF0000"/>
                </a:solidFill>
                <a:latin typeface="HP001 4 hàng" pitchFamily="34" charset="0"/>
              </a:rPr>
              <a:t>n </a:t>
            </a:r>
            <a:r>
              <a:rPr lang="vi-VN" sz="10200" smtClean="0">
                <a:solidFill>
                  <a:srgbClr val="FF0000"/>
                </a:solidFill>
                <a:latin typeface="HP001 4 hàng" pitchFamily="34" charset="0"/>
              </a:rPr>
              <a:t>bờ</a:t>
            </a:r>
            <a:r>
              <a:rPr lang="en-US" sz="10200" smtClean="0">
                <a:solidFill>
                  <a:srgbClr val="FF0000"/>
                </a:solidFill>
                <a:latin typeface="HP001 4 hàng" pitchFamily="34" charset="0"/>
              </a:rPr>
              <a:t>.</a:t>
            </a:r>
            <a:endParaRPr lang="en-US" sz="102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17" name="Rounded Rectangle 1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03"/>
          <a:stretch/>
        </p:blipFill>
        <p:spPr bwMode="auto">
          <a:xfrm>
            <a:off x="9194800" y="1920376"/>
            <a:ext cx="2967038" cy="3045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952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1919" y="381000"/>
            <a:ext cx="6626461" cy="6626463"/>
          </a:xfrm>
        </p:spPr>
      </p:pic>
    </p:spTree>
    <p:extLst>
      <p:ext uri="{BB962C8B-B14F-4D97-AF65-F5344CB8AC3E}">
        <p14:creationId xmlns:p14="http://schemas.microsoft.com/office/powerpoint/2010/main" val="377171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9" t="28385" r="30454" b="27604"/>
          <a:stretch/>
        </p:blipFill>
        <p:spPr bwMode="auto">
          <a:xfrm>
            <a:off x="2142912" y="1447798"/>
            <a:ext cx="7696200" cy="494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14">
            <a:extLst>
              <a:ext uri="{FF2B5EF4-FFF2-40B4-BE49-F238E27FC236}">
                <a16:creationId xmlns:a16="http://schemas.microsoft.com/office/drawing/2014/main" id="{FE321B6A-AE05-42F1-BF68-60EA5CECEF77}"/>
              </a:ext>
            </a:extLst>
          </p:cNvPr>
          <p:cNvGrpSpPr/>
          <p:nvPr/>
        </p:nvGrpSpPr>
        <p:grpSpPr>
          <a:xfrm>
            <a:off x="2194719" y="389604"/>
            <a:ext cx="9205993" cy="6524786"/>
            <a:chOff x="2444748" y="555045"/>
            <a:chExt cx="7282048" cy="5727454"/>
          </a:xfrm>
        </p:grpSpPr>
        <p:sp>
          <p:nvSpPr>
            <p:cNvPr id="14" name="Freeform: Shape 10">
              <a:extLst>
                <a:ext uri="{FF2B5EF4-FFF2-40B4-BE49-F238E27FC236}">
                  <a16:creationId xmlns:a16="http://schemas.microsoft.com/office/drawing/2014/main" id="{7500081E-F564-4513-A350-13970AFCAEC4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: Shape 11">
              <a:extLst>
                <a:ext uri="{FF2B5EF4-FFF2-40B4-BE49-F238E27FC236}">
                  <a16:creationId xmlns:a16="http://schemas.microsoft.com/office/drawing/2014/main" id="{61C2E04B-B1F4-4D13-A437-33CC9D134FCC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6" name="Freeform: Shape 12">
              <a:extLst>
                <a:ext uri="{FF2B5EF4-FFF2-40B4-BE49-F238E27FC236}">
                  <a16:creationId xmlns:a16="http://schemas.microsoft.com/office/drawing/2014/main" id="{C5674F7D-7C5D-4FFB-974D-F31C76A651B2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Freeform: Shape 13">
              <a:extLst>
                <a:ext uri="{FF2B5EF4-FFF2-40B4-BE49-F238E27FC236}">
                  <a16:creationId xmlns:a16="http://schemas.microsoft.com/office/drawing/2014/main" id="{9CEC8E02-869B-4F10-AE50-0AB2B3880C3C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: Shape 14">
              <a:extLst>
                <a:ext uri="{FF2B5EF4-FFF2-40B4-BE49-F238E27FC236}">
                  <a16:creationId xmlns:a16="http://schemas.microsoft.com/office/drawing/2014/main" id="{E39ED037-185D-4496-8224-1006913919BD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9" name="Freeform: Shape 15">
              <a:extLst>
                <a:ext uri="{FF2B5EF4-FFF2-40B4-BE49-F238E27FC236}">
                  <a16:creationId xmlns:a16="http://schemas.microsoft.com/office/drawing/2014/main" id="{F3F25A6E-1B55-4E06-BC06-42521BD2727F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: Shape 16">
              <a:extLst>
                <a:ext uri="{FF2B5EF4-FFF2-40B4-BE49-F238E27FC236}">
                  <a16:creationId xmlns:a16="http://schemas.microsoft.com/office/drawing/2014/main" id="{1CB8120A-881D-4445-AE1B-D01327D6FABF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: Shape 17">
              <a:extLst>
                <a:ext uri="{FF2B5EF4-FFF2-40B4-BE49-F238E27FC236}">
                  <a16:creationId xmlns:a16="http://schemas.microsoft.com/office/drawing/2014/main" id="{9A11AA7F-BDA3-4021-A1C3-18D8F616184E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pic>
        <p:nvPicPr>
          <p:cNvPr id="3" name="kể chuyện lớp 1 sự tích hoa cúc trắng sách kết nối tri thức với cuộc số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3155" y="595013"/>
            <a:ext cx="8444546" cy="475013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4036722" cy="941185"/>
            <a:chOff x="63500" y="1429216"/>
            <a:chExt cx="3035050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498941" y="1429216"/>
              <a:ext cx="259960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 chuyện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00660" y="327016"/>
            <a:ext cx="9036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 tích hoa cúc trắng</a:t>
            </a:r>
            <a:endParaRPr lang="en-US" sz="60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7427" r="48333" b="39100"/>
          <a:stretch/>
        </p:blipFill>
        <p:spPr>
          <a:xfrm>
            <a:off x="3109119" y="1297848"/>
            <a:ext cx="5715000" cy="5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4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2" t="26814" r="-132" b="39713"/>
          <a:stretch/>
        </p:blipFill>
        <p:spPr>
          <a:xfrm>
            <a:off x="3261519" y="781050"/>
            <a:ext cx="5715000" cy="5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1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60531" r="48333" b="5996"/>
          <a:stretch/>
        </p:blipFill>
        <p:spPr>
          <a:xfrm>
            <a:off x="3261519" y="781050"/>
            <a:ext cx="5715000" cy="5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416" b="6111"/>
          <a:stretch/>
        </p:blipFill>
        <p:spPr>
          <a:xfrm>
            <a:off x="3261519" y="781050"/>
            <a:ext cx="5715000" cy="5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8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08919" y="327016"/>
            <a:ext cx="9036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 tích hoa cúc trắng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4" b="6111"/>
          <a:stretch/>
        </p:blipFill>
        <p:spPr>
          <a:xfrm>
            <a:off x="3169778" y="1297848"/>
            <a:ext cx="5715000" cy="55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5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11000" r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3719" y="0"/>
            <a:ext cx="9525000" cy="3886200"/>
          </a:xfrm>
        </p:spPr>
        <p:txBody>
          <a:bodyPr>
            <a:noAutofit/>
          </a:bodyPr>
          <a:lstStyle/>
          <a:p>
            <a:pPr algn="l"/>
            <a:r>
              <a:rPr lang="en-US" sz="5400" u="sng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Nội dung: </a:t>
            </a:r>
            <a:r>
              <a:rPr lang="en-US" sz="54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en-US" sz="54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54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Ca ngợi tấm lòng hiếu thảo của cô bé đối với người mẹ. </a:t>
            </a:r>
            <a:endParaRPr lang="en-US" sz="54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86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976076"/>
              </p:ext>
            </p:extLst>
          </p:nvPr>
        </p:nvGraphicFramePr>
        <p:xfrm>
          <a:off x="365919" y="4191000"/>
          <a:ext cx="11402613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6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69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6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69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69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69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69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669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669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-84457" y="-1673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11478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114780"/>
                </a:lnTo>
                <a:lnTo>
                  <a:pt x="0" y="1219732"/>
                </a:lnTo>
                <a:lnTo>
                  <a:pt x="63500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347344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0130" y="295634"/>
            <a:ext cx="1422278" cy="67691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600" b="1">
              <a:solidFill>
                <a:schemeClr val="bg1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72015" y="838200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45</a:t>
            </a:r>
            <a:endParaRPr lang="en-US" sz="5300" b="1">
              <a:solidFill>
                <a:srgbClr val="BD196F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00450" y="2209800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3113088" y="202951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>
              <a:lnSpc>
                <a:spcPct val="120000"/>
              </a:lnSpc>
            </a:pPr>
            <a:r>
              <a:rPr lang="en-US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  <a:endParaRPr lang="en-US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2804294" y="4205514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3947319" y="4205514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đẽo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6" name="Title 1"/>
          <p:cNvSpPr txBox="1">
            <a:spLocks/>
          </p:cNvSpPr>
          <p:nvPr/>
        </p:nvSpPr>
        <p:spPr>
          <a:xfrm>
            <a:off x="5457205" y="419100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rau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6680132" y="4205741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7860754" y="4191000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rêu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9194732" y="4191000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dịu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5" name="Title 1"/>
          <p:cNvSpPr txBox="1">
            <a:spLocks/>
          </p:cNvSpPr>
          <p:nvPr/>
        </p:nvSpPr>
        <p:spPr>
          <a:xfrm>
            <a:off x="10579934" y="4205514"/>
            <a:ext cx="1089675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sưu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03903" y="420551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củi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1674993" y="420551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ửi</a:t>
            </a:r>
            <a:endParaRPr lang="en-US" sz="4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  <p:bldP spid="64" grpId="0"/>
      <p:bldP spid="65" grpId="0"/>
      <p:bldP spid="66" grpId="0"/>
      <p:bldP spid="67" grpId="0"/>
      <p:bldP spid="68" grpId="0"/>
      <p:bldP spid="69" grpId="0"/>
      <p:bldP spid="75" grpId="0"/>
      <p:bldP spid="39" grpId="0"/>
      <p:bldP spid="6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889919" y="38100"/>
            <a:ext cx="8792308" cy="4552950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844" y="2068731"/>
            <a:ext cx="6116066" cy="2331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889919" y="38100"/>
            <a:ext cx="8792308" cy="45529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00058" y="2690812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80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"/>
          <a:stretch/>
        </p:blipFill>
        <p:spPr>
          <a:xfrm>
            <a:off x="442119" y="304206"/>
            <a:ext cx="11273631" cy="6249273"/>
          </a:xfrm>
          <a:prstGeom prst="rect">
            <a:avLst/>
          </a:prstGeom>
        </p:spPr>
      </p:pic>
      <p:sp>
        <p:nvSpPr>
          <p:cNvPr id="46" name="Title 1"/>
          <p:cNvSpPr txBox="1">
            <a:spLocks/>
          </p:cNvSpPr>
          <p:nvPr/>
        </p:nvSpPr>
        <p:spPr>
          <a:xfrm rot="20679050">
            <a:off x="1298332" y="2099244"/>
            <a:ext cx="1930425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 smtClean="0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khâu</a:t>
            </a:r>
            <a:r>
              <a:rPr lang="en-US" sz="3600" dirty="0" smtClean="0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vá</a:t>
            </a:r>
            <a:endParaRPr lang="en-US" sz="3600" dirty="0">
              <a:solidFill>
                <a:srgbClr val="FF19AD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2918988" y="3598833"/>
            <a:ext cx="484909" cy="484909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smtClean="0">
                <a:solidFill>
                  <a:srgbClr val="0070C0"/>
                </a:solidFill>
                <a:latin typeface=".VnArial" pitchFamily="34" charset="0"/>
              </a:rPr>
              <a:t>8</a:t>
            </a:r>
            <a:endParaRPr lang="en-US" sz="3600" b="1">
              <a:solidFill>
                <a:srgbClr val="0070C0"/>
              </a:solidFill>
              <a:latin typeface=".VnArial" pitchFamily="34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6879368" y="3428843"/>
            <a:ext cx="440826" cy="440826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smtClean="0">
                <a:solidFill>
                  <a:srgbClr val="0070C0"/>
                </a:solidFill>
                <a:latin typeface=".VnArial" pitchFamily="34" charset="0"/>
              </a:rPr>
              <a:t>6</a:t>
            </a:r>
            <a:endParaRPr lang="en-US" sz="3200" b="1">
              <a:solidFill>
                <a:srgbClr val="0070C0"/>
              </a:solidFill>
              <a:latin typeface=".VnArial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5427702" y="4128084"/>
            <a:ext cx="484909" cy="484909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smtClean="0">
                <a:solidFill>
                  <a:srgbClr val="0070C0"/>
                </a:solidFill>
                <a:latin typeface=".VnArial" pitchFamily="34" charset="0"/>
              </a:rPr>
              <a:t>5</a:t>
            </a:r>
            <a:endParaRPr lang="en-US" sz="4000" b="1">
              <a:solidFill>
                <a:srgbClr val="0070C0"/>
              </a:solidFill>
              <a:latin typeface=".VnArial" pitchFamily="34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9060905" y="4920081"/>
            <a:ext cx="440826" cy="440826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smtClean="0">
                <a:solidFill>
                  <a:srgbClr val="0070C0"/>
                </a:solidFill>
                <a:latin typeface=".VnArial" pitchFamily="34" charset="0"/>
              </a:rPr>
              <a:t>7</a:t>
            </a:r>
            <a:endParaRPr lang="en-US" sz="3200" b="1">
              <a:solidFill>
                <a:srgbClr val="0070C0"/>
              </a:solidFill>
              <a:latin typeface=".VnArial" pitchFamily="34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7326171" y="571982"/>
            <a:ext cx="440826" cy="440826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smtClean="0">
                <a:solidFill>
                  <a:srgbClr val="0070C0"/>
                </a:solidFill>
                <a:latin typeface=".VnArial" pitchFamily="34" charset="0"/>
              </a:rPr>
              <a:t>4</a:t>
            </a:r>
            <a:endParaRPr lang="en-US" sz="3200" b="1">
              <a:solidFill>
                <a:srgbClr val="0070C0"/>
              </a:solidFill>
              <a:latin typeface=".VnArial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777516" y="3956363"/>
            <a:ext cx="440826" cy="440826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smtClean="0">
                <a:solidFill>
                  <a:srgbClr val="0070C0"/>
                </a:solidFill>
                <a:latin typeface=".VnArial" pitchFamily="34" charset="0"/>
              </a:rPr>
              <a:t>2</a:t>
            </a:r>
            <a:endParaRPr lang="en-US" sz="3200" b="1">
              <a:solidFill>
                <a:srgbClr val="0070C0"/>
              </a:solidFill>
              <a:latin typeface=".VnArial" pitchFamily="34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977891" y="1890481"/>
            <a:ext cx="440826" cy="440826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smtClean="0">
                <a:solidFill>
                  <a:srgbClr val="0070C0"/>
                </a:solidFill>
                <a:latin typeface=".VnArial" pitchFamily="34" charset="0"/>
              </a:rPr>
              <a:t>1</a:t>
            </a:r>
            <a:endParaRPr lang="en-US" sz="3200" b="1">
              <a:solidFill>
                <a:srgbClr val="0070C0"/>
              </a:solidFill>
              <a:latin typeface=".VnArial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4206630" y="1652033"/>
            <a:ext cx="440826" cy="440826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smtClean="0">
                <a:solidFill>
                  <a:srgbClr val="0070C0"/>
                </a:solidFill>
                <a:latin typeface=".VnArial" pitchFamily="34" charset="0"/>
              </a:rPr>
              <a:t>3</a:t>
            </a:r>
            <a:endParaRPr lang="en-US" sz="3600" b="1">
              <a:solidFill>
                <a:srgbClr val="0070C0"/>
              </a:solidFill>
              <a:latin typeface=".VnArial" pitchFamily="34" charset="0"/>
            </a:endParaRP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 rot="164376">
            <a:off x="4309703" y="2151662"/>
            <a:ext cx="196456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  <a:r>
              <a:rPr lang="en-US" sz="40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quà</a:t>
            </a:r>
            <a:endParaRPr lang="en-US" sz="40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 rot="807882">
            <a:off x="668882" y="4673108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vẻ</a:t>
            </a:r>
            <a:endParaRPr lang="en-US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 rot="21217523">
            <a:off x="3133231" y="3992389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kêu</a:t>
            </a:r>
            <a:r>
              <a:rPr lang="en-US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endParaRPr lang="en-US" sz="4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 rot="20801981">
            <a:off x="9348322" y="5072491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mưu</a:t>
            </a:r>
            <a:r>
              <a:rPr lang="en-US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trí</a:t>
            </a:r>
            <a:endParaRPr lang="en-US" sz="4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 rot="21264737">
            <a:off x="7136849" y="3580264"/>
            <a:ext cx="2123468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4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cau</a:t>
            </a:r>
            <a:endParaRPr lang="en-US" sz="4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 rot="1005429">
            <a:off x="6903387" y="1462843"/>
            <a:ext cx="2123468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4000" dirty="0" err="1" smtClean="0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gôi</a:t>
            </a:r>
            <a:r>
              <a:rPr lang="en-US" sz="4000" dirty="0" smtClean="0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endParaRPr lang="en-US" sz="4000" dirty="0">
              <a:solidFill>
                <a:srgbClr val="FF19AD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 rot="1056513">
            <a:off x="5236127" y="4941407"/>
            <a:ext cx="2123468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chịu</a:t>
            </a:r>
            <a:r>
              <a:rPr lang="en-US" sz="40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</a:t>
            </a:r>
            <a:endParaRPr lang="en-US" sz="4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 rot="535393">
            <a:off x="9614613" y="2398458"/>
            <a:ext cx="2123468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kéo</a:t>
            </a:r>
            <a:r>
              <a:rPr lang="en-US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</a:t>
            </a:r>
            <a:endParaRPr lang="en-US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9779979" y="1817459"/>
            <a:ext cx="440826" cy="440826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smtClean="0">
                <a:solidFill>
                  <a:srgbClr val="0070C0"/>
                </a:solidFill>
                <a:latin typeface=".VnArial" pitchFamily="34" charset="0"/>
              </a:rPr>
              <a:t>9</a:t>
            </a:r>
            <a:endParaRPr lang="en-US" sz="3200" b="1">
              <a:solidFill>
                <a:srgbClr val="0070C0"/>
              </a:solidFill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4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56" grpId="0"/>
      <p:bldP spid="57" grpId="0"/>
      <p:bldP spid="58" grpId="0"/>
      <p:bldP spid="59" grpId="0"/>
      <p:bldP spid="60" grpId="0"/>
      <p:bldP spid="61" grpId="0"/>
      <p:bldP spid="63" grpId="0"/>
      <p:bldP spid="6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ướng dẫn: Trò chơi Kéo 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719" y="381000"/>
            <a:ext cx="8639549" cy="604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82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18319" y="685800"/>
            <a:ext cx="10972800" cy="5439918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Nghỉ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Tam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Đảo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ngọn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ngắm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trưa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Tam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đảo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dễ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chịu</a:t>
            </a:r>
            <a:r>
              <a:rPr lang="en-US" sz="54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54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1186319" y="1295400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1577976" y="781050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lang="en-US" sz="36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75469" y="1805559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en-US" sz="36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1186319" y="2984753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9586119" y="3799712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65919" y="3505200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lang="en-US" sz="3600" b="1" dirty="0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9814719" y="4648200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662319" y="3505200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  <a:endParaRPr lang="en-US" sz="3600" b="1" dirty="0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12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am Đảo - Kỳ nghỉ lý tưởng cho gia đình và bè bạn | Mytour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033" y="523621"/>
            <a:ext cx="10010277" cy="566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hám phá Tam Đảo Vĩnh Phúc - Thị trấn sương mù - BlogAnCh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9" y="228600"/>
            <a:ext cx="12191999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37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75469" y="304800"/>
            <a:ext cx="10972800" cy="4419600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Nghỉ hè, nhà Hà đi Tam Đảo. Khi tán cây, ngọn cỏ còn thiu thiu ngủ, Hà đã dậy ngắm mây mù. Đến trưa, trời như vào thu. Mùa hè ở Tam đảo quả là dễ chịu.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8443119" y="1295400"/>
            <a:ext cx="25217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604874" y="5355738"/>
            <a:ext cx="10931381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Nghỉ hè, nhà Hà đi đâu?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823119" y="2057400"/>
            <a:ext cx="10134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33269" y="3657600"/>
            <a:ext cx="5124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13253" y="4591050"/>
            <a:ext cx="38026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620857" y="5355737"/>
            <a:ext cx="10931381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 ngắm mây mù khi nào?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4826" y="5355736"/>
            <a:ext cx="10931381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hè ở Tam Đảo như thế nào?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05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m Đảo - Thị Trấn Sương Mù - Cảnh Đẹp VIỆT NAM - Flycam 4K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219" y="38100"/>
            <a:ext cx="11920020" cy="6705600"/>
          </a:xfrm>
        </p:spPr>
      </p:pic>
    </p:spTree>
    <p:extLst>
      <p:ext uri="{BB962C8B-B14F-4D97-AF65-F5344CB8AC3E}">
        <p14:creationId xmlns:p14="http://schemas.microsoft.com/office/powerpoint/2010/main" val="63368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813719" y="152400"/>
            <a:ext cx="8792308" cy="455295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2004</TotalTime>
  <Words>184</Words>
  <Application>Microsoft Office PowerPoint</Application>
  <PresentationFormat>Custom</PresentationFormat>
  <Paragraphs>66</Paragraphs>
  <Slides>21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.VnArial</vt:lpstr>
      <vt:lpstr>.VnArialH</vt:lpstr>
      <vt:lpstr>.VnCooper</vt:lpstr>
      <vt:lpstr>Arial</vt:lpstr>
      <vt:lpstr>Arial Rounded MT Bold</vt:lpstr>
      <vt:lpstr>Arial-Rounded</vt:lpstr>
      <vt:lpstr>Arrus-Black</vt:lpstr>
      <vt:lpstr>AvantGarde</vt:lpstr>
      <vt:lpstr>Bandit</vt:lpstr>
      <vt:lpstr>Calibri</vt:lpstr>
      <vt:lpstr>DomCasual</vt:lpstr>
      <vt:lpstr>HP001 4 hàng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dung:   Ca ngợi tấm lòng hiếu thảo của cô bé đối với người mẹ.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hp</cp:lastModifiedBy>
  <cp:revision>232</cp:revision>
  <dcterms:created xsi:type="dcterms:W3CDTF">2021-05-08T14:00:55Z</dcterms:created>
  <dcterms:modified xsi:type="dcterms:W3CDTF">2022-11-04T01:15:29Z</dcterms:modified>
</cp:coreProperties>
</file>