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7" r:id="rId3"/>
    <p:sldMasterId id="2147483739" r:id="rId4"/>
    <p:sldMasterId id="2147483751" r:id="rId5"/>
    <p:sldMasterId id="2147483763" r:id="rId6"/>
    <p:sldMasterId id="2147483773" r:id="rId7"/>
  </p:sldMasterIdLst>
  <p:notesMasterIdLst>
    <p:notesMasterId r:id="rId34"/>
  </p:notesMasterIdLst>
  <p:sldIdLst>
    <p:sldId id="261" r:id="rId8"/>
    <p:sldId id="294" r:id="rId9"/>
    <p:sldId id="293" r:id="rId10"/>
    <p:sldId id="274" r:id="rId11"/>
    <p:sldId id="339" r:id="rId12"/>
    <p:sldId id="443" r:id="rId13"/>
    <p:sldId id="257" r:id="rId14"/>
    <p:sldId id="440" r:id="rId15"/>
    <p:sldId id="340" r:id="rId16"/>
    <p:sldId id="341" r:id="rId17"/>
    <p:sldId id="343" r:id="rId18"/>
    <p:sldId id="344" r:id="rId19"/>
    <p:sldId id="345" r:id="rId20"/>
    <p:sldId id="258" r:id="rId21"/>
    <p:sldId id="272" r:id="rId22"/>
    <p:sldId id="442" r:id="rId23"/>
    <p:sldId id="290" r:id="rId24"/>
    <p:sldId id="346" r:id="rId25"/>
    <p:sldId id="347" r:id="rId26"/>
    <p:sldId id="283" r:id="rId27"/>
    <p:sldId id="348" r:id="rId28"/>
    <p:sldId id="336" r:id="rId29"/>
    <p:sldId id="337" r:id="rId30"/>
    <p:sldId id="338" r:id="rId31"/>
    <p:sldId id="327" r:id="rId32"/>
    <p:sldId id="4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FFFF"/>
    <a:srgbClr val="CACA2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5FC47-7A34-427A-BDC7-3C9E1414100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39DC-E77A-41B4-B457-F7AFCFF71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60F3-3E4C-45D3-826D-AA04F5C248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73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539DC-E77A-41B4-B457-F7AFCFF71F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6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539DC-E77A-41B4-B457-F7AFCFF71F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2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60F3-3E4C-45D3-826D-AA04F5C248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35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8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2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0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13E42-C2B4-193C-A385-9C3FF08C5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1A6F9-0968-AE61-BB9F-6B322A6DB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D867F-0AAB-FA72-018F-4BAF0ED9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5E90E-8E3D-4E87-4EE4-04B390C7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1BB90-4B7B-FA33-A9F7-A3BFD46D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BD7D-BFAC-5844-3690-B3340BFC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C2887-68FC-70BA-F812-D0CE70A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F3F3-6941-82CB-5E45-6D09177D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20B99-8692-9CF4-DE07-ED5074D7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2A9FF-48FF-9989-0BF2-77ABE3C4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8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4AB59-088D-A869-71C2-3CA876356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8A62B-227F-F28E-F3B8-351C894B6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7FD1D-4FD2-92B4-2F33-2F5A2927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8532-F42B-35C3-7A2C-FE19D485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69706-3341-0F56-2C84-D63B247A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4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2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22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5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00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22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87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27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61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0FF2-B0CB-DE20-2C77-0C985AFE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55677-98F0-5097-F101-2932877E7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5228-AC5A-C9F4-4D50-D6085C56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9D7B4-EDAE-682B-2119-64AC6E73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629F-254E-8793-4FAB-C0AF3B94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2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403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783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1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396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077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2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347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3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0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21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5B9D-8B92-913A-16B9-5B27F9CC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0FE3-6873-94D7-0476-657D6C019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B3C7C-BFE5-1EEC-8A54-025147F0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F074-D7C8-2C4D-008F-93B6EE10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B8786-367B-8AB6-2A3F-DA25AF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95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09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709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93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346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584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6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207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319F-9A1F-CE85-A43C-BACB63E6B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AB741-44AA-40DB-89D6-354A16F20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4BC3-213D-BF44-2A18-0B4B72CF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9BE9-63D9-4C55-A137-A1BC95FAC02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BD10-0663-6FF8-9B95-1EA226CD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AEC86-1120-82E5-F01A-D7A9CBBA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BF4-19A8-43A0-B214-E8F718F8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3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04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0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26E-6284-1BDC-E6CA-DCA32241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B110-552D-3587-6527-357C16B96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14691-EEB9-6FD1-F923-4258D4EDC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39055-895C-5592-7FD1-A3ABB0D3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3679E-752E-E8C1-EA37-6094C166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8C421-330F-5C6C-BFB8-C2629C30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1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4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45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2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73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52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15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1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332B-A6B0-3BEB-69CE-C6148F25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CCF0D-EC1E-CD3E-7183-C1EF5F902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0DBC9-FD85-9476-7B05-BD8D4811F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83A26-53F4-092C-C99E-926DA5EA2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BAABB7-2E34-7456-38AB-A04767D3A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04A82-FEB5-2E37-ACBA-A3FDFCD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06E62-A926-91DA-7163-24712A43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55DDC-7299-7CC3-F46F-A57C8064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66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7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00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8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412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63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172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80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38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13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531A8-A7F5-CC81-68F9-14DA29D7C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37E7B-68BA-0BE9-4692-7B9BC77F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A00C6-D35B-AA87-A3CE-FE1C54B7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719D1-7186-986C-6694-5AE17549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115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72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38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122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3403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054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06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17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86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94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03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42EF49-8B4F-22AE-9781-A175384B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51101-CF08-3119-016C-B4016D1D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AE730-EC01-F2FC-C52A-2EDD1A07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81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3318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540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389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383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5"/>
            <a:ext cx="7798000" cy="381805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3243" y="52905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889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293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60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200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749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3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E09E-540C-E0F8-BCBE-164EB951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61A0B-C0B5-E3AF-37FF-FB10E9230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021D5-B547-5D9F-805F-EA3565304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4369D-5F1F-DFA4-FFC2-0B51A049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08CD3-8F1F-73C2-2D67-0FB4F840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37B04-11FF-ADEE-7FFF-56634BE5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21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00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9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22835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8165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88" name="Google Shape;88;p6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6"/>
          <p:cNvSpPr/>
          <p:nvPr/>
        </p:nvSpPr>
        <p:spPr>
          <a:xfrm flipH="1">
            <a:off x="953333" y="518000"/>
            <a:ext cx="10285200" cy="69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60000" y="50372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244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28137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325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2962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609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46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C4CF-52A6-5B4A-9795-F1B0581F8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697A6-626C-6C3D-83B2-AF1C11CDC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7FAA4-8B18-6ECF-3B6A-3F1123254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68CC4-2B0A-77B5-912B-C5FA7EDD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61AFC-E8C8-1F9A-8AC2-7956A76C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4CBBC-C2D7-F67B-8EA4-BB86F334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95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866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A68D2-7267-8899-69AD-29B8ACBC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17657-C214-F4D5-F3CC-00AEB76BC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975CA-751E-7CAB-1CC0-C1CDCB280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877F6-4ACA-480A-8C4C-5D26377B08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CEF1B-E957-7260-39DD-3EBCF84E4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99B5C-AE3F-CB29-F814-B04DA2B1C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5701-0006-4DB1-BC2B-982C24DAD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0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282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5B2F-A8EB-4398-AF89-F1FB56EC568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4BDC3-26ED-437B-9510-E25D296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3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4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5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889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403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svg"/><Relationship Id="rId1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39.svg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28154"/>
            <a:ext cx="11928763" cy="6729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6;p7"/>
          <p:cNvSpPr/>
          <p:nvPr/>
        </p:nvSpPr>
        <p:spPr>
          <a:xfrm>
            <a:off x="295175" y="1"/>
            <a:ext cx="11709040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2.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Nêu đặc điểm về vị trí và công dụng của dấu gạch ngang trong mỗi trường hợp dưới đây: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D657F-F89B-220E-2685-ADC35318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85" y="1169581"/>
            <a:ext cx="11709040" cy="54376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179194-741B-75D3-551A-CCE799C09A62}"/>
              </a:ext>
            </a:extLst>
          </p:cNvPr>
          <p:cNvCxnSpPr>
            <a:cxnSpLocks/>
          </p:cNvCxnSpPr>
          <p:nvPr/>
        </p:nvCxnSpPr>
        <p:spPr>
          <a:xfrm>
            <a:off x="4994031" y="506437"/>
            <a:ext cx="88626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F6D65-19AD-423D-CA48-2FA16B405352}"/>
              </a:ext>
            </a:extLst>
          </p:cNvPr>
          <p:cNvCxnSpPr>
            <a:cxnSpLocks/>
          </p:cNvCxnSpPr>
          <p:nvPr/>
        </p:nvCxnSpPr>
        <p:spPr>
          <a:xfrm>
            <a:off x="6510997" y="491154"/>
            <a:ext cx="185928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3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0BA6F9-A758-E21D-AA1E-EF79EF69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60" y="457201"/>
            <a:ext cx="9024312" cy="31040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4795B0-8429-148F-BC14-8A71D139FB2B}"/>
              </a:ext>
            </a:extLst>
          </p:cNvPr>
          <p:cNvSpPr/>
          <p:nvPr/>
        </p:nvSpPr>
        <p:spPr>
          <a:xfrm>
            <a:off x="932688" y="4375737"/>
            <a:ext cx="1064361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1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4795B0-8429-148F-BC14-8A71D139FB2B}"/>
              </a:ext>
            </a:extLst>
          </p:cNvPr>
          <p:cNvSpPr/>
          <p:nvPr/>
        </p:nvSpPr>
        <p:spPr>
          <a:xfrm>
            <a:off x="6096000" y="2788272"/>
            <a:ext cx="58334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CF7AF-BB24-7A79-ADA1-0E2A6212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00" y="340943"/>
            <a:ext cx="4909061" cy="46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4795B0-8429-148F-BC14-8A71D139FB2B}"/>
              </a:ext>
            </a:extLst>
          </p:cNvPr>
          <p:cNvSpPr/>
          <p:nvPr/>
        </p:nvSpPr>
        <p:spPr>
          <a:xfrm>
            <a:off x="872198" y="4035036"/>
            <a:ext cx="99786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A9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BB2A6-4724-4A51-6FE6-AD7ECBF33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1" y="630283"/>
            <a:ext cx="8243667" cy="27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6774F-C1D2-FC21-259D-832E57B4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B370F2-193A-4765-C029-7D31F5F16B4B}"/>
              </a:ext>
            </a:extLst>
          </p:cNvPr>
          <p:cNvSpPr txBox="1"/>
          <p:nvPr/>
        </p:nvSpPr>
        <p:spPr>
          <a:xfrm>
            <a:off x="161778" y="493292"/>
            <a:ext cx="11868443" cy="43039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vi-VN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Rùa đấy ư ? Ngươi mà cũng tập chạy à 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Rùa giận </a:t>
            </a:r>
            <a:r>
              <a:rPr lang="en-US" sz="4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r>
              <a:rPr lang="vi-VN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lắm nhưng thản nhiên đáp rằng: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</a:t>
            </a:r>
            <a:r>
              <a:rPr lang="vi-VN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 đừng giễu tôi! Anh với tôi thử chạy thi xem ai hơn</a:t>
            </a:r>
            <a:r>
              <a:rPr lang="vi-VN" sz="1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1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7DCCB1-6702-966B-4E02-59BDF092C421}"/>
              </a:ext>
            </a:extLst>
          </p:cNvPr>
          <p:cNvSpPr/>
          <p:nvPr/>
        </p:nvSpPr>
        <p:spPr>
          <a:xfrm>
            <a:off x="1104313" y="5041269"/>
            <a:ext cx="9983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F7A9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solidFill>
                <a:srgbClr val="F7A9B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929100" y="6015242"/>
            <a:ext cx="862942" cy="404504"/>
          </a:xfrm>
          <a:custGeom>
            <a:avLst/>
            <a:gdLst/>
            <a:ahLst/>
            <a:cxnLst/>
            <a:rect l="l" t="t" r="r" b="b"/>
            <a:pathLst>
              <a:path w="1294413" h="606756">
                <a:moveTo>
                  <a:pt x="0" y="0"/>
                </a:moveTo>
                <a:lnTo>
                  <a:pt x="1294413" y="0"/>
                </a:lnTo>
                <a:lnTo>
                  <a:pt x="1294413" y="606756"/>
                </a:lnTo>
                <a:lnTo>
                  <a:pt x="0" y="606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565500" y="5416949"/>
            <a:ext cx="665033" cy="311734"/>
          </a:xfrm>
          <a:custGeom>
            <a:avLst/>
            <a:gdLst/>
            <a:ahLst/>
            <a:cxnLst/>
            <a:rect l="l" t="t" r="r" b="b"/>
            <a:pathLst>
              <a:path w="997549" h="467601">
                <a:moveTo>
                  <a:pt x="0" y="0"/>
                </a:moveTo>
                <a:lnTo>
                  <a:pt x="997549" y="0"/>
                </a:lnTo>
                <a:lnTo>
                  <a:pt x="997549" y="467601"/>
                </a:lnTo>
                <a:lnTo>
                  <a:pt x="0" y="467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571201">
            <a:off x="1903073" y="479884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9297264" y="698463"/>
            <a:ext cx="1054201" cy="436176"/>
          </a:xfrm>
          <a:custGeom>
            <a:avLst/>
            <a:gdLst/>
            <a:ahLst/>
            <a:cxnLst/>
            <a:rect l="l" t="t" r="r" b="b"/>
            <a:pathLst>
              <a:path w="1581302" h="654264">
                <a:moveTo>
                  <a:pt x="1581302" y="0"/>
                </a:moveTo>
                <a:lnTo>
                  <a:pt x="0" y="0"/>
                </a:lnTo>
                <a:lnTo>
                  <a:pt x="0" y="654264"/>
                </a:lnTo>
                <a:lnTo>
                  <a:pt x="1581302" y="654264"/>
                </a:lnTo>
                <a:lnTo>
                  <a:pt x="15813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6309692" y="6043426"/>
            <a:ext cx="356225" cy="213289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8436903" flipH="1" flipV="1">
            <a:off x="10999127" y="4355081"/>
            <a:ext cx="413285" cy="247454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787426" flipH="1">
            <a:off x="1493042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1042328" y="0"/>
                </a:moveTo>
                <a:lnTo>
                  <a:pt x="0" y="0"/>
                </a:lnTo>
                <a:lnTo>
                  <a:pt x="0" y="1631825"/>
                </a:lnTo>
                <a:lnTo>
                  <a:pt x="1042328" y="1631825"/>
                </a:lnTo>
                <a:lnTo>
                  <a:pt x="10423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787999">
            <a:off x="10004023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0" y="0"/>
                </a:moveTo>
                <a:lnTo>
                  <a:pt x="1042328" y="0"/>
                </a:lnTo>
                <a:lnTo>
                  <a:pt x="1042328" y="1631825"/>
                </a:lnTo>
                <a:lnTo>
                  <a:pt x="0" y="16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009316">
            <a:off x="460052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0" y="0"/>
                </a:moveTo>
                <a:lnTo>
                  <a:pt x="1257081" y="0"/>
                </a:lnTo>
                <a:lnTo>
                  <a:pt x="1257081" y="1968032"/>
                </a:lnTo>
                <a:lnTo>
                  <a:pt x="0" y="1968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1007999" flipH="1">
            <a:off x="10894089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1257080" y="0"/>
                </a:moveTo>
                <a:lnTo>
                  <a:pt x="0" y="0"/>
                </a:lnTo>
                <a:lnTo>
                  <a:pt x="0" y="1968032"/>
                </a:lnTo>
                <a:lnTo>
                  <a:pt x="1257080" y="1968032"/>
                </a:lnTo>
                <a:lnTo>
                  <a:pt x="125708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00966" y="6275498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0" y="0"/>
                </a:moveTo>
                <a:lnTo>
                  <a:pt x="4326225" y="0"/>
                </a:lnTo>
                <a:lnTo>
                  <a:pt x="4326225" y="935546"/>
                </a:lnTo>
                <a:lnTo>
                  <a:pt x="0" y="9355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988303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4326225" y="0"/>
                </a:moveTo>
                <a:lnTo>
                  <a:pt x="0" y="0"/>
                </a:lnTo>
                <a:lnTo>
                  <a:pt x="0" y="935546"/>
                </a:lnTo>
                <a:lnTo>
                  <a:pt x="4326225" y="935546"/>
                </a:lnTo>
                <a:lnTo>
                  <a:pt x="432622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 rot="165132" flipH="1">
            <a:off x="11283168" y="343844"/>
            <a:ext cx="597039" cy="537335"/>
          </a:xfrm>
          <a:custGeom>
            <a:avLst/>
            <a:gdLst/>
            <a:ahLst/>
            <a:cxnLst/>
            <a:rect l="l" t="t" r="r" b="b"/>
            <a:pathLst>
              <a:path w="895558" h="806002">
                <a:moveTo>
                  <a:pt x="895558" y="0"/>
                </a:moveTo>
                <a:lnTo>
                  <a:pt x="0" y="0"/>
                </a:lnTo>
                <a:lnTo>
                  <a:pt x="0" y="806002"/>
                </a:lnTo>
                <a:lnTo>
                  <a:pt x="895558" y="806002"/>
                </a:lnTo>
                <a:lnTo>
                  <a:pt x="89555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077">
            <a:off x="-129146" y="501576"/>
            <a:ext cx="1370065" cy="131922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2086" y="1418435"/>
            <a:ext cx="11295212" cy="415498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 việc dùng để đánh dấu lời nói trực tiếp của nhân vật, đánh dấu các ý liệt kê, nối các từ ngữ trong một liên danh, dấu gạch ngang có thể được đặt ở giữa câu để đánh dấu bộ phận chú thích, giải thích trong câu.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E6DEFC-AD84-E621-9423-E9F1AF9D8F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5178" y="223179"/>
            <a:ext cx="32616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A2FBD-0AE1-DAE4-8E28-7814F81D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EDE38-ED2C-DEB7-8929-33CD7E790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587" y="131617"/>
            <a:ext cx="1773664" cy="2486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67EAD-0796-B940-F5D4-1611717FC8A3}"/>
              </a:ext>
            </a:extLst>
          </p:cNvPr>
          <p:cNvSpPr txBox="1"/>
          <p:nvPr/>
        </p:nvSpPr>
        <p:spPr>
          <a:xfrm>
            <a:off x="2997591" y="793039"/>
            <a:ext cx="61968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Cambria" panose="02040503050406030204" pitchFamily="18" charset="0"/>
              </a:rPr>
              <a:t>Luyện</a:t>
            </a:r>
            <a:r>
              <a:rPr lang="en-US" sz="8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Cambria" panose="02040503050406030204" pitchFamily="18" charset="0"/>
              </a:rPr>
              <a:t> </a:t>
            </a:r>
            <a:r>
              <a:rPr lang="en-US" sz="88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Cambria" panose="02040503050406030204" pitchFamily="18" charset="0"/>
              </a:rPr>
              <a:t>tập</a:t>
            </a:r>
            <a:endParaRPr lang="en-US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5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1630" y="1538426"/>
            <a:ext cx="11917496" cy="5120616"/>
          </a:xfrm>
          <a:prstGeom prst="roundRect">
            <a:avLst/>
          </a:prstGeom>
          <a:solidFill>
            <a:srgbClr val="B5EEA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10938133" y="1128862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212" y="1652702"/>
            <a:ext cx="8476564" cy="492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Giuyn Véc-nơ – một trong những người được gọi là “cha đẻ của khoa học viễn tưởng” – rất thích du lịch tới các miền xa xôi. (2)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mười một tuổi, cậu định đi theo một chiếc thuyền Ấn Độ – chiếc thuyền mà cậu hi vọng sẽ căng buồm đi khắp đó đây. (3) Khi cha phản đối, cậu đã hứa: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(Theo Bảo Ngọc)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212" y="198959"/>
            <a:ext cx="112787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gạch ngang trong câu nào dưới đây dùng để đánh dấu bộ phận chú thích, giải thích?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8B3A3-36F5-530E-F24E-BF7BF8822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776" y="2105248"/>
            <a:ext cx="2802184" cy="37919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FB6E4F-AB10-3686-B48F-6A3DC67AF674}"/>
              </a:ext>
            </a:extLst>
          </p:cNvPr>
          <p:cNvCxnSpPr>
            <a:cxnSpLocks/>
          </p:cNvCxnSpPr>
          <p:nvPr/>
        </p:nvCxnSpPr>
        <p:spPr>
          <a:xfrm>
            <a:off x="5419344" y="694323"/>
            <a:ext cx="135331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7274B-32FD-B47C-B827-24C102C6D731}"/>
              </a:ext>
            </a:extLst>
          </p:cNvPr>
          <p:cNvCxnSpPr>
            <a:cxnSpLocks/>
          </p:cNvCxnSpPr>
          <p:nvPr/>
        </p:nvCxnSpPr>
        <p:spPr>
          <a:xfrm>
            <a:off x="1237488" y="1204517"/>
            <a:ext cx="53461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7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24A629-8B2C-55AE-C1DA-A98EA1C61E8F}"/>
              </a:ext>
            </a:extLst>
          </p:cNvPr>
          <p:cNvSpPr/>
          <p:nvPr/>
        </p:nvSpPr>
        <p:spPr>
          <a:xfrm>
            <a:off x="454742" y="2078982"/>
            <a:ext cx="10487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454742" y="679951"/>
            <a:ext cx="11282516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Giuyn Véc-nơ – một trong những người được gọi là “cha đẻ của khoa học viễn tưởng” – rất thích du lịch tới các miền xa xôi.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4FFB1582-0CCA-A72C-1867-DC6C48A1C773}"/>
              </a:ext>
            </a:extLst>
          </p:cNvPr>
          <p:cNvSpPr/>
          <p:nvPr/>
        </p:nvSpPr>
        <p:spPr>
          <a:xfrm>
            <a:off x="454742" y="3429000"/>
            <a:ext cx="11282516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mười một tuổi, cậu định đi theo một chiếc thuyền Ấn Độ – chiếc thuyền mà cậu hi vọng sẽ căng buồm đi khắp đó đây.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A487-C0FC-2B97-E9D2-C0825475D23A}"/>
              </a:ext>
            </a:extLst>
          </p:cNvPr>
          <p:cNvSpPr/>
          <p:nvPr/>
        </p:nvSpPr>
        <p:spPr>
          <a:xfrm>
            <a:off x="722028" y="5023242"/>
            <a:ext cx="10487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907 L -0.00417 -0.150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8588 L -2.91667E-6 -0.164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 animBg="1"/>
      <p:bldP spid="16" grpId="0" animBg="1"/>
      <p:bldP spid="16" grpId="1" animBg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24A629-8B2C-55AE-C1DA-A98EA1C61E8F}"/>
              </a:ext>
            </a:extLst>
          </p:cNvPr>
          <p:cNvSpPr/>
          <p:nvPr/>
        </p:nvSpPr>
        <p:spPr>
          <a:xfrm>
            <a:off x="1505283" y="1749309"/>
            <a:ext cx="7931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696922" y="432484"/>
            <a:ext cx="11155167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cha phản đối, cậu đã hứa: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D710F7-960B-FFA1-25F6-782716DBD4AA}"/>
              </a:ext>
            </a:extLst>
          </p:cNvPr>
          <p:cNvSpPr/>
          <p:nvPr/>
        </p:nvSpPr>
        <p:spPr>
          <a:xfrm>
            <a:off x="1163478" y="5603924"/>
            <a:ext cx="7852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kê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2E3C6F04-59BD-5BE8-4D08-82A9E13DBBB2}"/>
              </a:ext>
            </a:extLst>
          </p:cNvPr>
          <p:cNvSpPr/>
          <p:nvPr/>
        </p:nvSpPr>
        <p:spPr>
          <a:xfrm>
            <a:off x="696922" y="2860724"/>
            <a:ext cx="11155167" cy="2743200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</p:txBody>
      </p:sp>
    </p:spTree>
    <p:extLst>
      <p:ext uri="{BB962C8B-B14F-4D97-AF65-F5344CB8AC3E}">
        <p14:creationId xmlns:p14="http://schemas.microsoft.com/office/powerpoint/2010/main" val="42375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9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úa bài lớp chúng mình">
            <a:hlinkClick r:id="" action="ppaction://media"/>
            <a:extLst>
              <a:ext uri="{FF2B5EF4-FFF2-40B4-BE49-F238E27FC236}">
                <a16:creationId xmlns:a16="http://schemas.microsoft.com/office/drawing/2014/main" id="{A9E03B3A-4BF8-F25B-84F8-F755C57755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83" y="176981"/>
            <a:ext cx="11872451" cy="6583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F3B0DB-8F1A-0974-C532-4340441B6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09C64-8DB3-A5E5-EA11-CE51CD0282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3">
            <a:extLst>
              <a:ext uri="{FF2B5EF4-FFF2-40B4-BE49-F238E27FC236}">
                <a16:creationId xmlns:a16="http://schemas.microsoft.com/office/drawing/2014/main" id="{B919E411-EA60-5C76-B496-3EE66B288828}"/>
              </a:ext>
            </a:extLst>
          </p:cNvPr>
          <p:cNvSpPr/>
          <p:nvPr/>
        </p:nvSpPr>
        <p:spPr>
          <a:xfrm>
            <a:off x="985911" y="2587935"/>
            <a:ext cx="10676207" cy="1372639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lần, Pa-xcan đi về khuya, thấy bố – một viên chức tài chính – vẫn cặm cụi ngồi kiểm tra sổ 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156C9-03B7-0DA9-2999-AEA74E95813D}"/>
              </a:ext>
            </a:extLst>
          </p:cNvPr>
          <p:cNvSpPr txBox="1"/>
          <p:nvPr/>
        </p:nvSpPr>
        <p:spPr>
          <a:xfrm>
            <a:off x="985911" y="563100"/>
            <a:ext cx="10220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96F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BA96F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2 – 3 câu về một danh nhân, trong đó có dùng dấu gạch ngang để đánh dấu bộ phận chú thích, giải thích.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0982" y="86169"/>
            <a:ext cx="3729935" cy="2953636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C95BC74-4ABC-E947-B029-FB6A2327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54" y="2341378"/>
            <a:ext cx="8895657" cy="29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482600" y="2691086"/>
            <a:ext cx="9165184" cy="85333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482600" y="4016365"/>
            <a:ext cx="8919668" cy="850651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482600" y="5428776"/>
            <a:ext cx="8919668" cy="85333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58750" y="186702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Bác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nông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dân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đáp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  -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Trí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khôn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tôi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để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ở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nhà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3" name="Picture 2" descr="Vector cute cartoon tick and cross">
            <a:extLst>
              <a:ext uri="{FF2B5EF4-FFF2-40B4-BE49-F238E27FC236}">
                <a16:creationId xmlns:a16="http://schemas.microsoft.com/office/drawing/2014/main" id="{0BE4BE38-8E08-E247-A36C-2A0C6DC9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718408" y="2729542"/>
            <a:ext cx="893579" cy="795793"/>
          </a:xfrm>
          <a:prstGeom prst="rect">
            <a:avLst/>
          </a:prstGeom>
          <a:solidFill>
            <a:srgbClr val="FF7259"/>
          </a:solidFill>
        </p:spPr>
      </p:pic>
      <p:pic>
        <p:nvPicPr>
          <p:cNvPr id="13" name="Picture 12" descr="dongho1">
            <a:extLst>
              <a:ext uri="{FF2B5EF4-FFF2-40B4-BE49-F238E27FC236}">
                <a16:creationId xmlns:a16="http://schemas.microsoft.com/office/drawing/2014/main" id="{0D4A83D2-3041-3C12-33B5-4BD0EA61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4601" y="1182110"/>
            <a:ext cx="1549471" cy="1563593"/>
          </a:xfrm>
          <a:prstGeom prst="rect">
            <a:avLst/>
          </a:prstGeom>
          <a:noFill/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92D51BC4-F3A7-ED77-51C0-538EF75AF529}"/>
              </a:ext>
            </a:extLst>
          </p:cNvPr>
          <p:cNvSpPr/>
          <p:nvPr/>
        </p:nvSpPr>
        <p:spPr>
          <a:xfrm>
            <a:off x="10384401" y="298312"/>
            <a:ext cx="1818901" cy="100459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15" name="Picture 14" descr="kim phut">
            <a:extLst>
              <a:ext uri="{FF2B5EF4-FFF2-40B4-BE49-F238E27FC236}">
                <a16:creationId xmlns:a16="http://schemas.microsoft.com/office/drawing/2014/main" id="{DE2C463E-ED9F-A878-0772-DF1F927A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78177" y="1647919"/>
            <a:ext cx="808744" cy="8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67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6D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551459" y="3564439"/>
            <a:ext cx="9237422" cy="853335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551459" y="4727348"/>
            <a:ext cx="8861147" cy="850651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551459" y="5756514"/>
            <a:ext cx="10163252" cy="853335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kumimoji="0" lang="en-US" alt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72111" y="216718"/>
            <a:ext cx="10642600" cy="28623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trưởng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phân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công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1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lau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cửa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kính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2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quét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endParaRPr kumimoji="0" lang="en-US" altLang="en-US" sz="3733" b="1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733" b="1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lang="en-US" altLang="en-US" sz="3733" b="1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b="1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3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kê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lại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bàn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733" b="1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ghế</a:t>
            </a:r>
            <a:r>
              <a:rPr kumimoji="0" lang="en-US" altLang="en-US" sz="3733" b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3" name="Picture 2" descr="Vector cute cartoon tick and cross">
            <a:extLst>
              <a:ext uri="{FF2B5EF4-FFF2-40B4-BE49-F238E27FC236}">
                <a16:creationId xmlns:a16="http://schemas.microsoft.com/office/drawing/2014/main" id="{E06A4AFE-F8A5-3F8E-666B-685B9F60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10881414" y="5688066"/>
            <a:ext cx="893579" cy="795793"/>
          </a:xfrm>
          <a:prstGeom prst="rect">
            <a:avLst/>
          </a:prstGeom>
          <a:solidFill>
            <a:srgbClr val="FF7259"/>
          </a:solidFill>
        </p:spPr>
      </p:pic>
      <p:pic>
        <p:nvPicPr>
          <p:cNvPr id="4" name="Picture 3" descr="dongho1">
            <a:extLst>
              <a:ext uri="{FF2B5EF4-FFF2-40B4-BE49-F238E27FC236}">
                <a16:creationId xmlns:a16="http://schemas.microsoft.com/office/drawing/2014/main" id="{0ED10CDE-9957-8717-9C8A-D27457B5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06851" y="1184319"/>
            <a:ext cx="1549471" cy="1563593"/>
          </a:xfrm>
          <a:prstGeom prst="rect">
            <a:avLst/>
          </a:prstGeom>
          <a:noFill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EE4B0D3-80A9-ADEA-C417-9D96C74307AD}"/>
              </a:ext>
            </a:extLst>
          </p:cNvPr>
          <p:cNvSpPr/>
          <p:nvPr/>
        </p:nvSpPr>
        <p:spPr>
          <a:xfrm>
            <a:off x="10384401" y="298312"/>
            <a:ext cx="1818901" cy="100459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6" name="Picture 5" descr="kim phut">
            <a:extLst>
              <a:ext uri="{FF2B5EF4-FFF2-40B4-BE49-F238E27FC236}">
                <a16:creationId xmlns:a16="http://schemas.microsoft.com/office/drawing/2014/main" id="{1FE482E8-3A90-38E1-3E89-8E50FCC6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78177" y="1647919"/>
            <a:ext cx="808744" cy="8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4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762152" y="2781306"/>
            <a:ext cx="9147505" cy="853335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kumimoji="0" lang="en-US" altLang="en-US" sz="37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762152" y="4141099"/>
            <a:ext cx="8900161" cy="850651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từ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ngữ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liên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danh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762152" y="5498208"/>
            <a:ext cx="10667695" cy="853335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215595" y="311455"/>
            <a:ext cx="10642600" cy="196339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Sài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Gòn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– Gia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Định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được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đổi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tên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là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thành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phố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alt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Hồ</a:t>
            </a: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Chí Minh</a:t>
            </a:r>
          </a:p>
        </p:txBody>
      </p:sp>
      <p:pic>
        <p:nvPicPr>
          <p:cNvPr id="3" name="Picture 2" descr="Vector cute cartoon tick and cross">
            <a:extLst>
              <a:ext uri="{FF2B5EF4-FFF2-40B4-BE49-F238E27FC236}">
                <a16:creationId xmlns:a16="http://schemas.microsoft.com/office/drawing/2014/main" id="{4E8498DA-56D9-D3D6-867A-9FA951B17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662313" y="4196222"/>
            <a:ext cx="893579" cy="795793"/>
          </a:xfrm>
          <a:prstGeom prst="rect">
            <a:avLst/>
          </a:prstGeom>
          <a:solidFill>
            <a:srgbClr val="FF7259"/>
          </a:solidFill>
        </p:spPr>
      </p:pic>
      <p:pic>
        <p:nvPicPr>
          <p:cNvPr id="4" name="Picture 3" descr="dongho1">
            <a:extLst>
              <a:ext uri="{FF2B5EF4-FFF2-40B4-BE49-F238E27FC236}">
                <a16:creationId xmlns:a16="http://schemas.microsoft.com/office/drawing/2014/main" id="{8E549598-B19F-8DD4-8130-2AF388D8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6013" y="1026138"/>
            <a:ext cx="1549471" cy="1563593"/>
          </a:xfrm>
          <a:prstGeom prst="rect">
            <a:avLst/>
          </a:prstGeom>
          <a:noFill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6C6A9E6-4EA8-E94A-3556-0AE20A052005}"/>
              </a:ext>
            </a:extLst>
          </p:cNvPr>
          <p:cNvSpPr/>
          <p:nvPr/>
        </p:nvSpPr>
        <p:spPr>
          <a:xfrm>
            <a:off x="10620049" y="21547"/>
            <a:ext cx="1818901" cy="100459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6" name="Picture 5" descr="kim phut">
            <a:extLst>
              <a:ext uri="{FF2B5EF4-FFF2-40B4-BE49-F238E27FC236}">
                <a16:creationId xmlns:a16="http://schemas.microsoft.com/office/drawing/2014/main" id="{8D360B71-0CE1-4E58-3091-48029DC7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25128" y="1502972"/>
            <a:ext cx="808744" cy="8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9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DE3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412956" y="2226936"/>
            <a:ext cx="11636476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A.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Dùng để đánh dấu các ý trong một đoạn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liệt kê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956" y="3114301"/>
            <a:ext cx="999312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từ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ngữ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liên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danh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956" y="4056325"/>
            <a:ext cx="999312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2956" y="477040"/>
            <a:ext cx="8774587" cy="1359189"/>
            <a:chOff x="1035698" y="166303"/>
            <a:chExt cx="7249886" cy="1019392"/>
          </a:xfrm>
        </p:grpSpPr>
        <p:sp>
          <p:nvSpPr>
            <p:cNvPr id="16" name="AutoShape 9" descr="5%"/>
            <p:cNvSpPr>
              <a:spLocks noChangeArrowheads="1"/>
            </p:cNvSpPr>
            <p:nvPr/>
          </p:nvSpPr>
          <p:spPr bwMode="auto">
            <a:xfrm>
              <a:off x="1035698" y="26236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15" name="AutoShape 9" descr="5%"/>
            <p:cNvSpPr>
              <a:spLocks noChangeArrowheads="1"/>
            </p:cNvSpPr>
            <p:nvPr/>
          </p:nvSpPr>
          <p:spPr bwMode="auto">
            <a:xfrm>
              <a:off x="1035698" y="16630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kumimoji="0" lang="en-US" alt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62" y="713346"/>
            <a:ext cx="9015916" cy="914400"/>
          </a:xfrm>
          <a:noFill/>
        </p:spPr>
        <p:txBody>
          <a:bodyPr/>
          <a:lstStyle/>
          <a:p>
            <a:pPr eaLnBrk="1" hangingPunct="1"/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Tác</a:t>
            </a:r>
            <a:r>
              <a:rPr lang="en-US" altLang="en-US" sz="42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dụng</a:t>
            </a:r>
            <a:r>
              <a:rPr lang="en-US" altLang="en-US" sz="42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của</a:t>
            </a:r>
            <a:r>
              <a:rPr lang="en-US" altLang="en-US" sz="42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dấu</a:t>
            </a:r>
            <a:r>
              <a:rPr lang="en-US" altLang="en-US" sz="42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gạch</a:t>
            </a:r>
            <a:r>
              <a:rPr lang="en-US" altLang="en-US" sz="42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ngang</a:t>
            </a:r>
            <a:endParaRPr lang="en-US" altLang="en-US" sz="4267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7" name="Picture 2" descr="Vector cute cartoon tick and cross">
            <a:extLst>
              <a:ext uri="{FF2B5EF4-FFF2-40B4-BE49-F238E27FC236}">
                <a16:creationId xmlns:a16="http://schemas.microsoft.com/office/drawing/2014/main" id="{11E96156-9AB2-07C4-F30C-05D2C13A5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5079520" y="5918947"/>
            <a:ext cx="893579" cy="795793"/>
          </a:xfrm>
          <a:prstGeom prst="rect">
            <a:avLst/>
          </a:prstGeom>
          <a:solidFill>
            <a:srgbClr val="FF7259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F0AF5E-C933-23CF-F285-A6D54DB435DD}"/>
              </a:ext>
            </a:extLst>
          </p:cNvPr>
          <p:cNvSpPr txBox="1"/>
          <p:nvPr/>
        </p:nvSpPr>
        <p:spPr>
          <a:xfrm>
            <a:off x="412957" y="4987636"/>
            <a:ext cx="9993119" cy="707886"/>
          </a:xfrm>
          <a:prstGeom prst="rect">
            <a:avLst/>
          </a:prstGeom>
          <a:solidFill>
            <a:srgbClr val="CACA26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B8B22-D586-0255-1061-AAC2CAD7D701}"/>
              </a:ext>
            </a:extLst>
          </p:cNvPr>
          <p:cNvSpPr txBox="1"/>
          <p:nvPr/>
        </p:nvSpPr>
        <p:spPr>
          <a:xfrm>
            <a:off x="412958" y="5918947"/>
            <a:ext cx="4666562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dongho1">
            <a:extLst>
              <a:ext uri="{FF2B5EF4-FFF2-40B4-BE49-F238E27FC236}">
                <a16:creationId xmlns:a16="http://schemas.microsoft.com/office/drawing/2014/main" id="{C2872166-8807-41D7-909D-8D3BA517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14450" y="677196"/>
            <a:ext cx="1549471" cy="1563593"/>
          </a:xfrm>
          <a:prstGeom prst="rect">
            <a:avLst/>
          </a:prstGeom>
          <a:noFill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A7AA5BB-A0A3-5F61-DD05-0003FB62BA18}"/>
              </a:ext>
            </a:extLst>
          </p:cNvPr>
          <p:cNvSpPr/>
          <p:nvPr/>
        </p:nvSpPr>
        <p:spPr>
          <a:xfrm>
            <a:off x="10465220" y="-291245"/>
            <a:ext cx="1818901" cy="100459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8" name="Picture 7" descr="kim phut">
            <a:extLst>
              <a:ext uri="{FF2B5EF4-FFF2-40B4-BE49-F238E27FC236}">
                <a16:creationId xmlns:a16="http://schemas.microsoft.com/office/drawing/2014/main" id="{80C2B9C9-2A14-1313-55E3-89A09FFA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0300" y="1156635"/>
            <a:ext cx="808744" cy="8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1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A8CA5-8B56-0CF7-F07E-4CCFB94C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7">
            <a:extLst>
              <a:ext uri="{FF2B5EF4-FFF2-40B4-BE49-F238E27FC236}">
                <a16:creationId xmlns:a16="http://schemas.microsoft.com/office/drawing/2014/main" id="{C389AD48-124B-ACB1-665B-DD554AD28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183" y="936506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CẢM ƠN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 CÁC EM HỌC SINH 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9F274AA1-3290-D7C1-46D0-18A061550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38" y="2573150"/>
            <a:ext cx="10787270" cy="12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CHÚC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 CÁC EM SỨC KHOẺ,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úa bài lớp chúng mình">
            <a:hlinkClick r:id="" action="ppaction://media"/>
            <a:extLst>
              <a:ext uri="{FF2B5EF4-FFF2-40B4-BE49-F238E27FC236}">
                <a16:creationId xmlns:a16="http://schemas.microsoft.com/office/drawing/2014/main" id="{A9E03B3A-4BF8-F25B-84F8-F755C57755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83" y="176981"/>
            <a:ext cx="11872451" cy="65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72692" y="1090394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274925" y="331186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2970721" flipH="1">
            <a:off x="4891663" y="5622829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4510">
            <a:off x="3446683" y="5665167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13"/>
          <p:cNvSpPr/>
          <p:nvPr/>
        </p:nvSpPr>
        <p:spPr>
          <a:xfrm rot="14661497" flipH="1">
            <a:off x="7706891" y="5086488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3"/>
          <p:cNvSpPr/>
          <p:nvPr/>
        </p:nvSpPr>
        <p:spPr>
          <a:xfrm rot="18629279" flipH="1">
            <a:off x="7179682" y="5762108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88F32-21CA-9A62-8AFC-E7ACD72455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9705" y="2619191"/>
            <a:ext cx="8644877" cy="14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AAC5F-F7B0-E7B8-FCB1-6B80AEF57E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3428" y="430354"/>
            <a:ext cx="4023709" cy="103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AD146D-0D3B-7A20-7118-48F0D92A36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9885" y="1336913"/>
            <a:ext cx="4023708" cy="14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5422" y="168811"/>
            <a:ext cx="1786598" cy="2486165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3E4B8AF-02D8-04CF-880C-0FD37F55A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15" y="1124271"/>
            <a:ext cx="9014037" cy="30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4DB7B-5F86-95F8-032E-03F16D2E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83;p40">
            <a:extLst>
              <a:ext uri="{FF2B5EF4-FFF2-40B4-BE49-F238E27FC236}">
                <a16:creationId xmlns:a16="http://schemas.microsoft.com/office/drawing/2014/main" id="{DE17DCDD-3A33-7DE6-FBE0-59A63CE8469C}"/>
              </a:ext>
            </a:extLst>
          </p:cNvPr>
          <p:cNvSpPr txBox="1"/>
          <p:nvPr/>
        </p:nvSpPr>
        <p:spPr>
          <a:xfrm>
            <a:off x="0" y="478601"/>
            <a:ext cx="12196689" cy="642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A3F3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6A3F3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6A3F3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B5D81-EEE9-27B2-A5A0-60FC8C5A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" y="1316783"/>
            <a:ext cx="11527589" cy="22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4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8B539-C93E-9D3F-C74D-0E621BB1B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556802-C747-5684-ADED-36BCC2290421}"/>
              </a:ext>
            </a:extLst>
          </p:cNvPr>
          <p:cNvGrpSpPr/>
          <p:nvPr/>
        </p:nvGrpSpPr>
        <p:grpSpPr>
          <a:xfrm>
            <a:off x="418513" y="1450164"/>
            <a:ext cx="11409485" cy="1223889"/>
            <a:chOff x="611944" y="368908"/>
            <a:chExt cx="11409485" cy="12238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029EF1-21F2-1B7E-1FED-BAB1DB306D28}"/>
                </a:ext>
              </a:extLst>
            </p:cNvPr>
            <p:cNvSpPr/>
            <p:nvPr/>
          </p:nvSpPr>
          <p:spPr>
            <a:xfrm>
              <a:off x="611944" y="368908"/>
              <a:ext cx="11228364" cy="122388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6D8CAF9-FF18-336E-7706-AD4A49D5E7D2}"/>
                </a:ext>
              </a:extLst>
            </p:cNvPr>
            <p:cNvSpPr txBox="1"/>
            <p:nvPr/>
          </p:nvSpPr>
          <p:spPr>
            <a:xfrm>
              <a:off x="851682" y="482404"/>
              <a:ext cx="11169747" cy="1110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   </a:t>
              </a: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 Sách và Văn 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óa đọc Việt 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 tổ chức vào ngày 21 tháng 4 hàng năm.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7E5866-E6E6-08BD-B87D-7D942611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771"/>
          <a:stretch>
            <a:fillRect/>
          </a:stretch>
        </p:blipFill>
        <p:spPr>
          <a:xfrm>
            <a:off x="364002" y="3262865"/>
            <a:ext cx="11463996" cy="1408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080CB4-03D4-B5A2-F4BA-6CFA6B7AEDFB}"/>
              </a:ext>
            </a:extLst>
          </p:cNvPr>
          <p:cNvSpPr txBox="1"/>
          <p:nvPr/>
        </p:nvSpPr>
        <p:spPr>
          <a:xfrm>
            <a:off x="6757901" y="3323198"/>
            <a:ext cx="4888976" cy="611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400" kern="1000" spc="-3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kiện văn hóa quan trọng đối</a:t>
            </a:r>
            <a:endParaRPr lang="en-US" sz="3400" kern="1000" spc="-3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AB18B-F7EE-6979-94B0-5215DC9EDECE}"/>
              </a:ext>
            </a:extLst>
          </p:cNvPr>
          <p:cNvSpPr txBox="1"/>
          <p:nvPr/>
        </p:nvSpPr>
        <p:spPr>
          <a:xfrm>
            <a:off x="603739" y="3893948"/>
            <a:ext cx="3785381" cy="611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3400" spc="-3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người yêu thích sách</a:t>
            </a:r>
            <a:endParaRPr lang="en-US" sz="3400" spc="-3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89BEC6-A96E-D3DF-C722-337158551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5AA9CCE-D44D-3247-B54B-8DF1610F0759}"/>
              </a:ext>
            </a:extLst>
          </p:cNvPr>
          <p:cNvSpPr txBox="1"/>
          <p:nvPr/>
        </p:nvSpPr>
        <p:spPr>
          <a:xfrm>
            <a:off x="481817" y="1770327"/>
            <a:ext cx="11228365" cy="5809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Ha-ri Pót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 có sức hấp dẫn kì lạ với nhiều trẻ em trên thế 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D2ABF5-ED22-2A6F-2ED1-D46DFEED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771"/>
          <a:stretch>
            <a:fillRect/>
          </a:stretch>
        </p:blipFill>
        <p:spPr>
          <a:xfrm>
            <a:off x="481817" y="2785673"/>
            <a:ext cx="11337386" cy="1438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36440-F4BB-44F1-D4D8-931A71E8A83F}"/>
              </a:ext>
            </a:extLst>
          </p:cNvPr>
          <p:cNvSpPr txBox="1"/>
          <p:nvPr/>
        </p:nvSpPr>
        <p:spPr>
          <a:xfrm>
            <a:off x="3320264" y="2926123"/>
            <a:ext cx="5660491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400" spc="-29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 truyện của nhà văn Giô</a:t>
            </a:r>
            <a:r>
              <a:rPr lang="en-US" sz="3400" spc="-29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400" spc="-29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Rô</a:t>
            </a:r>
            <a:r>
              <a:rPr lang="en-US" sz="3400" spc="-29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400" spc="-29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linh </a:t>
            </a:r>
            <a:endParaRPr lang="en-US" sz="3400" spc="-29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83;p40"/>
          <p:cNvSpPr txBox="1"/>
          <p:nvPr/>
        </p:nvSpPr>
        <p:spPr>
          <a:xfrm>
            <a:off x="-4689" y="239451"/>
            <a:ext cx="12196689" cy="6429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2CB29-6B2F-E9A4-260F-634051B9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34" y="993226"/>
            <a:ext cx="11527589" cy="2280066"/>
          </a:xfrm>
          <a:prstGeom prst="rect">
            <a:avLst/>
          </a:prstGeom>
        </p:spPr>
      </p:pic>
      <p:sp>
        <p:nvSpPr>
          <p:cNvPr id="11" name="td">
            <a:extLst>
              <a:ext uri="{FF2B5EF4-FFF2-40B4-BE49-F238E27FC236}">
                <a16:creationId xmlns:a16="http://schemas.microsoft.com/office/drawing/2014/main" id="{F0A15E68-65C1-D855-B4F5-77181B4F7714}"/>
              </a:ext>
            </a:extLst>
          </p:cNvPr>
          <p:cNvSpPr/>
          <p:nvPr/>
        </p:nvSpPr>
        <p:spPr>
          <a:xfrm>
            <a:off x="1021164" y="3541081"/>
            <a:ext cx="851038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rgbClr val="FFFF99"/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Đánh dấu lời nói trực tiếp của nhân vật.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piano">
            <a:extLst>
              <a:ext uri="{FF2B5EF4-FFF2-40B4-BE49-F238E27FC236}">
                <a16:creationId xmlns:a16="http://schemas.microsoft.com/office/drawing/2014/main" id="{199A5845-FDD1-8439-8295-6EE8E54CAC3D}"/>
              </a:ext>
            </a:extLst>
          </p:cNvPr>
          <p:cNvSpPr/>
          <p:nvPr/>
        </p:nvSpPr>
        <p:spPr>
          <a:xfrm>
            <a:off x="1021164" y="4365685"/>
            <a:ext cx="8957175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rgbClr val="FFFF99"/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Đánh dấu các ý liệt kê.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sao">
            <a:extLst>
              <a:ext uri="{FF2B5EF4-FFF2-40B4-BE49-F238E27FC236}">
                <a16:creationId xmlns:a16="http://schemas.microsoft.com/office/drawing/2014/main" id="{C5D10718-D566-5A74-A440-CAEA2FA0542B}"/>
              </a:ext>
            </a:extLst>
          </p:cNvPr>
          <p:cNvSpPr/>
          <p:nvPr/>
        </p:nvSpPr>
        <p:spPr>
          <a:xfrm>
            <a:off x="1021164" y="5182209"/>
            <a:ext cx="8765789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rgbClr val="FFFF99"/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Nối các từ ngữ trong một liên danh.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id="{661D6261-898E-CD81-AD81-C46F126EAB0B}"/>
              </a:ext>
            </a:extLst>
          </p:cNvPr>
          <p:cNvSpPr/>
          <p:nvPr/>
        </p:nvSpPr>
        <p:spPr>
          <a:xfrm>
            <a:off x="1021164" y="6070833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rgbClr val="FFFF99"/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id="{4FEE192E-8B47-8310-DEC5-AE4BF4CA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084760" y="5948807"/>
            <a:ext cx="893579" cy="795793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1063</Words>
  <Application>Microsoft Office PowerPoint</Application>
  <PresentationFormat>Widescreen</PresentationFormat>
  <Paragraphs>84</Paragraphs>
  <Slides>26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Comic Sans MS</vt:lpstr>
      <vt:lpstr>Englebert</vt:lpstr>
      <vt:lpstr>Fredoka One</vt:lpstr>
      <vt:lpstr>Times New Roman</vt:lpstr>
      <vt:lpstr>UTM Cookies</vt:lpstr>
      <vt:lpstr>Office Theme</vt:lpstr>
      <vt:lpstr>2_Office Theme</vt:lpstr>
      <vt:lpstr>3_Office Theme</vt:lpstr>
      <vt:lpstr>4_Office Theme</vt:lpstr>
      <vt:lpstr>5_Office Theme</vt:lpstr>
      <vt:lpstr>Grammar Subject for Pre-K: Adjectives by Slidesgo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dụng của dấu gạch ngang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Acre</dc:creator>
  <cp:lastModifiedBy>Admin</cp:lastModifiedBy>
  <cp:revision>4</cp:revision>
  <dcterms:created xsi:type="dcterms:W3CDTF">2025-11-26T09:27:39Z</dcterms:created>
  <dcterms:modified xsi:type="dcterms:W3CDTF">2026-01-13T04:21:51Z</dcterms:modified>
</cp:coreProperties>
</file>