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8" r:id="rId2"/>
    <p:sldId id="256" r:id="rId3"/>
    <p:sldId id="268" r:id="rId4"/>
    <p:sldId id="261" r:id="rId5"/>
    <p:sldId id="263" r:id="rId6"/>
    <p:sldId id="264" r:id="rId7"/>
    <p:sldId id="265" r:id="rId8"/>
    <p:sldId id="262" r:id="rId9"/>
    <p:sldId id="269" r:id="rId10"/>
    <p:sldId id="267" r:id="rId11"/>
    <p:sldId id="266" r:id="rId12"/>
    <p:sldId id="270" r:id="rId13"/>
    <p:sldId id="272" r:id="rId14"/>
    <p:sldId id="271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73" r:id="rId23"/>
    <p:sldId id="285" r:id="rId24"/>
    <p:sldId id="28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10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82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E83F9F-3A32-4E97-BE0D-7BA9EE8BC3EE}" type="datetimeFigureOut">
              <a:rPr lang="en-SG" smtClean="0"/>
              <a:t>13/1/2026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B0C604-CF13-4DE4-9C9F-FA759320C30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16749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FFD39-A829-906B-4DD8-A8AAF6B334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74A037-B09E-7625-BFEA-5C05CA9E0D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87C37-C5CE-6812-CEBE-523218898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E48C67-3A78-4B3E-89A9-97A4F27E6C23}" type="datetimeFigureOut">
              <a:rPr lang="en-SG" smtClean="0"/>
              <a:t>13/1/2026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725306-DA84-4C6E-653C-C46CE4A63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FF6662-CF56-A81D-92B3-81372C11F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2F9E4F-5F09-4C19-A665-67B60684EB6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65747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225F2-EE28-A6CD-77E6-2E8EE445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533018-4442-C442-20C6-077DE94608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D9C24A-CB9F-54B6-147E-6EB09A086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E48C67-3A78-4B3E-89A9-97A4F27E6C23}" type="datetimeFigureOut">
              <a:rPr lang="en-SG" smtClean="0"/>
              <a:t>13/1/2026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647F25-D8EE-79EF-49EF-C57B7C92A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D0885-78C3-9F96-0A6C-8FA93D87B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2F9E4F-5F09-4C19-A665-67B60684EB6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53110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D31F1D-3621-4E06-8832-17B32A1610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8AC92F-66C0-44D9-C0C8-2FE1EEF33D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99555F-790F-F8F5-498E-BB3BCAD9D5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E48C67-3A78-4B3E-89A9-97A4F27E6C23}" type="datetimeFigureOut">
              <a:rPr lang="en-SG" smtClean="0"/>
              <a:t>13/1/2026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84AB72-5AB0-C89F-B50D-7416CF8E9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E9EE03-5E36-EE26-4E93-DB411E4C8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2F9E4F-5F09-4C19-A665-67B60684EB6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94291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3420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24218-BCB2-DEDC-9CD9-E9383B4B6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EC9722-4570-F86D-9B84-371FBE555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E44E08-9693-3762-CF10-DA4C71E4F0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E48C67-3A78-4B3E-89A9-97A4F27E6C23}" type="datetimeFigureOut">
              <a:rPr lang="en-SG" smtClean="0"/>
              <a:t>13/1/2026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A0549-4841-6D19-707F-6AEF44B9E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24B9B1-916C-E132-7BB4-4D3234E27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2F9E4F-5F09-4C19-A665-67B60684EB6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51604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A5252-B991-7ED0-D801-56D79526D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60FCE0-861E-ADA0-DA4D-F2D74CAC03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300D0-2C7B-0647-29AE-5F8A5932AB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0FB68D-C33C-B0A5-EBB9-90A88F522E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E48C67-3A78-4B3E-89A9-97A4F27E6C23}" type="datetimeFigureOut">
              <a:rPr lang="en-SG" smtClean="0"/>
              <a:t>13/1/2026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F41F2F-B1B9-304A-9CC9-DC412A5DA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3A404F-C59D-B7C4-35E4-84F772083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2F9E4F-5F09-4C19-A665-67B60684EB6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97242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DDBF7-07E7-BB6A-283B-9EC2F6D71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5DC5E6-240F-2749-E5E2-71EA47D10E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4DDE65-3209-9666-0CB7-A65FAAFCDD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F0FE5F-6F42-259C-5079-2207458CB5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FE9277-B976-1CC2-1F42-9F11D9D92C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58DABB-DD54-659D-7106-83BFB8950A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E48C67-3A78-4B3E-89A9-97A4F27E6C23}" type="datetimeFigureOut">
              <a:rPr lang="en-SG" smtClean="0"/>
              <a:t>13/1/2026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409B53-F59A-DE1F-3BD6-A4443B692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14F95B-903C-E79F-3D56-F558BBECE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2F9E4F-5F09-4C19-A665-67B60684EB6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94565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26F44-1D7C-A3A9-F755-955F88E07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C6A393-E5F4-77BE-07C6-741137F21B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E48C67-3A78-4B3E-89A9-97A4F27E6C23}" type="datetimeFigureOut">
              <a:rPr lang="en-SG" smtClean="0"/>
              <a:t>13/1/2026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6F26A5-998D-2820-C472-93476BF38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3E39F1-C8E0-A48D-D701-862C75180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2F9E4F-5F09-4C19-A665-67B60684EB6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28671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809DE2-BA20-F770-AF15-A66540ACC2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E48C67-3A78-4B3E-89A9-97A4F27E6C23}" type="datetimeFigureOut">
              <a:rPr lang="en-SG" smtClean="0"/>
              <a:t>13/1/2026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BB514E-066D-CECA-8196-A47B103F4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4ADF40-C98E-2C2D-FA40-D1BA71B9D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2F9E4F-5F09-4C19-A665-67B60684EB6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35025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8C6AA-2683-A961-DDF0-9ADE60906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32676-B32E-A273-AE94-D93D9C0D3B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9F1A23-8899-1CE6-0691-997EA7780D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6985E0-B260-5245-1153-9F69A9E42A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E48C67-3A78-4B3E-89A9-97A4F27E6C23}" type="datetimeFigureOut">
              <a:rPr lang="en-SG" smtClean="0"/>
              <a:t>13/1/2026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87152F-1197-2E81-0991-C0AFDF4B0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4A4697-2F49-D7B1-6298-1112F2549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2F9E4F-5F09-4C19-A665-67B60684EB6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09770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16FB7-825F-EBF1-94CD-F5934C06A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6F3A04-1E0E-F807-16E8-90B18B1313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64E9C-9389-D3CE-DDB9-C3A138892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99BB1-BAFF-665E-0874-C9E2CC525A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E48C67-3A78-4B3E-89A9-97A4F27E6C23}" type="datetimeFigureOut">
              <a:rPr lang="en-SG" smtClean="0"/>
              <a:t>13/1/2026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80D688-B9A7-C73E-DADD-3CA1E7B0E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776F94-BD25-4C5B-C402-39BE92A92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2F9E4F-5F09-4C19-A665-67B60684EB6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9788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artoon of a child pointing at a light switch&#10;&#10;AI-generated content may be incorrect.">
            <a:extLst>
              <a:ext uri="{FF2B5EF4-FFF2-40B4-BE49-F238E27FC236}">
                <a16:creationId xmlns:a16="http://schemas.microsoft.com/office/drawing/2014/main" id="{63542209-CD47-29E8-1D51-C41EE53FD4A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8691904-94A8-6136-7AFB-C0537D99DB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5EEBEB-9937-486C-A3CD-D5DD78A5727E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DD4EBF7-BA17-B5FD-A716-3BBCE01EB4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D7AD677-EF31-4693-00D6-0548E51D64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5DDB9D6C-0F6A-2EAA-3AF5-EA2651DA7A1B}"/>
              </a:ext>
            </a:extLst>
          </p:cNvPr>
          <p:cNvSpPr txBox="1"/>
          <p:nvPr userDrawn="1"/>
        </p:nvSpPr>
        <p:spPr>
          <a:xfrm>
            <a:off x="1423988" y="915872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6C6177-321E-DED0-6FE5-E42C562F6BD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121" y="8472263"/>
            <a:ext cx="2487663" cy="2552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B91650-23BB-3EEE-2935-66A7F58A057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-18075729"/>
            <a:ext cx="2487663" cy="2552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49A619-BE68-ED9A-7AC4-E004949C783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-18075729"/>
            <a:ext cx="2487663" cy="2552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D2846A-C5E3-6B28-2F2B-E47FC03D678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20307300"/>
            <a:ext cx="2487663" cy="2552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7D50A5-5BE3-90A9-9272-0522981CB16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20307300"/>
            <a:ext cx="2487663" cy="2552700"/>
          </a:xfrm>
          <a:prstGeom prst="rect">
            <a:avLst/>
          </a:prstGeom>
        </p:spPr>
      </p:pic>
      <p:pic>
        <p:nvPicPr>
          <p:cNvPr id="13" name="Hình ảnh 31">
            <a:extLst>
              <a:ext uri="{FF2B5EF4-FFF2-40B4-BE49-F238E27FC236}">
                <a16:creationId xmlns:a16="http://schemas.microsoft.com/office/drawing/2014/main" id="{F32B5323-4A32-8A78-031A-F91C6C5CEC4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r="12560" b="22493"/>
          <a:stretch>
            <a:fillRect/>
          </a:stretch>
        </p:blipFill>
        <p:spPr>
          <a:xfrm>
            <a:off x="-2009726" y="-243220"/>
            <a:ext cx="1577926" cy="19704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95938F-8E12-A15A-7280-6C1B366BC5FF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347095" y="-1148843"/>
            <a:ext cx="1926503" cy="81693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E441086-5A8A-52F8-EB09-DBF2C02C0CE1}"/>
              </a:ext>
            </a:extLst>
          </p:cNvPr>
          <p:cNvSpPr txBox="1">
            <a:spLocks/>
          </p:cNvSpPr>
          <p:nvPr userDrawn="1"/>
        </p:nvSpPr>
        <p:spPr>
          <a:xfrm>
            <a:off x="-783414" y="1077159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959A72-0728-E048-5B9F-F36B893CB3F4}"/>
              </a:ext>
            </a:extLst>
          </p:cNvPr>
          <p:cNvSpPr txBox="1"/>
          <p:nvPr userDrawn="1"/>
        </p:nvSpPr>
        <p:spPr>
          <a:xfrm>
            <a:off x="-2785755" y="156551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 dirty="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 dirty="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177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672AD2F-FA0E-9408-8A6B-3BF34988E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2808" y="1"/>
            <a:ext cx="127508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78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01AD1-94B9-130E-AF62-4B05784E1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0C49A52-D28B-8768-D9E0-72E32CD55D8E}"/>
              </a:ext>
            </a:extLst>
          </p:cNvPr>
          <p:cNvSpPr/>
          <p:nvPr/>
        </p:nvSpPr>
        <p:spPr>
          <a:xfrm>
            <a:off x="317500" y="266700"/>
            <a:ext cx="11442700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39C981-ABC7-D993-06B4-936B490167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5009" y="3722915"/>
            <a:ext cx="6803535" cy="25363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08436C-5AC4-F2ED-1865-21FD5AC705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800" y="1798189"/>
            <a:ext cx="4895111" cy="27846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1269C7-C396-B952-F92E-47E22C22F061}"/>
              </a:ext>
            </a:extLst>
          </p:cNvPr>
          <p:cNvSpPr txBox="1"/>
          <p:nvPr/>
        </p:nvSpPr>
        <p:spPr>
          <a:xfrm>
            <a:off x="209550" y="419100"/>
            <a:ext cx="1165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Em hãy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kể tên các tài sản của nhà trường.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baseline="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Em cần làm gì để giữ gìn tài sản của trường, lớp?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766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D1806F-A788-EA65-C65F-14D5B1E22B13}"/>
              </a:ext>
            </a:extLst>
          </p:cNvPr>
          <p:cNvSpPr/>
          <p:nvPr/>
        </p:nvSpPr>
        <p:spPr>
          <a:xfrm>
            <a:off x="317500" y="266700"/>
            <a:ext cx="11442700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6C3E3D-AE6F-08D1-CE62-B7B06D574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37" y="2319130"/>
            <a:ext cx="5464628" cy="2219740"/>
          </a:xfrm>
          <a:prstGeom prst="rect">
            <a:avLst/>
          </a:prstGeom>
        </p:spPr>
      </p:pic>
      <p:pic>
        <p:nvPicPr>
          <p:cNvPr id="4" name="Picture 3" descr="A group of kids sitting at a table&#10;&#10;AI-generated content may be incorrect.">
            <a:extLst>
              <a:ext uri="{FF2B5EF4-FFF2-40B4-BE49-F238E27FC236}">
                <a16:creationId xmlns:a16="http://schemas.microsoft.com/office/drawing/2014/main" id="{25B57E7B-79C4-9A0F-39F4-A17BF73EC4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1" y="266700"/>
            <a:ext cx="6237513" cy="623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73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0BBE56-CD2F-3C23-D6B0-37C2FF615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0990CF-C546-D05F-C9AE-AEF2F15775F9}"/>
              </a:ext>
            </a:extLst>
          </p:cNvPr>
          <p:cNvSpPr/>
          <p:nvPr/>
        </p:nvSpPr>
        <p:spPr>
          <a:xfrm>
            <a:off x="317500" y="266700"/>
            <a:ext cx="11442700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31080C-281D-08CB-F245-40CFA293D1D9}"/>
              </a:ext>
            </a:extLst>
          </p:cNvPr>
          <p:cNvSpPr txBox="1"/>
          <p:nvPr/>
        </p:nvSpPr>
        <p:spPr>
          <a:xfrm>
            <a:off x="431800" y="1157112"/>
            <a:ext cx="77978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 dirty="0">
                <a:solidFill>
                  <a:srgbClr val="E97132">
                    <a:lumMod val="75000"/>
                  </a:srgbClr>
                </a:solidFill>
                <a:latin typeface="UTM Avo" panose="02040603050506020204" pitchFamily="18" charset="0"/>
              </a:rPr>
              <a:t>Tài sản của trường, lớp bao gồm: bàn, ghế, bảng, cửa, cây cối, tường, nước, đồ dùng thiết bị dạy học,... </a:t>
            </a:r>
            <a:endParaRPr kumimoji="0" lang="vi-VN" sz="5000" b="1" i="0" u="none" strike="noStrike" kern="1200" cap="none" spc="0" normalizeH="0" baseline="0" noProof="0" dirty="0">
              <a:ln>
                <a:noFill/>
              </a:ln>
              <a:solidFill>
                <a:srgbClr val="E97132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" name="Picture 1" descr="A cartoon of a child&#10;&#10;AI-generated content may be incorrect.">
            <a:extLst>
              <a:ext uri="{FF2B5EF4-FFF2-40B4-BE49-F238E27FC236}">
                <a16:creationId xmlns:a16="http://schemas.microsoft.com/office/drawing/2014/main" id="{224F05E7-8249-6758-3A37-B8343B3AE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686" y="1211541"/>
            <a:ext cx="5334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18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6182E8-E428-CC34-FFE1-F0A53B7BC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F413EF-604D-7FC5-0832-00C181C9F3A4}"/>
              </a:ext>
            </a:extLst>
          </p:cNvPr>
          <p:cNvSpPr/>
          <p:nvPr/>
        </p:nvSpPr>
        <p:spPr>
          <a:xfrm>
            <a:off x="317500" y="266700"/>
            <a:ext cx="11442700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ECEEBE-D1C4-8D85-9198-8D21C8541DFA}"/>
              </a:ext>
            </a:extLst>
          </p:cNvPr>
          <p:cNvSpPr txBox="1"/>
          <p:nvPr/>
        </p:nvSpPr>
        <p:spPr>
          <a:xfrm>
            <a:off x="317500" y="299358"/>
            <a:ext cx="1095465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Những việc em cần làm gì để giữ gìn tài sản của trường, lớp: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97132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EF5A27-6D1F-1021-7D64-93BC2F8A4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0614" y="1409234"/>
            <a:ext cx="7509328" cy="42718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A25457-78B6-B6BA-BA36-945C2146AC7B}"/>
              </a:ext>
            </a:extLst>
          </p:cNvPr>
          <p:cNvSpPr txBox="1"/>
          <p:nvPr/>
        </p:nvSpPr>
        <p:spPr>
          <a:xfrm>
            <a:off x="540658" y="5329259"/>
            <a:ext cx="428171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dirty="0">
                <a:latin typeface="UTM Avo" panose="02040603050506020204" pitchFamily="18" charset="0"/>
              </a:rPr>
              <a:t>Sắp xếp sách, vở trong thư viện gọn gàng.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0426D-34AE-F4B2-D224-E17030DBCF44}"/>
              </a:ext>
            </a:extLst>
          </p:cNvPr>
          <p:cNvSpPr txBox="1"/>
          <p:nvPr/>
        </p:nvSpPr>
        <p:spPr>
          <a:xfrm>
            <a:off x="5058228" y="5400482"/>
            <a:ext cx="428171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noProof="0" dirty="0">
                <a:latin typeface="UTM Avo" panose="02040603050506020204" pitchFamily="18" charset="0"/>
              </a:rPr>
              <a:t>Lau chùi, vệ sinh cửa kính, trường, lớp. 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72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20D365-65EA-122B-3B65-FF24148CA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F072161-749E-EF0A-6D36-D7659D1F181F}"/>
              </a:ext>
            </a:extLst>
          </p:cNvPr>
          <p:cNvSpPr/>
          <p:nvPr/>
        </p:nvSpPr>
        <p:spPr>
          <a:xfrm>
            <a:off x="317500" y="266700"/>
            <a:ext cx="11442700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BE0EB5-0459-628F-4ED3-4EE512B3E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8579" y="1060889"/>
            <a:ext cx="9740901" cy="36314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BA1884-99F1-663B-BF2D-410002D27449}"/>
              </a:ext>
            </a:extLst>
          </p:cNvPr>
          <p:cNvSpPr txBox="1"/>
          <p:nvPr/>
        </p:nvSpPr>
        <p:spPr>
          <a:xfrm>
            <a:off x="317500" y="299358"/>
            <a:ext cx="1095465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Những việc em cần làm gì để giữ gìn tài sản của trường, lớp: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97132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2BC7A6-44AD-29B8-20F2-3CACC81E2EFE}"/>
              </a:ext>
            </a:extLst>
          </p:cNvPr>
          <p:cNvSpPr txBox="1"/>
          <p:nvPr/>
        </p:nvSpPr>
        <p:spPr>
          <a:xfrm>
            <a:off x="317500" y="4581760"/>
            <a:ext cx="375919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5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Khóa vòi nước khi dùng xong.</a:t>
            </a:r>
            <a:endParaRPr kumimoji="0" lang="en-US" sz="25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60C3A7-61E2-4009-3A93-060B2C77C279}"/>
              </a:ext>
            </a:extLst>
          </p:cNvPr>
          <p:cNvSpPr txBox="1"/>
          <p:nvPr/>
        </p:nvSpPr>
        <p:spPr>
          <a:xfrm>
            <a:off x="3234872" y="5022960"/>
            <a:ext cx="375919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5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Tắt điện khi ra khỏi phòng.</a:t>
            </a:r>
            <a:endParaRPr kumimoji="0" lang="en-US" sz="25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9D26A3-44B4-DDDA-B4E5-30330ADC7BFA}"/>
              </a:ext>
            </a:extLst>
          </p:cNvPr>
          <p:cNvSpPr txBox="1"/>
          <p:nvPr/>
        </p:nvSpPr>
        <p:spPr>
          <a:xfrm>
            <a:off x="6379029" y="4652812"/>
            <a:ext cx="375919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500" dirty="0">
                <a:latin typeface="UTM Avo" panose="02040603050506020204" pitchFamily="18" charset="0"/>
              </a:rPr>
              <a:t>Không nhảy lên bàn, ghế. </a:t>
            </a:r>
            <a:endParaRPr kumimoji="0" lang="en-US" sz="25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38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0499E0-2B37-49C4-920E-60329DEB0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4597" y="750242"/>
            <a:ext cx="14567726" cy="246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90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F293C21-A61A-03C9-1316-5130E845F293}"/>
              </a:ext>
            </a:extLst>
          </p:cNvPr>
          <p:cNvSpPr/>
          <p:nvPr/>
        </p:nvSpPr>
        <p:spPr>
          <a:xfrm>
            <a:off x="317500" y="266700"/>
            <a:ext cx="11442700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AE146E-05E3-7488-F6BC-F8BAF2024124}"/>
              </a:ext>
            </a:extLst>
          </p:cNvPr>
          <p:cNvSpPr txBox="1"/>
          <p:nvPr/>
        </p:nvSpPr>
        <p:spPr>
          <a:xfrm>
            <a:off x="209550" y="419100"/>
            <a:ext cx="1165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Em </a:t>
            </a:r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đồng tình hoặc không đồng tình với việc làm của bạn nào? Vì sao?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UTM Avo" panose="02040603050506020204" pitchFamily="18" charset="0"/>
              <a:cs typeface="+mn-cs"/>
            </a:endParaRPr>
          </a:p>
        </p:txBody>
      </p:sp>
      <p:pic>
        <p:nvPicPr>
          <p:cNvPr id="10" name="Picture 9" descr="A cartoon of boys standing in front of a sink&#10;&#10;AI-generated content may be incorrect.">
            <a:extLst>
              <a:ext uri="{FF2B5EF4-FFF2-40B4-BE49-F238E27FC236}">
                <a16:creationId xmlns:a16="http://schemas.microsoft.com/office/drawing/2014/main" id="{345C8FF2-5189-A0A3-8EA1-62C55C846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233" y="2578608"/>
            <a:ext cx="5653556" cy="3780816"/>
          </a:xfrm>
          <a:prstGeom prst="rect">
            <a:avLst/>
          </a:prstGeom>
        </p:spPr>
      </p:pic>
      <p:pic>
        <p:nvPicPr>
          <p:cNvPr id="12" name="Picture 11" descr="Cartoon of a child and child in a classroom&#10;&#10;AI-generated content may be incorrect.">
            <a:extLst>
              <a:ext uri="{FF2B5EF4-FFF2-40B4-BE49-F238E27FC236}">
                <a16:creationId xmlns:a16="http://schemas.microsoft.com/office/drawing/2014/main" id="{2E2FD2B3-21A3-0497-A9E1-4A45445808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05" y="1496318"/>
            <a:ext cx="4757123" cy="363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50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09B839-A7AE-C97B-6650-3CF18C76C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98E8EA-42F7-D2E1-CD3F-1A0DAE393C35}"/>
              </a:ext>
            </a:extLst>
          </p:cNvPr>
          <p:cNvSpPr/>
          <p:nvPr/>
        </p:nvSpPr>
        <p:spPr>
          <a:xfrm>
            <a:off x="317500" y="266700"/>
            <a:ext cx="11442700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03CCC0-306E-B09A-B0EB-DC958BA1BF1E}"/>
              </a:ext>
            </a:extLst>
          </p:cNvPr>
          <p:cNvSpPr txBox="1"/>
          <p:nvPr/>
        </p:nvSpPr>
        <p:spPr>
          <a:xfrm>
            <a:off x="209550" y="419100"/>
            <a:ext cx="1165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 đồng tình hoặc không đồng tình với việc làm của bạn nào? Vì sao?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97132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Picture 5" descr="A cartoon of a child writing on a wall&#10;&#10;AI-generated content may be incorrect.">
            <a:extLst>
              <a:ext uri="{FF2B5EF4-FFF2-40B4-BE49-F238E27FC236}">
                <a16:creationId xmlns:a16="http://schemas.microsoft.com/office/drawing/2014/main" id="{2BDEC9F7-7963-4C96-8A7C-E1894EB621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976" y="2722587"/>
            <a:ext cx="5518423" cy="3716313"/>
          </a:xfrm>
          <a:prstGeom prst="rect">
            <a:avLst/>
          </a:prstGeom>
        </p:spPr>
      </p:pic>
      <p:pic>
        <p:nvPicPr>
          <p:cNvPr id="8" name="Picture 7" descr="A cartoon of a child writing on a table&#10;&#10;AI-generated content may be incorrect.">
            <a:extLst>
              <a:ext uri="{FF2B5EF4-FFF2-40B4-BE49-F238E27FC236}">
                <a16:creationId xmlns:a16="http://schemas.microsoft.com/office/drawing/2014/main" id="{5F84C29F-04B6-2576-F4A6-CD14C435BD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1496318"/>
            <a:ext cx="5548376" cy="423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960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41E566-AE04-5243-894E-5218E7476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EDB9CA8-85E2-ADFC-97C6-5994AE3B8421}"/>
              </a:ext>
            </a:extLst>
          </p:cNvPr>
          <p:cNvSpPr/>
          <p:nvPr/>
        </p:nvSpPr>
        <p:spPr>
          <a:xfrm>
            <a:off x="317500" y="266700"/>
            <a:ext cx="11442700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 descr="Cartoon of boys sitting at a desk with a book and pencil&#10;&#10;AI-generated content may be incorrect.">
            <a:extLst>
              <a:ext uri="{FF2B5EF4-FFF2-40B4-BE49-F238E27FC236}">
                <a16:creationId xmlns:a16="http://schemas.microsoft.com/office/drawing/2014/main" id="{CB1D14A9-D422-C128-D674-DAB86EB6BA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915" y="1068835"/>
            <a:ext cx="5225143" cy="52251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9B7CAA-9F89-0143-C273-33A062F22F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968" y="905798"/>
            <a:ext cx="5555115" cy="2181283"/>
          </a:xfrm>
          <a:prstGeom prst="rect">
            <a:avLst/>
          </a:prstGeom>
        </p:spPr>
      </p:pic>
      <p:pic>
        <p:nvPicPr>
          <p:cNvPr id="4" name="4 Minute Countdown Timer with Music for Kids">
            <a:hlinkClick r:id="" action="ppaction://media"/>
            <a:extLst>
              <a:ext uri="{FF2B5EF4-FFF2-40B4-BE49-F238E27FC236}">
                <a16:creationId xmlns:a16="http://schemas.microsoft.com/office/drawing/2014/main" id="{BD0303AE-E145-6B6F-57CE-D241AA25B2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0704" y="3143821"/>
            <a:ext cx="4570984" cy="257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77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1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2756E4-5A21-AE2C-437F-5A823D6B4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91A3F88-398A-F724-CD29-98CBE6B1EB1D}"/>
              </a:ext>
            </a:extLst>
          </p:cNvPr>
          <p:cNvSpPr/>
          <p:nvPr/>
        </p:nvSpPr>
        <p:spPr>
          <a:xfrm>
            <a:off x="317500" y="266700"/>
            <a:ext cx="11442700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4DD451-220E-497F-4849-EA00C12EEE38}"/>
              </a:ext>
            </a:extLst>
          </p:cNvPr>
          <p:cNvSpPr txBox="1"/>
          <p:nvPr/>
        </p:nvSpPr>
        <p:spPr>
          <a:xfrm>
            <a:off x="659195" y="5001183"/>
            <a:ext cx="44897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Hai bạn tắt điện, khóa cửa trước khi ra về là đúng. Giúp tránh lãng phí điện và bảo quản tài sản của nhà trường.</a:t>
            </a:r>
            <a:endParaRPr kumimoji="0" lang="en-US" sz="220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0" name="Picture 9" descr="A cartoon of boys standing in front of a sink&#10;&#10;AI-generated content may be incorrect.">
            <a:extLst>
              <a:ext uri="{FF2B5EF4-FFF2-40B4-BE49-F238E27FC236}">
                <a16:creationId xmlns:a16="http://schemas.microsoft.com/office/drawing/2014/main" id="{35B51E20-39E1-B307-CD07-23ED7D943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634" y="1416873"/>
            <a:ext cx="5653556" cy="3780816"/>
          </a:xfrm>
          <a:prstGeom prst="rect">
            <a:avLst/>
          </a:prstGeom>
        </p:spPr>
      </p:pic>
      <p:pic>
        <p:nvPicPr>
          <p:cNvPr id="12" name="Picture 11" descr="Cartoon of a child and child in a classroom&#10;&#10;AI-generated content may be incorrect.">
            <a:extLst>
              <a:ext uri="{FF2B5EF4-FFF2-40B4-BE49-F238E27FC236}">
                <a16:creationId xmlns:a16="http://schemas.microsoft.com/office/drawing/2014/main" id="{941BA80F-FE25-8CCC-18BB-AFC9A34863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11" y="1328344"/>
            <a:ext cx="4757123" cy="36347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4BAA18-6B79-DAC8-8269-B0FD450A24A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11" t="5043" r="17713" b="-781"/>
          <a:stretch>
            <a:fillRect/>
          </a:stretch>
        </p:blipFill>
        <p:spPr>
          <a:xfrm>
            <a:off x="3104121" y="349040"/>
            <a:ext cx="4357026" cy="13112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930C5B-4F8D-FD02-7F05-C83BF3F84241}"/>
              </a:ext>
            </a:extLst>
          </p:cNvPr>
          <p:cNvSpPr txBox="1"/>
          <p:nvPr/>
        </p:nvSpPr>
        <p:spPr>
          <a:xfrm>
            <a:off x="6096000" y="5293571"/>
            <a:ext cx="5068825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3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Bạn nam khuyên bạn khóa vòi nước khi dùng xong. Việc làm này là đúng giúp tránh lãng phí nước. </a:t>
            </a:r>
            <a:endParaRPr kumimoji="0" lang="en-US" sz="230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52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F51006-1302-0925-CAB8-7F765FDD56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076" r="26302" b="1232"/>
          <a:stretch>
            <a:fillRect/>
          </a:stretch>
        </p:blipFill>
        <p:spPr>
          <a:xfrm>
            <a:off x="6223000" y="127000"/>
            <a:ext cx="5803900" cy="486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19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C471E6-F92D-EAE3-891C-FE7549BDE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056159-7D0D-7673-F489-719786E57F66}"/>
              </a:ext>
            </a:extLst>
          </p:cNvPr>
          <p:cNvSpPr/>
          <p:nvPr/>
        </p:nvSpPr>
        <p:spPr>
          <a:xfrm>
            <a:off x="317500" y="266700"/>
            <a:ext cx="11442700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cartoon of a child writing on a wall&#10;&#10;AI-generated content may be incorrect.">
            <a:extLst>
              <a:ext uri="{FF2B5EF4-FFF2-40B4-BE49-F238E27FC236}">
                <a16:creationId xmlns:a16="http://schemas.microsoft.com/office/drawing/2014/main" id="{89D69AC3-6489-5828-3256-9456098548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777" y="1570843"/>
            <a:ext cx="5518423" cy="3716313"/>
          </a:xfrm>
          <a:prstGeom prst="rect">
            <a:avLst/>
          </a:prstGeom>
        </p:spPr>
      </p:pic>
      <p:pic>
        <p:nvPicPr>
          <p:cNvPr id="8" name="Picture 7" descr="A cartoon of a child writing on a table&#10;&#10;AI-generated content may be incorrect.">
            <a:extLst>
              <a:ext uri="{FF2B5EF4-FFF2-40B4-BE49-F238E27FC236}">
                <a16:creationId xmlns:a16="http://schemas.microsoft.com/office/drawing/2014/main" id="{76BE2B40-F611-BBDF-A696-CB2CB21E7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350106"/>
            <a:ext cx="5548376" cy="42306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2DE47C-5590-F4B7-38AF-E4644C098A5D}"/>
              </a:ext>
            </a:extLst>
          </p:cNvPr>
          <p:cNvSpPr txBox="1"/>
          <p:nvPr/>
        </p:nvSpPr>
        <p:spPr>
          <a:xfrm>
            <a:off x="659195" y="5001183"/>
            <a:ext cx="44897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Không nên viết vẽ bậy lên bàn giống bạn nam. Làm hư hỏng, bẩn tài sản của nhà trường. </a:t>
            </a:r>
            <a:endParaRPr kumimoji="0" lang="en-US" sz="220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4BD981-9779-1664-AE25-425F9F29BDB3}"/>
              </a:ext>
            </a:extLst>
          </p:cNvPr>
          <p:cNvSpPr txBox="1"/>
          <p:nvPr/>
        </p:nvSpPr>
        <p:spPr>
          <a:xfrm>
            <a:off x="6241777" y="5351086"/>
            <a:ext cx="51958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Không nên viết vẽ bậy </a:t>
            </a:r>
            <a:r>
              <a:rPr lang="vi-VN" sz="220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lên tường </a:t>
            </a:r>
            <a:r>
              <a:rPr lang="vi-VN" sz="2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giống </a:t>
            </a:r>
            <a:r>
              <a:rPr lang="vi-VN" sz="220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bạn nữ. </a:t>
            </a:r>
            <a:r>
              <a:rPr lang="vi-VN" sz="2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Làm hư hỏng, bẩn tài sản của nhà trường. </a:t>
            </a:r>
            <a:endParaRPr kumimoji="0" lang="en-US" sz="220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71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C3239C-2FDE-E1C1-DFF7-F34BEA27C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D8EA848-B4E0-CE25-F902-381705D24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 descr="A cartoon of a child pointing at a door&#10;&#10;AI-generated content may be incorrect.">
            <a:extLst>
              <a:ext uri="{FF2B5EF4-FFF2-40B4-BE49-F238E27FC236}">
                <a16:creationId xmlns:a16="http://schemas.microsoft.com/office/drawing/2014/main" id="{B6068765-696A-AA75-1ABA-8B72C12F8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4" b="9022"/>
          <a:stretch>
            <a:fillRect/>
          </a:stretch>
        </p:blipFill>
        <p:spPr>
          <a:xfrm>
            <a:off x="20" y="-163286"/>
            <a:ext cx="12191980" cy="68567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9C06B89-4ADA-CBFE-A4C7-CAD5494A758D}"/>
              </a:ext>
            </a:extLst>
          </p:cNvPr>
          <p:cNvSpPr/>
          <p:nvPr/>
        </p:nvSpPr>
        <p:spPr>
          <a:xfrm>
            <a:off x="6096760" y="2431608"/>
            <a:ext cx="5833981" cy="3292708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38A37D-553F-3135-B553-96163EFEA33A}"/>
              </a:ext>
            </a:extLst>
          </p:cNvPr>
          <p:cNvSpPr txBox="1"/>
          <p:nvPr/>
        </p:nvSpPr>
        <p:spPr>
          <a:xfrm>
            <a:off x="5967275" y="2646801"/>
            <a:ext cx="60929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500" dirty="0">
                <a:solidFill>
                  <a:srgbClr val="E97132">
                    <a:lumMod val="75000"/>
                  </a:srgbClr>
                </a:solidFill>
                <a:latin typeface="UTM Avo" panose="02040603050506020204" pitchFamily="18" charset="0"/>
              </a:rPr>
              <a:t>Hãy chia sẻ với các bạn những việc em đã làm để giữ gìn tài sản của trường, lớp</a:t>
            </a:r>
            <a:r>
              <a:rPr kumimoji="0" lang="vi-VN" sz="4500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293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37F823-F679-F1A1-5594-FE115A7D8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5628D94-C23D-329B-2718-13650D8FCD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 descr="A cartoon of a child pointing at a door&#10;&#10;AI-generated content may be incorrect.">
            <a:extLst>
              <a:ext uri="{FF2B5EF4-FFF2-40B4-BE49-F238E27FC236}">
                <a16:creationId xmlns:a16="http://schemas.microsoft.com/office/drawing/2014/main" id="{A9670458-A02C-DD57-72E7-06D40454CA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4" b="9022"/>
          <a:stretch>
            <a:fillRect/>
          </a:stretch>
        </p:blipFill>
        <p:spPr>
          <a:xfrm>
            <a:off x="20" y="-163286"/>
            <a:ext cx="12191980" cy="68567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E228C1F-037B-7CE5-BCE4-D6CC8DF67BE3}"/>
              </a:ext>
            </a:extLst>
          </p:cNvPr>
          <p:cNvSpPr/>
          <p:nvPr/>
        </p:nvSpPr>
        <p:spPr>
          <a:xfrm>
            <a:off x="88900" y="0"/>
            <a:ext cx="11628072" cy="645160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06C267-E96A-1808-1356-FEFAE1F92899}"/>
              </a:ext>
            </a:extLst>
          </p:cNvPr>
          <p:cNvSpPr txBox="1"/>
          <p:nvPr/>
        </p:nvSpPr>
        <p:spPr>
          <a:xfrm>
            <a:off x="1783128" y="4722283"/>
            <a:ext cx="86232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noProof="0" dirty="0">
                <a:solidFill>
                  <a:srgbClr val="E97132">
                    <a:lumMod val="75000"/>
                  </a:srgbClr>
                </a:solidFill>
                <a:latin typeface="UTM Avo" panose="02040603050506020204" pitchFamily="18" charset="0"/>
              </a:rPr>
              <a:t>Em sẽ làm gì khi thấy một bạn đang hái hoa trong vườn trường. </a:t>
            </a:r>
            <a:endParaRPr kumimoji="0" lang="vi-VN" sz="4000" i="0" u="none" strike="noStrike" kern="1200" cap="none" spc="0" normalizeH="0" baseline="0" noProof="0" dirty="0">
              <a:ln>
                <a:noFill/>
              </a:ln>
              <a:solidFill>
                <a:srgbClr val="E97132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98B483-FAF3-5396-CDE7-208F528B16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151" r="22062"/>
          <a:stretch>
            <a:fillRect/>
          </a:stretch>
        </p:blipFill>
        <p:spPr>
          <a:xfrm>
            <a:off x="343517" y="736603"/>
            <a:ext cx="4806061" cy="3809999"/>
          </a:xfrm>
          <a:prstGeom prst="rect">
            <a:avLst/>
          </a:prstGeom>
        </p:spPr>
      </p:pic>
      <p:pic>
        <p:nvPicPr>
          <p:cNvPr id="7" name="Picture 6" descr="A cartoon of a child picking flowers&#10;&#10;AI-generated content may be incorrect.">
            <a:extLst>
              <a:ext uri="{FF2B5EF4-FFF2-40B4-BE49-F238E27FC236}">
                <a16:creationId xmlns:a16="http://schemas.microsoft.com/office/drawing/2014/main" id="{7AA2E164-D40D-5F72-7467-6D255CCB2B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0" b="9260"/>
          <a:stretch>
            <a:fillRect/>
          </a:stretch>
        </p:blipFill>
        <p:spPr>
          <a:xfrm>
            <a:off x="4985972" y="239182"/>
            <a:ext cx="5422900" cy="448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13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C688A7-857A-A109-9FA3-AFFE68E0662A}"/>
              </a:ext>
            </a:extLst>
          </p:cNvPr>
          <p:cNvSpPr/>
          <p:nvPr/>
        </p:nvSpPr>
        <p:spPr>
          <a:xfrm>
            <a:off x="131537" y="266700"/>
            <a:ext cx="11628072" cy="645160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4EFC31-9404-A995-F1BD-CC16C0408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37" y="1127616"/>
            <a:ext cx="5464628" cy="2219740"/>
          </a:xfrm>
          <a:prstGeom prst="rect">
            <a:avLst/>
          </a:prstGeom>
        </p:spPr>
      </p:pic>
      <p:pic>
        <p:nvPicPr>
          <p:cNvPr id="3" name="Picture 2" descr="A group of kids sitting at a table&#10;&#10;AI-generated content may be incorrect.">
            <a:extLst>
              <a:ext uri="{FF2B5EF4-FFF2-40B4-BE49-F238E27FC236}">
                <a16:creationId xmlns:a16="http://schemas.microsoft.com/office/drawing/2014/main" id="{7D009569-8F3D-FE12-8F06-F90BC81165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131" y="310243"/>
            <a:ext cx="6237513" cy="62375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1179A8-7ECB-0B17-9F04-FA37766E9F5C}"/>
              </a:ext>
            </a:extLst>
          </p:cNvPr>
          <p:cNvSpPr txBox="1"/>
          <p:nvPr/>
        </p:nvSpPr>
        <p:spPr>
          <a:xfrm>
            <a:off x="-182625" y="3745629"/>
            <a:ext cx="60929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500" b="1" dirty="0">
                <a:solidFill>
                  <a:srgbClr val="E97132">
                    <a:lumMod val="75000"/>
                  </a:srgbClr>
                </a:solidFill>
                <a:latin typeface="UTM Avo" panose="02040603050506020204" pitchFamily="18" charset="0"/>
              </a:rPr>
              <a:t>ĐÓNG VAI XỬ LÍ TÌNH HUỐNG</a:t>
            </a:r>
            <a:endParaRPr kumimoji="0" lang="vi-VN" sz="4500" b="1" i="0" u="none" strike="noStrike" kern="1200" cap="none" spc="0" normalizeH="0" baseline="0" noProof="0" dirty="0">
              <a:ln>
                <a:noFill/>
              </a:ln>
              <a:solidFill>
                <a:srgbClr val="E97132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13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732486-DBC1-70A1-A4E4-80FA8A99D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A6B4F32-FB11-4808-D70E-2A194864C6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 descr="A cartoon of a child pointing at a door&#10;&#10;AI-generated content may be incorrect.">
            <a:extLst>
              <a:ext uri="{FF2B5EF4-FFF2-40B4-BE49-F238E27FC236}">
                <a16:creationId xmlns:a16="http://schemas.microsoft.com/office/drawing/2014/main" id="{191F656C-7CA2-CAF2-3454-9805A5B8F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4" b="9022"/>
          <a:stretch>
            <a:fillRect/>
          </a:stretch>
        </p:blipFill>
        <p:spPr>
          <a:xfrm>
            <a:off x="20" y="-163286"/>
            <a:ext cx="12191980" cy="68567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36D8FE-5580-F99A-25AF-2DA749B0BFED}"/>
              </a:ext>
            </a:extLst>
          </p:cNvPr>
          <p:cNvSpPr/>
          <p:nvPr/>
        </p:nvSpPr>
        <p:spPr>
          <a:xfrm>
            <a:off x="88900" y="0"/>
            <a:ext cx="11628072" cy="645160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BDDE2D-4AED-0B07-FA49-5C6262BAA302}"/>
              </a:ext>
            </a:extLst>
          </p:cNvPr>
          <p:cNvSpPr txBox="1"/>
          <p:nvPr/>
        </p:nvSpPr>
        <p:spPr>
          <a:xfrm>
            <a:off x="341400" y="1372247"/>
            <a:ext cx="55615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Cần khuyên bạn không được hái hoa  bẻ cành mà phải chăm sóc, gìn giữ để làm đẹp cho khuôn viên trường học.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E97132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Picture 6" descr="A cartoon of a child picking flowers&#10;&#10;AI-generated content may be incorrect.">
            <a:extLst>
              <a:ext uri="{FF2B5EF4-FFF2-40B4-BE49-F238E27FC236}">
                <a16:creationId xmlns:a16="http://schemas.microsoft.com/office/drawing/2014/main" id="{BB0472AE-1312-3732-AE2B-8A2EAC319E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0" b="9260"/>
          <a:stretch>
            <a:fillRect/>
          </a:stretch>
        </p:blipFill>
        <p:spPr>
          <a:xfrm>
            <a:off x="6139688" y="526788"/>
            <a:ext cx="5422900" cy="448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70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B1AF00-D4FA-2AFD-5A2A-D87F300F9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6"/>
            <a:ext cx="5540830" cy="11450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321774-FA0E-6BF0-CB36-A58C247D1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9346" y="1145047"/>
            <a:ext cx="9081397" cy="208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894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73F7B65-1617-4816-6508-85B64E8B78AE}"/>
              </a:ext>
            </a:extLst>
          </p:cNvPr>
          <p:cNvSpPr/>
          <p:nvPr/>
        </p:nvSpPr>
        <p:spPr>
          <a:xfrm>
            <a:off x="317500" y="266700"/>
            <a:ext cx="11442700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B5E47B-C997-3C12-7338-157BDFCF2E2E}"/>
              </a:ext>
            </a:extLst>
          </p:cNvPr>
          <p:cNvSpPr txBox="1"/>
          <p:nvPr/>
        </p:nvSpPr>
        <p:spPr>
          <a:xfrm>
            <a:off x="209550" y="419100"/>
            <a:ext cx="1165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Em hãy nhận xét về hành vi của các bạn trong tranh.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UTM Avo" panose="02040603050506020204" pitchFamily="18" charset="0"/>
              <a:cs typeface="+mn-cs"/>
            </a:endParaRPr>
          </a:p>
        </p:txBody>
      </p:sp>
      <p:pic>
        <p:nvPicPr>
          <p:cNvPr id="13" name="Picture 12" descr="Cartoon of a child standing on a bench and smiling&#10;&#10;AI-generated content may be incorrect.">
            <a:extLst>
              <a:ext uri="{FF2B5EF4-FFF2-40B4-BE49-F238E27FC236}">
                <a16:creationId xmlns:a16="http://schemas.microsoft.com/office/drawing/2014/main" id="{5BF8E355-9B87-64E4-A145-E3CC1282A6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928" y="1147521"/>
            <a:ext cx="8064500" cy="537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60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C70D52-3652-A3BD-020C-D8803699F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163DAAC-77AD-D49F-27EE-DD47DFD0C41D}"/>
              </a:ext>
            </a:extLst>
          </p:cNvPr>
          <p:cNvSpPr/>
          <p:nvPr/>
        </p:nvSpPr>
        <p:spPr>
          <a:xfrm>
            <a:off x="317500" y="266700"/>
            <a:ext cx="11442700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 descr="Cartoon of boys sitting at a desk with a book and pencil&#10;&#10;AI-generated content may be incorrect.">
            <a:extLst>
              <a:ext uri="{FF2B5EF4-FFF2-40B4-BE49-F238E27FC236}">
                <a16:creationId xmlns:a16="http://schemas.microsoft.com/office/drawing/2014/main" id="{3CB3D6BA-1579-DA0C-F9A7-1D6A38687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915" y="1068835"/>
            <a:ext cx="5225143" cy="52251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1786E9-5169-15DD-453B-455603B7A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2185958"/>
            <a:ext cx="5555115" cy="218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57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1A978D-F9EC-D9E1-914D-BA30AE423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1C97D3D-F539-9566-65C3-961B2BA6D85F}"/>
              </a:ext>
            </a:extLst>
          </p:cNvPr>
          <p:cNvSpPr/>
          <p:nvPr/>
        </p:nvSpPr>
        <p:spPr>
          <a:xfrm>
            <a:off x="317500" y="266700"/>
            <a:ext cx="11442700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A3F76A-E18B-9827-7417-AB5D0F90BE43}"/>
              </a:ext>
            </a:extLst>
          </p:cNvPr>
          <p:cNvSpPr txBox="1"/>
          <p:nvPr/>
        </p:nvSpPr>
        <p:spPr>
          <a:xfrm>
            <a:off x="6902449" y="1861340"/>
            <a:ext cx="47625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Hành vi đứng trên bàn, ghế để đùa nghịch như hai bạn trong hình là sai. Sẽ làm bàn ghế bị bẩn,</a:t>
            </a:r>
            <a:r>
              <a:rPr kumimoji="0" lang="vi-VN" sz="3000" b="1" i="0" u="none" strike="noStrike" kern="1200" cap="none" spc="0" normalizeH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hư hỏng và hai bạn cũng dễ bị ngã.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E97132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3" name="Picture 12" descr="Cartoon of a child standing on a bench and smiling&#10;&#10;AI-generated content may be incorrect.">
            <a:extLst>
              <a:ext uri="{FF2B5EF4-FFF2-40B4-BE49-F238E27FC236}">
                <a16:creationId xmlns:a16="http://schemas.microsoft.com/office/drawing/2014/main" id="{ED4545CF-DEA4-FFEA-78A4-8882D1418C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1346200"/>
            <a:ext cx="6489699" cy="432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4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F9495C-1D43-AC92-4447-AC55F3AD4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237F178-0B5B-5CD3-8627-4F4252B6A55E}"/>
              </a:ext>
            </a:extLst>
          </p:cNvPr>
          <p:cNvSpPr/>
          <p:nvPr/>
        </p:nvSpPr>
        <p:spPr>
          <a:xfrm>
            <a:off x="317500" y="266700"/>
            <a:ext cx="11442700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2A712D-274E-F54C-CE85-E0F8106DE0DF}"/>
              </a:ext>
            </a:extLst>
          </p:cNvPr>
          <p:cNvSpPr txBox="1"/>
          <p:nvPr/>
        </p:nvSpPr>
        <p:spPr>
          <a:xfrm>
            <a:off x="565150" y="1549400"/>
            <a:ext cx="67246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E97132">
                    <a:lumMod val="75000"/>
                  </a:srgbClr>
                </a:solidFill>
                <a:latin typeface="UTM Avo" panose="02040603050506020204" pitchFamily="18" charset="0"/>
              </a:rPr>
              <a:t>Vì sao em cần giữ gìn tài sản của trường, lớp?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E97132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" name="Picture 1" descr="A cartoon of a child&#10;&#10;AI-generated content may be incorrect.">
            <a:extLst>
              <a:ext uri="{FF2B5EF4-FFF2-40B4-BE49-F238E27FC236}">
                <a16:creationId xmlns:a16="http://schemas.microsoft.com/office/drawing/2014/main" id="{EEFA8BF0-902E-03B0-BB10-70BE9F0F2C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929" y="744158"/>
            <a:ext cx="5757921" cy="575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63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92EB93C-8D84-03EF-E1A8-F10C9EABCF95}"/>
              </a:ext>
            </a:extLst>
          </p:cNvPr>
          <p:cNvSpPr/>
          <p:nvPr/>
        </p:nvSpPr>
        <p:spPr>
          <a:xfrm>
            <a:off x="335872" y="969811"/>
            <a:ext cx="9956800" cy="5605348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A0A4BF-B8E8-1B81-BF87-94B062277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842" y="114300"/>
            <a:ext cx="9366860" cy="20952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BE6159-8355-61D2-FF33-70103036736B}"/>
              </a:ext>
            </a:extLst>
          </p:cNvPr>
          <p:cNvSpPr txBox="1"/>
          <p:nvPr/>
        </p:nvSpPr>
        <p:spPr>
          <a:xfrm>
            <a:off x="438150" y="2044418"/>
            <a:ext cx="93668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</a:rPr>
              <a:t>Giữ gìn tài sản của trường, lớp là nhiệm vụ của mỗi người</a:t>
            </a:r>
            <a:r>
              <a:rPr lang="vi-VN" sz="4500" b="1" dirty="0">
                <a:solidFill>
                  <a:srgbClr val="E97132">
                    <a:lumMod val="75000"/>
                  </a:srgbClr>
                </a:solidFill>
                <a:latin typeface="UTM Avo" panose="02040603050506020204" pitchFamily="18" charset="0"/>
              </a:rPr>
              <a:t>. Giữ gìn tài sản của trường, lớp giúp em có điều kiện để học tập, sinh hoạt ở trường, lớp được tốt hơn.   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E97132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9" name="Picture 8" descr="A cartoon of a child&#10;&#10;AI-generated content may be incorrect.">
            <a:extLst>
              <a:ext uri="{FF2B5EF4-FFF2-40B4-BE49-F238E27FC236}">
                <a16:creationId xmlns:a16="http://schemas.microsoft.com/office/drawing/2014/main" id="{4FE39D65-8FB1-20C2-00AC-E467F92B8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614" y="3065029"/>
            <a:ext cx="3792971" cy="379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05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6B3A78-A42E-2E48-5E73-849003F8D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EFF10C9-46C6-C5A5-AEF8-BE92C21675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3CD721-74A7-F855-875D-3914BABD7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67" y="206712"/>
            <a:ext cx="5441244" cy="11217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AA6A69-4DB7-EEA7-9BE6-B9F6291A5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124" y="1328446"/>
            <a:ext cx="10030209" cy="217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788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432</Words>
  <Application>Microsoft Office PowerPoint</Application>
  <PresentationFormat>Widescreen</PresentationFormat>
  <Paragraphs>24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#9Slide07 HoneyCream</vt:lpstr>
      <vt:lpstr>SVN-Newton</vt:lpstr>
      <vt:lpstr>Aptos</vt:lpstr>
      <vt:lpstr>Arial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MNT</dc:title>
  <dc:creator>Tư Bùi</dc:creator>
  <cp:keywords>MNT</cp:keywords>
  <cp:lastModifiedBy>Administrator</cp:lastModifiedBy>
  <cp:revision>9</cp:revision>
  <dcterms:created xsi:type="dcterms:W3CDTF">2025-09-27T10:25:28Z</dcterms:created>
  <dcterms:modified xsi:type="dcterms:W3CDTF">2026-01-13T09:18:51Z</dcterms:modified>
</cp:coreProperties>
</file>