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66" r:id="rId5"/>
    <p:sldId id="267" r:id="rId6"/>
    <p:sldId id="268" r:id="rId7"/>
    <p:sldId id="269" r:id="rId8"/>
    <p:sldId id="256" r:id="rId9"/>
    <p:sldId id="258" r:id="rId10"/>
    <p:sldId id="259" r:id="rId11"/>
    <p:sldId id="260" r:id="rId12"/>
    <p:sldId id="270" r:id="rId13"/>
    <p:sldId id="271" r:id="rId14"/>
    <p:sldId id="272" r:id="rId15"/>
    <p:sldId id="26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65"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2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1/13/2026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2026/1/13</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3A4A39B-A3F7-909C-45F9-EF3423D99F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8248" y="190500"/>
            <a:ext cx="2438400" cy="2438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1/13/2026</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7.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57.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slide" Target="slide3.xml"/><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6.png"/><Relationship Id="rId2" Type="http://schemas.openxmlformats.org/officeDocument/2006/relationships/image" Target="../media/image11.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8.svg"/><Relationship Id="rId1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6.svg"/><Relationship Id="rId7"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38.png"/><Relationship Id="rId2" Type="http://schemas.openxmlformats.org/officeDocument/2006/relationships/image" Target="../media/image28.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1.svg"/><Relationship Id="rId5" Type="http://schemas.openxmlformats.org/officeDocument/2006/relationships/image" Target="../media/image12.svg"/><Relationship Id="rId15" Type="http://schemas.openxmlformats.org/officeDocument/2006/relationships/image" Target="../media/image54.svg"/><Relationship Id="rId10" Type="http://schemas.openxmlformats.org/officeDocument/2006/relationships/image" Target="../media/image53.png"/><Relationship Id="rId4" Type="http://schemas.openxmlformats.org/officeDocument/2006/relationships/image" Target="../media/image11.png"/><Relationship Id="rId9" Type="http://schemas.openxmlformats.org/officeDocument/2006/relationships/image" Target="../media/image18.sv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2.svg"/><Relationship Id="rId18" Type="http://schemas.openxmlformats.org/officeDocument/2006/relationships/image" Target="../media/image32.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31.png"/><Relationship Id="rId17" Type="http://schemas.openxmlformats.org/officeDocument/2006/relationships/image" Target="../media/image22.svg"/><Relationship Id="rId2" Type="http://schemas.openxmlformats.org/officeDocument/2006/relationships/image" Target="../media/image28.png"/><Relationship Id="rId16" Type="http://schemas.openxmlformats.org/officeDocument/2006/relationships/image" Target="../media/image16.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17.png"/><Relationship Id="rId19"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40.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2.sv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svg"/><Relationship Id="rId5" Type="http://schemas.openxmlformats.org/officeDocument/2006/relationships/image" Target="../media/image48.svg"/><Relationship Id="rId15" Type="http://schemas.openxmlformats.org/officeDocument/2006/relationships/image" Target="../media/image54.svg"/><Relationship Id="rId10"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50.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endParaRPr lang="en-US"/>
          </a:p>
        </p:txBody>
      </p:sp>
      <p:pic>
        <p:nvPicPr>
          <p:cNvPr id="22" name="Picture 21">
            <a:extLst>
              <a:ext uri="{FF2B5EF4-FFF2-40B4-BE49-F238E27FC236}">
                <a16:creationId xmlns:a16="http://schemas.microsoft.com/office/drawing/2014/main" id="{220A077E-29BF-D91E-9598-D39DEF0DCB1F}"/>
              </a:ext>
            </a:extLst>
          </p:cNvPr>
          <p:cNvPicPr>
            <a:picLocks noChangeAspect="1"/>
          </p:cNvPicPr>
          <p:nvPr/>
        </p:nvPicPr>
        <p:blipFill>
          <a:blip r:embed="rId16"/>
          <a:stretch>
            <a:fillRect/>
          </a:stretch>
        </p:blipFill>
        <p:spPr>
          <a:xfrm>
            <a:off x="1066800" y="876300"/>
            <a:ext cx="8663167" cy="72487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Năng lượng trong thức ăn, than đá, dầu mỏ, khí đốt tự nhiên bắt nguồn từ đâu?</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trong thức ăn, than đá, dầu mỏ, khí đốt tự nhiên đều bắt nguồn từ năng lượng mặt trời.</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66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B126BE5-EA7C-97C0-2D2F-D4202DEBD5A3}"/>
              </a:ext>
            </a:extLst>
          </p:cNvPr>
          <p:cNvSpPr txBox="1"/>
          <p:nvPr/>
        </p:nvSpPr>
        <p:spPr>
          <a:xfrm>
            <a:off x="7162800" y="2857500"/>
            <a:ext cx="10591800" cy="3416320"/>
          </a:xfrm>
          <a:prstGeom prst="rect">
            <a:avLst/>
          </a:prstGeom>
          <a:noFill/>
        </p:spPr>
        <p:txBody>
          <a:bodyPr wrap="square" rtlCol="0">
            <a:spAutoFit/>
          </a:bodyPr>
          <a:lstStyle/>
          <a:p>
            <a:pPr lvl="0" algn="ctr"/>
            <a:r>
              <a:rPr lang="vi-VN" sz="7200" b="1" dirty="0">
                <a:solidFill>
                  <a:prstClr val="white"/>
                </a:solidFill>
                <a:latin typeface="Cambria" panose="02040503050406030204" pitchFamily="18" charset="0"/>
                <a:ea typeface="Cambria" panose="02040503050406030204" pitchFamily="18" charset="0"/>
              </a:rPr>
              <a:t>Hoạt động 2: Năng lượng điện được tạo ra từ năng lượng mặt trời</a:t>
            </a:r>
            <a:endParaRPr kumimoji="0" lang="en-US" sz="7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6997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3657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là nguồn năng lượng vô tận, không bao giờ cạn kiệt, giúp đảm bảo nguồn cung cấp điện lâu dài. </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90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449619" y="8450918"/>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320399" y="1218498"/>
            <a:ext cx="6300945" cy="8535763"/>
          </a:xfrm>
          <a:custGeom>
            <a:avLst/>
            <a:gdLst/>
            <a:ahLst/>
            <a:cxnLst/>
            <a:rect l="l" t="t" r="r" b="b"/>
            <a:pathLst>
              <a:path w="6300945" h="8535763">
                <a:moveTo>
                  <a:pt x="0" y="0"/>
                </a:moveTo>
                <a:lnTo>
                  <a:pt x="6300945" y="0"/>
                </a:lnTo>
                <a:lnTo>
                  <a:pt x="6300945" y="8535763"/>
                </a:lnTo>
                <a:lnTo>
                  <a:pt x="0" y="85357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5045467" y="782640"/>
            <a:ext cx="3910547" cy="4267882"/>
          </a:xfrm>
          <a:custGeom>
            <a:avLst/>
            <a:gdLst/>
            <a:ahLst/>
            <a:cxnLst/>
            <a:rect l="l" t="t" r="r" b="b"/>
            <a:pathLst>
              <a:path w="3910547" h="4267882">
                <a:moveTo>
                  <a:pt x="0" y="0"/>
                </a:moveTo>
                <a:lnTo>
                  <a:pt x="3910548" y="0"/>
                </a:lnTo>
                <a:lnTo>
                  <a:pt x="3910548" y="4267882"/>
                </a:lnTo>
                <a:lnTo>
                  <a:pt x="0" y="42678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73525" y="7183851"/>
            <a:ext cx="942940" cy="942940"/>
          </a:xfrm>
          <a:custGeom>
            <a:avLst/>
            <a:gdLst/>
            <a:ahLst/>
            <a:cxnLst/>
            <a:rect l="l" t="t" r="r" b="b"/>
            <a:pathLst>
              <a:path w="942940" h="942940">
                <a:moveTo>
                  <a:pt x="0" y="0"/>
                </a:moveTo>
                <a:lnTo>
                  <a:pt x="942939" y="0"/>
                </a:lnTo>
                <a:lnTo>
                  <a:pt x="942939" y="942940"/>
                </a:lnTo>
                <a:lnTo>
                  <a:pt x="0" y="942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54898">
            <a:off x="8797407" y="2289802"/>
            <a:ext cx="916723" cy="916723"/>
          </a:xfrm>
          <a:custGeom>
            <a:avLst/>
            <a:gdLst/>
            <a:ahLst/>
            <a:cxnLst/>
            <a:rect l="l" t="t" r="r" b="b"/>
            <a:pathLst>
              <a:path w="916723" h="916723">
                <a:moveTo>
                  <a:pt x="0" y="0"/>
                </a:moveTo>
                <a:lnTo>
                  <a:pt x="916723" y="0"/>
                </a:lnTo>
                <a:lnTo>
                  <a:pt x="916723" y="916723"/>
                </a:lnTo>
                <a:lnTo>
                  <a:pt x="0" y="9167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086178" y="6706103"/>
            <a:ext cx="3382097" cy="2547237"/>
          </a:xfrm>
          <a:custGeom>
            <a:avLst/>
            <a:gdLst/>
            <a:ahLst/>
            <a:cxnLst/>
            <a:rect l="l" t="t" r="r" b="b"/>
            <a:pathLst>
              <a:path w="3382097" h="2547237">
                <a:moveTo>
                  <a:pt x="0" y="0"/>
                </a:moveTo>
                <a:lnTo>
                  <a:pt x="3382097" y="0"/>
                </a:lnTo>
                <a:lnTo>
                  <a:pt x="3382097" y="2547236"/>
                </a:lnTo>
                <a:lnTo>
                  <a:pt x="0" y="254723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233728" flipH="1">
            <a:off x="-2162785" y="617052"/>
            <a:ext cx="5145596" cy="823295"/>
          </a:xfrm>
          <a:custGeom>
            <a:avLst/>
            <a:gdLst/>
            <a:ahLst/>
            <a:cxnLst/>
            <a:rect l="l" t="t" r="r" b="b"/>
            <a:pathLst>
              <a:path w="5145596" h="823295">
                <a:moveTo>
                  <a:pt x="5145597" y="0"/>
                </a:moveTo>
                <a:lnTo>
                  <a:pt x="0" y="0"/>
                </a:lnTo>
                <a:lnTo>
                  <a:pt x="0" y="823296"/>
                </a:lnTo>
                <a:lnTo>
                  <a:pt x="5145597" y="823296"/>
                </a:lnTo>
                <a:lnTo>
                  <a:pt x="5145597"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213565">
            <a:off x="16298277" y="4170960"/>
            <a:ext cx="4610282" cy="737645"/>
          </a:xfrm>
          <a:custGeom>
            <a:avLst/>
            <a:gdLst/>
            <a:ahLst/>
            <a:cxnLst/>
            <a:rect l="l" t="t" r="r" b="b"/>
            <a:pathLst>
              <a:path w="4610282" h="737645">
                <a:moveTo>
                  <a:pt x="0" y="0"/>
                </a:moveTo>
                <a:lnTo>
                  <a:pt x="4610282" y="0"/>
                </a:lnTo>
                <a:lnTo>
                  <a:pt x="4610282" y="737645"/>
                </a:lnTo>
                <a:lnTo>
                  <a:pt x="0" y="73764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716464" y="7564851"/>
            <a:ext cx="4464247" cy="2366215"/>
          </a:xfrm>
          <a:custGeom>
            <a:avLst/>
            <a:gdLst/>
            <a:ahLst/>
            <a:cxnLst/>
            <a:rect l="l" t="t" r="r" b="b"/>
            <a:pathLst>
              <a:path w="4464247" h="2366215">
                <a:moveTo>
                  <a:pt x="4464247" y="0"/>
                </a:moveTo>
                <a:lnTo>
                  <a:pt x="0" y="0"/>
                </a:lnTo>
                <a:lnTo>
                  <a:pt x="0" y="2366215"/>
                </a:lnTo>
                <a:lnTo>
                  <a:pt x="4464247" y="2366215"/>
                </a:lnTo>
                <a:lnTo>
                  <a:pt x="4464247" y="0"/>
                </a:lnTo>
                <a:close/>
              </a:path>
            </a:pathLst>
          </a:custGeom>
          <a:blipFill>
            <a:blip r:embed="rId14">
              <a:extLst>
                <a:ext uri="{96DAC541-7B7A-43D3-8B79-37D633B846F1}">
                  <asvg:svgBlip xmlns:asvg="http://schemas.microsoft.com/office/drawing/2016/SVG/main" xmlns="" r:embed="rId15"/>
                </a:ext>
              </a:extLst>
            </a:blip>
            <a:stretch>
              <a:fillRect r="-10631" b="-347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8685D15-D3C2-ED67-F918-5AAB81913815}"/>
              </a:ext>
            </a:extLst>
          </p:cNvPr>
          <p:cNvPicPr>
            <a:picLocks noChangeAspect="1"/>
          </p:cNvPicPr>
          <p:nvPr/>
        </p:nvPicPr>
        <p:blipFill>
          <a:blip r:embed="rId16"/>
          <a:stretch>
            <a:fillRect/>
          </a:stretch>
        </p:blipFill>
        <p:spPr>
          <a:xfrm>
            <a:off x="1676400" y="1181100"/>
            <a:ext cx="8181541" cy="6962235"/>
          </a:xfrm>
          <a:prstGeom prst="rect">
            <a:avLst/>
          </a:prstGeom>
        </p:spPr>
      </p:pic>
    </p:spTree>
    <p:extLst>
      <p:ext uri="{BB962C8B-B14F-4D97-AF65-F5344CB8AC3E}">
        <p14:creationId xmlns:p14="http://schemas.microsoft.com/office/powerpoint/2010/main" val="13005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5364375" cy="831850"/>
            </a:xfrm>
            <a:prstGeom prst="rect">
              <a:avLst/>
            </a:prstGeom>
          </p:spPr>
          <p:txBody>
            <a:bodyPr lIns="50800" tIns="50800" rIns="50800" bIns="50800" rtlCol="0" anchor="ctr"/>
            <a:lstStyle/>
            <a:p>
              <a:pPr marL="0" marR="0" lvl="0" indent="0" algn="ctr" defTabSz="914400" rtl="0" eaLnBrk="1" fontAlgn="auto" latinLnBrk="0" hangingPunct="1">
                <a:lnSpc>
                  <a:spcPts val="3187"/>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T</a:t>
            </a:r>
            <a:r>
              <a:rPr lang="vi-VN" sz="5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rình bày việc sử dụng năng lượng mặt trời ở gia đình và địa phương mình</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 name="Picture 4" descr="A yellow sun with a smiling face&#10;&#10;Description automatically generated">
            <a:extLst>
              <a:ext uri="{FF2B5EF4-FFF2-40B4-BE49-F238E27FC236}">
                <a16:creationId xmlns:a16="http://schemas.microsoft.com/office/drawing/2014/main" id="{CCBFD487-D39A-FDBA-AF53-FD1C884D1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3771900"/>
            <a:ext cx="5257800" cy="5257800"/>
          </a:xfrm>
          <a:prstGeom prst="rect">
            <a:avLst/>
          </a:prstGeom>
        </p:spPr>
      </p:pic>
      <p:cxnSp>
        <p:nvCxnSpPr>
          <p:cNvPr id="7" name="Straight Arrow Connector 6">
            <a:extLst>
              <a:ext uri="{FF2B5EF4-FFF2-40B4-BE49-F238E27FC236}">
                <a16:creationId xmlns:a16="http://schemas.microsoft.com/office/drawing/2014/main" id="{8A2BFA6C-927C-BC2B-7CF9-5057883B0D69}"/>
              </a:ext>
            </a:extLst>
          </p:cNvPr>
          <p:cNvCxnSpPr/>
          <p:nvPr/>
        </p:nvCxnSpPr>
        <p:spPr>
          <a:xfrm flipV="1">
            <a:off x="4648200" y="3771900"/>
            <a:ext cx="2286000" cy="1676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2">
            <a:extLst>
              <a:ext uri="{FF2B5EF4-FFF2-40B4-BE49-F238E27FC236}">
                <a16:creationId xmlns:a16="http://schemas.microsoft.com/office/drawing/2014/main" id="{CC05E7EE-9F86-47E2-2928-6AA9F98D3F0C}"/>
              </a:ext>
            </a:extLst>
          </p:cNvPr>
          <p:cNvSpPr/>
          <p:nvPr/>
        </p:nvSpPr>
        <p:spPr>
          <a:xfrm>
            <a:off x="6858000" y="2476500"/>
            <a:ext cx="1959002" cy="2221873"/>
          </a:xfrm>
          <a:custGeom>
            <a:avLst/>
            <a:gdLst/>
            <a:ahLst/>
            <a:cxnLst/>
            <a:rect l="l" t="t" r="r" b="b"/>
            <a:pathLst>
              <a:path w="3704702" h="4858626">
                <a:moveTo>
                  <a:pt x="0" y="0"/>
                </a:moveTo>
                <a:lnTo>
                  <a:pt x="3704702" y="0"/>
                </a:lnTo>
                <a:lnTo>
                  <a:pt x="3704702" y="4858626"/>
                </a:lnTo>
                <a:lnTo>
                  <a:pt x="0" y="4858626"/>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C898F5C1-328E-9E03-5150-DDD9C9F06626}"/>
              </a:ext>
            </a:extLst>
          </p:cNvPr>
          <p:cNvSpPr txBox="1"/>
          <p:nvPr/>
        </p:nvSpPr>
        <p:spPr>
          <a:xfrm>
            <a:off x="9067800" y="2857500"/>
            <a:ext cx="4876800" cy="923330"/>
          </a:xfrm>
          <a:prstGeom prst="rect">
            <a:avLst/>
          </a:prstGeom>
          <a:noFill/>
        </p:spPr>
        <p:txBody>
          <a:bodyPr wrap="square" rtlCol="0">
            <a:spAutoFit/>
          </a:bodyPr>
          <a:lstStyle/>
          <a:p>
            <a:r>
              <a:rPr lang="en-US" sz="5400" dirty="0" err="1">
                <a:solidFill>
                  <a:schemeClr val="bg1"/>
                </a:solidFill>
              </a:rPr>
              <a:t>Đọc</a:t>
            </a:r>
            <a:r>
              <a:rPr lang="en-US" sz="5400" dirty="0">
                <a:solidFill>
                  <a:schemeClr val="bg1"/>
                </a:solidFill>
              </a:rPr>
              <a:t> </a:t>
            </a:r>
            <a:r>
              <a:rPr lang="en-US" sz="5400" dirty="0" err="1">
                <a:solidFill>
                  <a:schemeClr val="bg1"/>
                </a:solidFill>
              </a:rPr>
              <a:t>sách</a:t>
            </a:r>
            <a:endParaRPr lang="en-US" sz="5400" dirty="0">
              <a:solidFill>
                <a:schemeClr val="bg1"/>
              </a:solidFill>
            </a:endParaRPr>
          </a:p>
        </p:txBody>
      </p:sp>
      <p:cxnSp>
        <p:nvCxnSpPr>
          <p:cNvPr id="13" name="Straight Arrow Connector 12">
            <a:extLst>
              <a:ext uri="{FF2B5EF4-FFF2-40B4-BE49-F238E27FC236}">
                <a16:creationId xmlns:a16="http://schemas.microsoft.com/office/drawing/2014/main" id="{2DF10E86-DA73-ABB1-12A1-B5F4E291DA20}"/>
              </a:ext>
            </a:extLst>
          </p:cNvPr>
          <p:cNvCxnSpPr>
            <a:cxnSpLocks/>
          </p:cNvCxnSpPr>
          <p:nvPr/>
        </p:nvCxnSpPr>
        <p:spPr>
          <a:xfrm flipV="1">
            <a:off x="4495800" y="6286500"/>
            <a:ext cx="1981200" cy="2286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1256799-546B-0B94-D9DD-9BEDB04F48FC}"/>
              </a:ext>
            </a:extLst>
          </p:cNvPr>
          <p:cNvSpPr txBox="1"/>
          <p:nvPr/>
        </p:nvSpPr>
        <p:spPr>
          <a:xfrm>
            <a:off x="9220200" y="5600700"/>
            <a:ext cx="4876800" cy="923330"/>
          </a:xfrm>
          <a:prstGeom prst="rect">
            <a:avLst/>
          </a:prstGeom>
          <a:noFill/>
        </p:spPr>
        <p:txBody>
          <a:bodyPr wrap="square" rtlCol="0">
            <a:spAutoFit/>
          </a:bodyPr>
          <a:lstStyle/>
          <a:p>
            <a:r>
              <a:rPr lang="en-US" sz="5400" dirty="0" err="1">
                <a:solidFill>
                  <a:schemeClr val="bg1"/>
                </a:solidFill>
              </a:rPr>
              <a:t>Phơi</a:t>
            </a:r>
            <a:r>
              <a:rPr lang="en-US" sz="5400" dirty="0">
                <a:solidFill>
                  <a:schemeClr val="bg1"/>
                </a:solidFill>
              </a:rPr>
              <a:t> </a:t>
            </a:r>
            <a:r>
              <a:rPr lang="en-US" sz="5400" dirty="0" err="1">
                <a:solidFill>
                  <a:schemeClr val="bg1"/>
                </a:solidFill>
              </a:rPr>
              <a:t>quần</a:t>
            </a:r>
            <a:r>
              <a:rPr lang="en-US" sz="5400" dirty="0">
                <a:solidFill>
                  <a:schemeClr val="bg1"/>
                </a:solidFill>
              </a:rPr>
              <a:t> </a:t>
            </a:r>
            <a:r>
              <a:rPr lang="en-US" sz="5400" dirty="0" err="1">
                <a:solidFill>
                  <a:schemeClr val="bg1"/>
                </a:solidFill>
              </a:rPr>
              <a:t>áo</a:t>
            </a:r>
            <a:endParaRPr lang="en-US" sz="5400" dirty="0">
              <a:solidFill>
                <a:schemeClr val="bg1"/>
              </a:solidFill>
            </a:endParaRPr>
          </a:p>
        </p:txBody>
      </p:sp>
      <p:sp>
        <p:nvSpPr>
          <p:cNvPr id="16" name="Freeform 3">
            <a:extLst>
              <a:ext uri="{FF2B5EF4-FFF2-40B4-BE49-F238E27FC236}">
                <a16:creationId xmlns:a16="http://schemas.microsoft.com/office/drawing/2014/main" id="{2391A990-3722-70A6-B89B-862567FF0747}"/>
              </a:ext>
            </a:extLst>
          </p:cNvPr>
          <p:cNvSpPr/>
          <p:nvPr/>
        </p:nvSpPr>
        <p:spPr>
          <a:xfrm>
            <a:off x="6400800" y="4914900"/>
            <a:ext cx="2667000" cy="1960472"/>
          </a:xfrm>
          <a:custGeom>
            <a:avLst/>
            <a:gdLst/>
            <a:ahLst/>
            <a:cxnLst/>
            <a:rect l="l" t="t" r="r" b="b"/>
            <a:pathLst>
              <a:path w="4092676" h="3269025">
                <a:moveTo>
                  <a:pt x="0" y="0"/>
                </a:moveTo>
                <a:lnTo>
                  <a:pt x="4092676" y="0"/>
                </a:lnTo>
                <a:lnTo>
                  <a:pt x="4092676" y="3269025"/>
                </a:lnTo>
                <a:lnTo>
                  <a:pt x="0" y="3269025"/>
                </a:lnTo>
                <a:lnTo>
                  <a:pt x="0" y="0"/>
                </a:lnTo>
                <a:close/>
              </a:path>
            </a:pathLst>
          </a:custGeom>
          <a:blipFill>
            <a:blip r:embed="rId6"/>
            <a:stretch>
              <a:fillRect/>
            </a:stretch>
          </a:blipFill>
        </p:spPr>
        <p:txBody>
          <a:bodyPr/>
          <a:lstStyle/>
          <a:p>
            <a:endParaRPr lang="en-US"/>
          </a:p>
        </p:txBody>
      </p:sp>
      <p:sp>
        <p:nvSpPr>
          <p:cNvPr id="18" name="Freeform 4">
            <a:extLst>
              <a:ext uri="{FF2B5EF4-FFF2-40B4-BE49-F238E27FC236}">
                <a16:creationId xmlns:a16="http://schemas.microsoft.com/office/drawing/2014/main" id="{5D5B57D7-42F9-E7F8-658A-64B791DC96E0}"/>
              </a:ext>
            </a:extLst>
          </p:cNvPr>
          <p:cNvSpPr/>
          <p:nvPr/>
        </p:nvSpPr>
        <p:spPr>
          <a:xfrm>
            <a:off x="6858000" y="7505700"/>
            <a:ext cx="1578692" cy="1929461"/>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cxnSp>
        <p:nvCxnSpPr>
          <p:cNvPr id="19" name="Straight Arrow Connector 18">
            <a:extLst>
              <a:ext uri="{FF2B5EF4-FFF2-40B4-BE49-F238E27FC236}">
                <a16:creationId xmlns:a16="http://schemas.microsoft.com/office/drawing/2014/main" id="{BF0C55C2-B895-0E3D-84EB-B175A58E5E98}"/>
              </a:ext>
            </a:extLst>
          </p:cNvPr>
          <p:cNvCxnSpPr>
            <a:cxnSpLocks/>
          </p:cNvCxnSpPr>
          <p:nvPr/>
        </p:nvCxnSpPr>
        <p:spPr>
          <a:xfrm>
            <a:off x="4572000" y="6896100"/>
            <a:ext cx="2209800" cy="12954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8A8A0D6-BED3-0D93-62F3-6B3312F6BD2E}"/>
              </a:ext>
            </a:extLst>
          </p:cNvPr>
          <p:cNvSpPr txBox="1"/>
          <p:nvPr/>
        </p:nvSpPr>
        <p:spPr>
          <a:xfrm>
            <a:off x="8839200" y="8039100"/>
            <a:ext cx="7772400" cy="1446550"/>
          </a:xfrm>
          <a:prstGeom prst="rect">
            <a:avLst/>
          </a:prstGeom>
          <a:noFill/>
        </p:spPr>
        <p:txBody>
          <a:bodyPr wrap="square" rtlCol="0">
            <a:spAutoFit/>
          </a:bodyPr>
          <a:lstStyle/>
          <a:p>
            <a:pPr algn="just"/>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ung cấp năng lượng cho các thiết bị điện tử </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7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12" grpId="0"/>
      <p:bldP spid="15" grpId="0"/>
      <p:bldP spid="16" grpId="0" animBg="1"/>
      <p:bldP spid="18"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6" descr="Hình ảnh Học Sinh PNG Miễn Phí Tải Về - Lovepik">
            <a:extLst>
              <a:ext uri="{FF2B5EF4-FFF2-40B4-BE49-F238E27FC236}">
                <a16:creationId xmlns:a16="http://schemas.microsoft.com/office/drawing/2014/main" id="{FE062149-1986-F68E-E201-C556385E28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1447800" y="2768565"/>
            <a:ext cx="3733800" cy="734517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37AFFBD-A912-DF40-D0B9-CD47DBE246FD}"/>
              </a:ext>
            </a:extLst>
          </p:cNvPr>
          <p:cNvGrpSpPr/>
          <p:nvPr/>
        </p:nvGrpSpPr>
        <p:grpSpPr>
          <a:xfrm>
            <a:off x="5638800" y="800100"/>
            <a:ext cx="11125200" cy="4648200"/>
            <a:chOff x="3159209" y="1736851"/>
            <a:chExt cx="7999329" cy="4891347"/>
          </a:xfrm>
        </p:grpSpPr>
        <p:sp>
          <p:nvSpPr>
            <p:cNvPr id="14" name="Rectangular Callout 4">
              <a:extLst>
                <a:ext uri="{FF2B5EF4-FFF2-40B4-BE49-F238E27FC236}">
                  <a16:creationId xmlns:a16="http://schemas.microsoft.com/office/drawing/2014/main" id="{809F9650-B327-239B-ADC4-0E8AD13DB61A}"/>
                </a:ext>
              </a:extLst>
            </p:cNvPr>
            <p:cNvSpPr/>
            <p:nvPr/>
          </p:nvSpPr>
          <p:spPr>
            <a:xfrm>
              <a:off x="3159209" y="1736851"/>
              <a:ext cx="7999329" cy="4891347"/>
            </a:xfrm>
            <a:prstGeom prst="wedgeRectCallout">
              <a:avLst>
                <a:gd name="adj1" fmla="val -57289"/>
                <a:gd name="adj2" fmla="val 16421"/>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GB" sz="8800" b="1">
                <a:solidFill>
                  <a:srgbClr val="FF0000"/>
                </a:solidFill>
                <a:latin typeface="Calibri" panose="020F0502020204030204"/>
                <a:sym typeface="Arial"/>
              </a:endParaRPr>
            </a:p>
          </p:txBody>
        </p:sp>
        <p:sp>
          <p:nvSpPr>
            <p:cNvPr id="16" name="Rectangle 15">
              <a:extLst>
                <a:ext uri="{FF2B5EF4-FFF2-40B4-BE49-F238E27FC236}">
                  <a16:creationId xmlns:a16="http://schemas.microsoft.com/office/drawing/2014/main" id="{F4103B09-782B-D08D-4B57-DD990CEA83C7}"/>
                </a:ext>
              </a:extLst>
            </p:cNvPr>
            <p:cNvSpPr/>
            <p:nvPr/>
          </p:nvSpPr>
          <p:spPr>
            <a:xfrm>
              <a:off x="3487949" y="1817037"/>
              <a:ext cx="7267576" cy="4760982"/>
            </a:xfrm>
            <a:prstGeom prst="rect">
              <a:avLst/>
            </a:prstGeom>
          </p:spPr>
          <p:txBody>
            <a:bodyPr wrap="square">
              <a:spAutoFit/>
            </a:bodyPr>
            <a:lstStyle/>
            <a:p>
              <a:pPr indent="228594" algn="ctr" defTabSz="914377"/>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Về</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 </a:t>
              </a:r>
              <a:r>
                <a:rPr lang="en-US" sz="4800" b="1" dirty="0" err="1">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nhà</a:t>
              </a:r>
              <a:r>
                <a:rPr lang="en-US" sz="48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Arial"/>
                </a:rPr>
                <a:t>:</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Tìm hiểu về việc sử dụng năng lượng gió và những lợi ích của năng lượng gió đối với con người.</a:t>
              </a:r>
            </a:p>
            <a:p>
              <a:pPr indent="228594" algn="just" defTabSz="914377"/>
              <a:r>
                <a:rPr lang="vi-VN" sz="4800" b="1" dirty="0">
                  <a:solidFill>
                    <a:srgbClr val="002060"/>
                  </a:solidFill>
                  <a:latin typeface="Cambria" panose="02040503050406030204" pitchFamily="18" charset="0"/>
                  <a:ea typeface="Cambria" panose="02040503050406030204" pitchFamily="18" charset="0"/>
                  <a:cs typeface="Arial-Rounded" panose="020B0500000000000000" pitchFamily="34" charset="0"/>
                  <a:sym typeface="Arial"/>
                </a:rPr>
                <a:t>+ Làm chong chóng bằng giấy bìa màu hoặc bằng tre,...</a:t>
              </a:r>
            </a:p>
          </p:txBody>
        </p:sp>
      </p:grpSp>
    </p:spTree>
    <p:extLst>
      <p:ext uri="{BB962C8B-B14F-4D97-AF65-F5344CB8AC3E}">
        <p14:creationId xmlns:p14="http://schemas.microsoft.com/office/powerpoint/2010/main" val="291772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4">
                <a:alphaModFix amt="6999"/>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5" name="Group 5"/>
          <p:cNvGrpSpPr/>
          <p:nvPr/>
        </p:nvGrpSpPr>
        <p:grpSpPr>
          <a:xfrm>
            <a:off x="-449619" y="9429720"/>
            <a:ext cx="20367859" cy="3086100"/>
            <a:chOff x="0" y="0"/>
            <a:chExt cx="5364375" cy="812800"/>
          </a:xfrm>
        </p:grpSpPr>
        <p:sp>
          <p:nvSpPr>
            <p:cNvPr id="6" name="Freeform 6"/>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7" name="TextBox 7"/>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8" name="Freeform 8"/>
          <p:cNvSpPr/>
          <p:nvPr/>
        </p:nvSpPr>
        <p:spPr>
          <a:xfrm>
            <a:off x="11049000" y="1573970"/>
            <a:ext cx="7064649" cy="8707587"/>
          </a:xfrm>
          <a:custGeom>
            <a:avLst/>
            <a:gdLst/>
            <a:ahLst/>
            <a:cxnLst/>
            <a:rect l="l" t="t" r="r" b="b"/>
            <a:pathLst>
              <a:path w="10725092" h="12892689">
                <a:moveTo>
                  <a:pt x="0" y="0"/>
                </a:moveTo>
                <a:lnTo>
                  <a:pt x="10725092" y="0"/>
                </a:lnTo>
                <a:lnTo>
                  <a:pt x="10725092" y="12892689"/>
                </a:lnTo>
                <a:lnTo>
                  <a:pt x="0" y="128926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8020579" y="1633019"/>
            <a:ext cx="702613" cy="702613"/>
          </a:xfrm>
          <a:custGeom>
            <a:avLst/>
            <a:gdLst/>
            <a:ahLst/>
            <a:cxnLst/>
            <a:rect l="l" t="t" r="r" b="b"/>
            <a:pathLst>
              <a:path w="702613" h="702613">
                <a:moveTo>
                  <a:pt x="0" y="0"/>
                </a:moveTo>
                <a:lnTo>
                  <a:pt x="702612" y="0"/>
                </a:lnTo>
                <a:lnTo>
                  <a:pt x="702612" y="702613"/>
                </a:lnTo>
                <a:lnTo>
                  <a:pt x="0" y="70261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rot="-154898">
            <a:off x="16907994" y="2794413"/>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1153185" y="7801289"/>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Freeform 15"/>
          <p:cNvSpPr/>
          <p:nvPr/>
        </p:nvSpPr>
        <p:spPr>
          <a:xfrm rot="-233728" flipH="1">
            <a:off x="-2097664" y="6519603"/>
            <a:ext cx="6501699" cy="1040272"/>
          </a:xfrm>
          <a:custGeom>
            <a:avLst/>
            <a:gdLst/>
            <a:ahLst/>
            <a:cxnLst/>
            <a:rect l="l" t="t" r="r" b="b"/>
            <a:pathLst>
              <a:path w="6501699" h="1040272">
                <a:moveTo>
                  <a:pt x="6501699" y="0"/>
                </a:moveTo>
                <a:lnTo>
                  <a:pt x="0" y="0"/>
                </a:lnTo>
                <a:lnTo>
                  <a:pt x="0" y="1040272"/>
                </a:lnTo>
                <a:lnTo>
                  <a:pt x="6501699" y="1040272"/>
                </a:lnTo>
                <a:lnTo>
                  <a:pt x="6501699"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16"/>
          <p:cNvSpPr/>
          <p:nvPr/>
        </p:nvSpPr>
        <p:spPr>
          <a:xfrm rot="213565">
            <a:off x="15093079" y="859889"/>
            <a:ext cx="6940652" cy="1110504"/>
          </a:xfrm>
          <a:custGeom>
            <a:avLst/>
            <a:gdLst/>
            <a:ahLst/>
            <a:cxnLst/>
            <a:rect l="l" t="t" r="r" b="b"/>
            <a:pathLst>
              <a:path w="6940652" h="1110504">
                <a:moveTo>
                  <a:pt x="0" y="0"/>
                </a:moveTo>
                <a:lnTo>
                  <a:pt x="6940652" y="0"/>
                </a:lnTo>
                <a:lnTo>
                  <a:pt x="6940652"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pic>
        <p:nvPicPr>
          <p:cNvPr id="17" name="Picture 16">
            <a:extLst>
              <a:ext uri="{FF2B5EF4-FFF2-40B4-BE49-F238E27FC236}">
                <a16:creationId xmlns:a16="http://schemas.microsoft.com/office/drawing/2014/main" id="{441F96DD-02A7-0CD8-D3E6-A428DB017301}"/>
              </a:ext>
            </a:extLst>
          </p:cNvPr>
          <p:cNvPicPr>
            <a:picLocks noChangeAspect="1"/>
          </p:cNvPicPr>
          <p:nvPr/>
        </p:nvPicPr>
        <p:blipFill>
          <a:blip r:embed="rId16"/>
          <a:stretch>
            <a:fillRect/>
          </a:stretch>
        </p:blipFill>
        <p:spPr>
          <a:xfrm>
            <a:off x="0" y="1943100"/>
            <a:ext cx="11997968"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343400" y="1445820"/>
            <a:ext cx="12115800"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 chất đốt khi cháy đều sinh ra khí</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60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5441182" y="3106189"/>
              <a:ext cx="2498334" cy="707886"/>
            </a:xfrm>
            <a:prstGeom prst="rect">
              <a:avLst/>
            </a:prstGeom>
            <a:noFill/>
          </p:spPr>
          <p:txBody>
            <a:bodyPr wrap="none" lIns="137160" tIns="68580" rIns="137160" bIns="68580">
              <a:spAutoFit/>
            </a:bodyPr>
            <a:lstStyle/>
            <a:p>
              <a:pPr algn="ctr" defTabSz="1371600">
                <a:defRPr/>
              </a:pP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Các-bô-nic</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3"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6150239" y="4410746"/>
              <a:ext cx="1080211"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Ô-xi</a:t>
              </a: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6027725" y="5709736"/>
              <a:ext cx="1322585" cy="707886"/>
            </a:xfrm>
            <a:prstGeom prst="rect">
              <a:avLst/>
            </a:prstGeom>
            <a:noFill/>
          </p:spPr>
          <p:txBody>
            <a:bodyPr wrap="none" lIns="137160" tIns="68580" rIns="137160" bIns="68580">
              <a:spAutoFit/>
            </a:bodyPr>
            <a:lstStyle/>
            <a:p>
              <a:pPr algn="ctr" defTabSz="1371600">
                <a:defRPr/>
              </a:pPr>
              <a:r>
                <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Ni-</a:t>
              </a:r>
              <a:r>
                <a:rPr lang="en-US" sz="60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tơ</a:t>
              </a:r>
              <a:endParaRPr lang="en-US" sz="60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36991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496800" cy="1800493"/>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Vì sao không sử dụng bếp than, củi để sưởi ấm trong phòng kín?</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17EC3113-AAAB-5826-43A0-276795C7D957}"/>
              </a:ext>
            </a:extLst>
          </p:cNvPr>
          <p:cNvGrpSpPr/>
          <p:nvPr/>
        </p:nvGrpSpPr>
        <p:grpSpPr>
          <a:xfrm>
            <a:off x="2819401" y="5600699"/>
            <a:ext cx="13213736" cy="2971799"/>
            <a:chOff x="2087441" y="2843905"/>
            <a:chExt cx="8809157" cy="1981199"/>
          </a:xfrm>
        </p:grpSpPr>
        <p:sp>
          <p:nvSpPr>
            <p:cNvPr id="12" name="Rectangle: Rounded Corners 11">
              <a:extLst>
                <a:ext uri="{FF2B5EF4-FFF2-40B4-BE49-F238E27FC236}">
                  <a16:creationId xmlns:a16="http://schemas.microsoft.com/office/drawing/2014/main" id="{F405C674-80C5-4FAE-D348-777273EC9349}"/>
                </a:ext>
              </a:extLst>
            </p:cNvPr>
            <p:cNvSpPr/>
            <p:nvPr/>
          </p:nvSpPr>
          <p:spPr>
            <a:xfrm>
              <a:off x="2087441" y="2843905"/>
              <a:ext cx="8809157" cy="19811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FA41CCFF-A1B8-8320-539F-13DDB7C7A95C}"/>
                </a:ext>
              </a:extLst>
            </p:cNvPr>
            <p:cNvSpPr/>
            <p:nvPr/>
          </p:nvSpPr>
          <p:spPr>
            <a:xfrm>
              <a:off x="2595440" y="3106189"/>
              <a:ext cx="8127999" cy="1200328"/>
            </a:xfrm>
            <a:prstGeom prst="rect">
              <a:avLst/>
            </a:prstGeom>
            <a:noFill/>
          </p:spPr>
          <p:txBody>
            <a:bodyPr wrap="square" lIns="137160" tIns="68580" rIns="137160" bIns="68580">
              <a:spAutoFit/>
            </a:bodyPr>
            <a:lstStyle/>
            <a:p>
              <a:pPr lvl="0" algn="just"/>
              <a:r>
                <a:rPr lang="vi-VN" sz="5400" dirty="0">
                  <a:solidFill>
                    <a:srgbClr val="002060"/>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Glacial Indifference"/>
                <a:sym typeface="Glacial Indifference"/>
              </a:endParaRPr>
            </a:p>
          </p:txBody>
        </p:sp>
      </p:grpSp>
      <p:pic>
        <p:nvPicPr>
          <p:cNvPr id="14"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020800" y="5981700"/>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asvg="http://schemas.microsoft.com/office/drawing/2016/SVG/main" xmlns=""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8" name="Group 18"/>
          <p:cNvGrpSpPr/>
          <p:nvPr/>
        </p:nvGrpSpPr>
        <p:grpSpPr>
          <a:xfrm>
            <a:off x="-449619" y="9429720"/>
            <a:ext cx="20367859" cy="3086100"/>
            <a:chOff x="0" y="0"/>
            <a:chExt cx="5364375" cy="812800"/>
          </a:xfrm>
        </p:grpSpPr>
        <p:sp>
          <p:nvSpPr>
            <p:cNvPr id="19" name="Freeform 1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20" name="TextBox 2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pic>
        <p:nvPicPr>
          <p:cNvPr id="26" name="Picture 25">
            <a:extLst>
              <a:ext uri="{FF2B5EF4-FFF2-40B4-BE49-F238E27FC236}">
                <a16:creationId xmlns:a16="http://schemas.microsoft.com/office/drawing/2014/main" id="{BE33CAE6-2C20-A363-61DC-8422267A8D4B}"/>
              </a:ext>
            </a:extLst>
          </p:cNvPr>
          <p:cNvPicPr>
            <a:picLocks noChangeAspect="1"/>
          </p:cNvPicPr>
          <p:nvPr/>
        </p:nvPicPr>
        <p:blipFill>
          <a:blip r:embed="rId4"/>
          <a:stretch>
            <a:fillRect/>
          </a:stretch>
        </p:blipFill>
        <p:spPr>
          <a:xfrm>
            <a:off x="3048000" y="-10886"/>
            <a:ext cx="11918713" cy="1926503"/>
          </a:xfrm>
          <a:prstGeom prst="rect">
            <a:avLst/>
          </a:prstGeom>
        </p:spPr>
      </p:pic>
      <p:sp>
        <p:nvSpPr>
          <p:cNvPr id="27" name="TextBox 26">
            <a:extLst>
              <a:ext uri="{FF2B5EF4-FFF2-40B4-BE49-F238E27FC236}">
                <a16:creationId xmlns:a16="http://schemas.microsoft.com/office/drawing/2014/main" id="{F00521CA-F422-E1B0-A8F7-E7C98D00FA2E}"/>
              </a:ext>
            </a:extLst>
          </p:cNvPr>
          <p:cNvSpPr txBox="1"/>
          <p:nvPr/>
        </p:nvSpPr>
        <p:spPr>
          <a:xfrm>
            <a:off x="914400" y="2476500"/>
            <a:ext cx="16459200" cy="5329088"/>
          </a:xfrm>
          <a:prstGeom prst="rect">
            <a:avLst/>
          </a:prstGeom>
          <a:noFill/>
        </p:spPr>
        <p:txBody>
          <a:bodyPr wrap="square" rtlCol="0">
            <a:spAutoFit/>
          </a:bodyPr>
          <a:lstStyle/>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Kể được tên một số phương tiện, máy móc và hoạt động của con người sử dụng năng lượng mặt trời, gió và nước chảy.</a:t>
            </a:r>
            <a:endParaRPr lang="en-US" sz="4800" b="1" dirty="0">
              <a:solidFill>
                <a:schemeClr val="bg1"/>
              </a:solidFill>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nl-NL" sz="4800" b="1" dirty="0">
                <a:solidFill>
                  <a:schemeClr val="bg1"/>
                </a:solidFill>
                <a:effectLst/>
                <a:latin typeface="Cambria" panose="02040503050406030204" pitchFamily="18" charset="0"/>
                <a:ea typeface="Cambria" panose="02040503050406030204" pitchFamily="18" charset="0"/>
              </a:rPr>
              <a:t>Thu thập, xử lí thông tin và trình bày được (bằng những hình thức khác nhau) về việc khai thác, sử dụng các dạng năng lượng nêu trên.</a:t>
            </a:r>
            <a:endParaRPr lang="en-US" sz="4800" b="1"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8" name="Freeform 8"/>
          <p:cNvSpPr/>
          <p:nvPr/>
        </p:nvSpPr>
        <p:spPr>
          <a:xfrm rot="171777">
            <a:off x="4033524" y="3236544"/>
            <a:ext cx="3045976" cy="2924091"/>
          </a:xfrm>
          <a:custGeom>
            <a:avLst/>
            <a:gdLst/>
            <a:ahLst/>
            <a:cxnLst/>
            <a:rect l="l" t="t" r="r" b="b"/>
            <a:pathLst>
              <a:path w="4765653" h="4765653">
                <a:moveTo>
                  <a:pt x="0" y="0"/>
                </a:moveTo>
                <a:lnTo>
                  <a:pt x="4765652" y="0"/>
                </a:lnTo>
                <a:lnTo>
                  <a:pt x="4765652" y="4765653"/>
                </a:lnTo>
                <a:lnTo>
                  <a:pt x="0" y="47656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9" name="Group 9"/>
          <p:cNvGrpSpPr/>
          <p:nvPr/>
        </p:nvGrpSpPr>
        <p:grpSpPr>
          <a:xfrm>
            <a:off x="-449619" y="9429720"/>
            <a:ext cx="20367859" cy="3086100"/>
            <a:chOff x="0" y="0"/>
            <a:chExt cx="5364375" cy="812800"/>
          </a:xfrm>
        </p:grpSpPr>
        <p:sp>
          <p:nvSpPr>
            <p:cNvPr id="10" name="Freeform 10"/>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1" name="TextBox 11"/>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12" name="Freeform 12"/>
          <p:cNvSpPr/>
          <p:nvPr/>
        </p:nvSpPr>
        <p:spPr>
          <a:xfrm>
            <a:off x="377112" y="5728866"/>
            <a:ext cx="5463431" cy="4114800"/>
          </a:xfrm>
          <a:custGeom>
            <a:avLst/>
            <a:gdLst/>
            <a:ahLst/>
            <a:cxnLst/>
            <a:rect l="l" t="t" r="r" b="b"/>
            <a:pathLst>
              <a:path w="5463431" h="4114800">
                <a:moveTo>
                  <a:pt x="0" y="0"/>
                </a:moveTo>
                <a:lnTo>
                  <a:pt x="5463431" y="0"/>
                </a:lnTo>
                <a:lnTo>
                  <a:pt x="5463431"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Freeform 17"/>
          <p:cNvSpPr/>
          <p:nvPr/>
        </p:nvSpPr>
        <p:spPr>
          <a:xfrm rot="-435936">
            <a:off x="1504439" y="2274326"/>
            <a:ext cx="2627023" cy="2948699"/>
          </a:xfrm>
          <a:custGeom>
            <a:avLst/>
            <a:gdLst/>
            <a:ahLst/>
            <a:cxnLst/>
            <a:rect l="l" t="t" r="r" b="b"/>
            <a:pathLst>
              <a:path w="2627023" h="2948699">
                <a:moveTo>
                  <a:pt x="0" y="0"/>
                </a:moveTo>
                <a:lnTo>
                  <a:pt x="2627023" y="0"/>
                </a:lnTo>
                <a:lnTo>
                  <a:pt x="2627023" y="2948699"/>
                </a:lnTo>
                <a:lnTo>
                  <a:pt x="0" y="2948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a:off x="753368" y="4341340"/>
            <a:ext cx="866035" cy="866035"/>
          </a:xfrm>
          <a:custGeom>
            <a:avLst/>
            <a:gdLst/>
            <a:ahLst/>
            <a:cxnLst/>
            <a:rect l="l" t="t" r="r" b="b"/>
            <a:pathLst>
              <a:path w="866035" h="866035">
                <a:moveTo>
                  <a:pt x="0" y="0"/>
                </a:moveTo>
                <a:lnTo>
                  <a:pt x="866035" y="0"/>
                </a:lnTo>
                <a:lnTo>
                  <a:pt x="866035" y="866035"/>
                </a:lnTo>
                <a:lnTo>
                  <a:pt x="0" y="86603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9"/>
          <p:cNvSpPr/>
          <p:nvPr/>
        </p:nvSpPr>
        <p:spPr>
          <a:xfrm rot="-154898">
            <a:off x="15711441" y="3569496"/>
            <a:ext cx="1027509" cy="1027509"/>
          </a:xfrm>
          <a:custGeom>
            <a:avLst/>
            <a:gdLst/>
            <a:ahLst/>
            <a:cxnLst/>
            <a:rect l="l" t="t" r="r" b="b"/>
            <a:pathLst>
              <a:path w="1027509" h="1027509">
                <a:moveTo>
                  <a:pt x="0" y="0"/>
                </a:moveTo>
                <a:lnTo>
                  <a:pt x="1027509" y="0"/>
                </a:lnTo>
                <a:lnTo>
                  <a:pt x="1027509" y="1027509"/>
                </a:lnTo>
                <a:lnTo>
                  <a:pt x="0" y="10275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1" name="Freeform 21"/>
          <p:cNvSpPr/>
          <p:nvPr/>
        </p:nvSpPr>
        <p:spPr>
          <a:xfrm rot="-233728" flipH="1">
            <a:off x="-2222150" y="508564"/>
            <a:ext cx="6501699" cy="1040272"/>
          </a:xfrm>
          <a:custGeom>
            <a:avLst/>
            <a:gdLst/>
            <a:ahLst/>
            <a:cxnLst/>
            <a:rect l="l" t="t" r="r" b="b"/>
            <a:pathLst>
              <a:path w="6501699" h="1040272">
                <a:moveTo>
                  <a:pt x="6501700" y="0"/>
                </a:moveTo>
                <a:lnTo>
                  <a:pt x="0" y="0"/>
                </a:lnTo>
                <a:lnTo>
                  <a:pt x="0" y="1040272"/>
                </a:lnTo>
                <a:lnTo>
                  <a:pt x="6501700" y="1040272"/>
                </a:lnTo>
                <a:lnTo>
                  <a:pt x="650170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22" name="Freeform 22"/>
          <p:cNvSpPr/>
          <p:nvPr/>
        </p:nvSpPr>
        <p:spPr>
          <a:xfrm rot="213565">
            <a:off x="13843377" y="666197"/>
            <a:ext cx="6940652" cy="1110504"/>
          </a:xfrm>
          <a:custGeom>
            <a:avLst/>
            <a:gdLst/>
            <a:ahLst/>
            <a:cxnLst/>
            <a:rect l="l" t="t" r="r" b="b"/>
            <a:pathLst>
              <a:path w="6940652" h="1110504">
                <a:moveTo>
                  <a:pt x="0" y="0"/>
                </a:moveTo>
                <a:lnTo>
                  <a:pt x="6940653" y="0"/>
                </a:lnTo>
                <a:lnTo>
                  <a:pt x="6940653" y="1110504"/>
                </a:lnTo>
                <a:lnTo>
                  <a:pt x="0" y="111050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txBody>
          <a:bodyPr/>
          <a:lstStyle/>
          <a:p>
            <a:endParaRPr lang="en-US"/>
          </a:p>
        </p:txBody>
      </p:sp>
      <p:sp>
        <p:nvSpPr>
          <p:cNvPr id="23" name="TextBox 22">
            <a:extLst>
              <a:ext uri="{FF2B5EF4-FFF2-40B4-BE49-F238E27FC236}">
                <a16:creationId xmlns:a16="http://schemas.microsoft.com/office/drawing/2014/main" id="{EB126BE5-EA7C-97C0-2D2F-D4202DEBD5A3}"/>
              </a:ext>
            </a:extLst>
          </p:cNvPr>
          <p:cNvSpPr txBox="1"/>
          <p:nvPr/>
        </p:nvSpPr>
        <p:spPr>
          <a:xfrm>
            <a:off x="7315200" y="4000500"/>
            <a:ext cx="9753600" cy="2308324"/>
          </a:xfrm>
          <a:prstGeom prst="rect">
            <a:avLst/>
          </a:prstGeom>
          <a:noFill/>
        </p:spPr>
        <p:txBody>
          <a:bodyPr wrap="square" rtlCol="0">
            <a:spAutoFit/>
          </a:bodyPr>
          <a:lstStyle/>
          <a:p>
            <a:pPr algn="ctr"/>
            <a:r>
              <a:rPr lang="vi-VN" sz="7200" b="1" dirty="0">
                <a:solidFill>
                  <a:schemeClr val="bg1"/>
                </a:solidFill>
                <a:effectLst/>
                <a:latin typeface="Cambria" panose="02040503050406030204" pitchFamily="18" charset="0"/>
                <a:ea typeface="Cambria" panose="02040503050406030204" pitchFamily="18" charset="0"/>
              </a:rPr>
              <a:t>Hoạt động 1: </a:t>
            </a:r>
            <a:r>
              <a:rPr lang="en-US" sz="7200" b="1" dirty="0" err="1">
                <a:solidFill>
                  <a:schemeClr val="bg1"/>
                </a:solidFill>
                <a:effectLst/>
                <a:latin typeface="Cambria" panose="02040503050406030204" pitchFamily="18" charset="0"/>
                <a:ea typeface="Cambria" panose="02040503050406030204" pitchFamily="18" charset="0"/>
              </a:rPr>
              <a:t>Sử</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dụng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năng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lượng</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mặt</a:t>
            </a:r>
            <a:r>
              <a:rPr lang="en-US" sz="7200" b="1" dirty="0">
                <a:solidFill>
                  <a:schemeClr val="bg1"/>
                </a:solidFill>
                <a:effectLst/>
                <a:latin typeface="Cambria" panose="02040503050406030204" pitchFamily="18" charset="0"/>
                <a:ea typeface="Cambria" panose="02040503050406030204" pitchFamily="18" charset="0"/>
              </a:rPr>
              <a:t> </a:t>
            </a:r>
            <a:r>
              <a:rPr lang="en-US" sz="7200" b="1" dirty="0" err="1">
                <a:solidFill>
                  <a:schemeClr val="bg1"/>
                </a:solidFill>
                <a:effectLst/>
                <a:latin typeface="Cambria" panose="02040503050406030204" pitchFamily="18" charset="0"/>
                <a:ea typeface="Cambria" panose="02040503050406030204" pitchFamily="18" charset="0"/>
              </a:rPr>
              <a:t>trời</a:t>
            </a:r>
            <a:endParaRPr lang="en-US" sz="7200" dirty="0">
              <a:solidFill>
                <a:schemeClr val="bg1"/>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995</Words>
  <Application>Microsoft Office PowerPoint</Application>
  <PresentationFormat>Custom</PresentationFormat>
  <Paragraphs>57</Paragraphs>
  <Slides>27</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Arial</vt:lpstr>
      <vt:lpstr>Arial-Rounded</vt:lpstr>
      <vt:lpstr>Calibri</vt:lpstr>
      <vt:lpstr>Calibri Light</vt:lpstr>
      <vt:lpstr>Cambria</vt:lpstr>
      <vt:lpstr>Glacial Indifference</vt:lpstr>
      <vt:lpstr>iCiel Gotham Medium</vt:lpstr>
      <vt:lpstr>Times New Roman</vt:lpstr>
      <vt:lpstr>UTM Cookies</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QUYNH</cp:lastModifiedBy>
  <cp:revision>24</cp:revision>
  <dcterms:created xsi:type="dcterms:W3CDTF">2006-08-16T00:00:00Z</dcterms:created>
  <dcterms:modified xsi:type="dcterms:W3CDTF">2026-01-13T13:55:59Z</dcterms:modified>
  <dc:identifier>DAGMZ9ajds0</dc:identifier>
</cp:coreProperties>
</file>