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73" r:id="rId11"/>
    <p:sldId id="267" r:id="rId12"/>
    <p:sldId id="269" r:id="rId13"/>
    <p:sldId id="268" r:id="rId14"/>
    <p:sldId id="271" r:id="rId15"/>
    <p:sldId id="270" r:id="rId16"/>
    <p:sldId id="274" r:id="rId17"/>
    <p:sldId id="27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526"/>
    <a:srgbClr val="F38686"/>
    <a:srgbClr val="007C64"/>
    <a:srgbClr val="FFDACA"/>
    <a:srgbClr val="66FFCC"/>
    <a:srgbClr val="FDC216"/>
    <a:srgbClr val="F06327"/>
    <a:srgbClr val="8FC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86" autoAdjust="0"/>
  </p:normalViewPr>
  <p:slideViewPr>
    <p:cSldViewPr snapToGrid="0">
      <p:cViewPr varScale="1">
        <p:scale>
          <a:sx n="64" d="100"/>
          <a:sy n="64" d="100"/>
        </p:scale>
        <p:origin x="127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FE3DB-8624-44F2-AD62-F79155BFC28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C9B-A549-406F-8206-9DAA0C515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35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E5C9B-A549-406F-8206-9DAA0C51548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39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E5C9B-A549-406F-8206-9DAA0C51548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96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5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99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240154" y="360029"/>
            <a:ext cx="11694927" cy="6137942"/>
          </a:xfrm>
          <a:custGeom>
            <a:avLst/>
            <a:gdLst>
              <a:gd name="csX0" fmla="*/ 0 w 11694927"/>
              <a:gd name="csY0" fmla="*/ 0 h 6137942"/>
              <a:gd name="csX1" fmla="*/ 0 w 11694927"/>
              <a:gd name="csY1" fmla="*/ 0 h 6137942"/>
              <a:gd name="csX2" fmla="*/ 11694927 w 11694927"/>
              <a:gd name="csY2" fmla="*/ 0 h 6137942"/>
              <a:gd name="csX3" fmla="*/ 11694927 w 11694927"/>
              <a:gd name="csY3" fmla="*/ 0 h 6137942"/>
              <a:gd name="csX4" fmla="*/ 11694927 w 11694927"/>
              <a:gd name="csY4" fmla="*/ 6137942 h 6137942"/>
              <a:gd name="csX5" fmla="*/ 11694927 w 11694927"/>
              <a:gd name="csY5" fmla="*/ 6137942 h 6137942"/>
              <a:gd name="csX6" fmla="*/ 0 w 11694927"/>
              <a:gd name="csY6" fmla="*/ 6137942 h 6137942"/>
              <a:gd name="csX7" fmla="*/ 0 w 11694927"/>
              <a:gd name="csY7" fmla="*/ 6137942 h 6137942"/>
              <a:gd name="csX8" fmla="*/ 0 w 11694927"/>
              <a:gd name="csY8" fmla="*/ 0 h 61379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94927" h="6137942" fill="none" extrusionOk="0">
                <a:moveTo>
                  <a:pt x="0" y="0"/>
                </a:moveTo>
                <a:lnTo>
                  <a:pt x="0" y="0"/>
                </a:lnTo>
                <a:cubicBezTo>
                  <a:pt x="4079885" y="5753"/>
                  <a:pt x="9981991" y="-51483"/>
                  <a:pt x="11694927" y="0"/>
                </a:cubicBezTo>
                <a:lnTo>
                  <a:pt x="11694927" y="0"/>
                </a:lnTo>
                <a:cubicBezTo>
                  <a:pt x="11534220" y="2260705"/>
                  <a:pt x="11734594" y="3640512"/>
                  <a:pt x="11694927" y="6137942"/>
                </a:cubicBezTo>
                <a:lnTo>
                  <a:pt x="11694927" y="6137942"/>
                </a:lnTo>
                <a:cubicBezTo>
                  <a:pt x="8057278" y="6118984"/>
                  <a:pt x="5534778" y="6077301"/>
                  <a:pt x="0" y="6137942"/>
                </a:cubicBezTo>
                <a:lnTo>
                  <a:pt x="0" y="6137942"/>
                </a:lnTo>
                <a:cubicBezTo>
                  <a:pt x="32216" y="3320402"/>
                  <a:pt x="57206" y="1935016"/>
                  <a:pt x="0" y="0"/>
                </a:cubicBezTo>
                <a:close/>
              </a:path>
              <a:path w="11694927" h="6137942" stroke="0" extrusionOk="0">
                <a:moveTo>
                  <a:pt x="0" y="0"/>
                </a:moveTo>
                <a:lnTo>
                  <a:pt x="0" y="0"/>
                </a:lnTo>
                <a:cubicBezTo>
                  <a:pt x="5711608" y="-133594"/>
                  <a:pt x="7617815" y="63808"/>
                  <a:pt x="11694927" y="0"/>
                </a:cubicBezTo>
                <a:lnTo>
                  <a:pt x="11694927" y="0"/>
                </a:lnTo>
                <a:cubicBezTo>
                  <a:pt x="11571927" y="1973020"/>
                  <a:pt x="11791787" y="3515126"/>
                  <a:pt x="11694927" y="6137942"/>
                </a:cubicBezTo>
                <a:lnTo>
                  <a:pt x="11694927" y="6137942"/>
                </a:lnTo>
                <a:cubicBezTo>
                  <a:pt x="6489279" y="6079048"/>
                  <a:pt x="4088024" y="6152175"/>
                  <a:pt x="0" y="6137942"/>
                </a:cubicBezTo>
                <a:lnTo>
                  <a:pt x="0" y="6137942"/>
                </a:lnTo>
                <a:cubicBezTo>
                  <a:pt x="-3173" y="3504873"/>
                  <a:pt x="-94267" y="1693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890830" y="2233246"/>
            <a:ext cx="10410340" cy="3824654"/>
          </a:xfrm>
          <a:custGeom>
            <a:avLst/>
            <a:gdLst>
              <a:gd name="csX0" fmla="*/ 0 w 10410340"/>
              <a:gd name="csY0" fmla="*/ 0 h 3824654"/>
              <a:gd name="csX1" fmla="*/ 0 w 10410340"/>
              <a:gd name="csY1" fmla="*/ 0 h 3824654"/>
              <a:gd name="csX2" fmla="*/ 10410340 w 10410340"/>
              <a:gd name="csY2" fmla="*/ 0 h 3824654"/>
              <a:gd name="csX3" fmla="*/ 10410340 w 10410340"/>
              <a:gd name="csY3" fmla="*/ 0 h 3824654"/>
              <a:gd name="csX4" fmla="*/ 10410340 w 10410340"/>
              <a:gd name="csY4" fmla="*/ 3824654 h 3824654"/>
              <a:gd name="csX5" fmla="*/ 10410340 w 10410340"/>
              <a:gd name="csY5" fmla="*/ 3824654 h 3824654"/>
              <a:gd name="csX6" fmla="*/ 0 w 10410340"/>
              <a:gd name="csY6" fmla="*/ 3824654 h 3824654"/>
              <a:gd name="csX7" fmla="*/ 0 w 10410340"/>
              <a:gd name="csY7" fmla="*/ 3824654 h 3824654"/>
              <a:gd name="csX8" fmla="*/ 0 w 10410340"/>
              <a:gd name="csY8" fmla="*/ 0 h 38246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10340" h="3824654" fill="none" extrusionOk="0">
                <a:moveTo>
                  <a:pt x="0" y="0"/>
                </a:moveTo>
                <a:lnTo>
                  <a:pt x="0" y="0"/>
                </a:lnTo>
                <a:cubicBezTo>
                  <a:pt x="4251427" y="5753"/>
                  <a:pt x="7008270" y="-51483"/>
                  <a:pt x="10410340" y="0"/>
                </a:cubicBezTo>
                <a:lnTo>
                  <a:pt x="10410340" y="0"/>
                </a:lnTo>
                <a:cubicBezTo>
                  <a:pt x="10249633" y="1717684"/>
                  <a:pt x="10450007" y="2385029"/>
                  <a:pt x="10410340" y="3824654"/>
                </a:cubicBezTo>
                <a:lnTo>
                  <a:pt x="10410340" y="3824654"/>
                </a:lnTo>
                <a:cubicBezTo>
                  <a:pt x="8932577" y="3805696"/>
                  <a:pt x="2958491" y="3764013"/>
                  <a:pt x="0" y="3824654"/>
                </a:cubicBezTo>
                <a:lnTo>
                  <a:pt x="0" y="3824654"/>
                </a:lnTo>
                <a:cubicBezTo>
                  <a:pt x="32216" y="2941121"/>
                  <a:pt x="57206" y="1066423"/>
                  <a:pt x="0" y="0"/>
                </a:cubicBezTo>
                <a:close/>
              </a:path>
              <a:path w="10410340" h="3824654" stroke="0" extrusionOk="0">
                <a:moveTo>
                  <a:pt x="0" y="0"/>
                </a:moveTo>
                <a:lnTo>
                  <a:pt x="0" y="0"/>
                </a:lnTo>
                <a:cubicBezTo>
                  <a:pt x="1858637" y="-133594"/>
                  <a:pt x="5354173" y="63808"/>
                  <a:pt x="10410340" y="0"/>
                </a:cubicBezTo>
                <a:lnTo>
                  <a:pt x="10410340" y="0"/>
                </a:lnTo>
                <a:cubicBezTo>
                  <a:pt x="10287340" y="927341"/>
                  <a:pt x="10507200" y="2215943"/>
                  <a:pt x="10410340" y="3824654"/>
                </a:cubicBezTo>
                <a:lnTo>
                  <a:pt x="10410340" y="3824654"/>
                </a:lnTo>
                <a:cubicBezTo>
                  <a:pt x="7673373" y="3765760"/>
                  <a:pt x="4577156" y="3838887"/>
                  <a:pt x="0" y="3824654"/>
                </a:cubicBezTo>
                <a:lnTo>
                  <a:pt x="0" y="3824654"/>
                </a:lnTo>
                <a:cubicBezTo>
                  <a:pt x="-3173" y="2638720"/>
                  <a:pt x="-94267" y="9208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35" y="2883199"/>
            <a:ext cx="5279531" cy="4220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7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1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28.png"/><Relationship Id="rId4" Type="http://schemas.openxmlformats.org/officeDocument/2006/relationships/slide" Target="slide12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NCtTqlrK9a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46" y="142864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2" y="142864"/>
            <a:ext cx="1447782" cy="153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190" y="168189"/>
            <a:ext cx="2274005" cy="1609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108" y="3999929"/>
            <a:ext cx="1664352" cy="804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8" y="1777672"/>
            <a:ext cx="1219305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/>
        </p:nvSpPr>
        <p:spPr>
          <a:xfrm>
            <a:off x="890830" y="2233246"/>
            <a:ext cx="10410340" cy="3824654"/>
          </a:xfrm>
          <a:custGeom>
            <a:avLst/>
            <a:gdLst>
              <a:gd name="csX0" fmla="*/ 0 w 10410340"/>
              <a:gd name="csY0" fmla="*/ 0 h 3824654"/>
              <a:gd name="csX1" fmla="*/ 0 w 10410340"/>
              <a:gd name="csY1" fmla="*/ 0 h 3824654"/>
              <a:gd name="csX2" fmla="*/ 10410340 w 10410340"/>
              <a:gd name="csY2" fmla="*/ 0 h 3824654"/>
              <a:gd name="csX3" fmla="*/ 10410340 w 10410340"/>
              <a:gd name="csY3" fmla="*/ 0 h 3824654"/>
              <a:gd name="csX4" fmla="*/ 10410340 w 10410340"/>
              <a:gd name="csY4" fmla="*/ 3824654 h 3824654"/>
              <a:gd name="csX5" fmla="*/ 10410340 w 10410340"/>
              <a:gd name="csY5" fmla="*/ 3824654 h 3824654"/>
              <a:gd name="csX6" fmla="*/ 0 w 10410340"/>
              <a:gd name="csY6" fmla="*/ 3824654 h 3824654"/>
              <a:gd name="csX7" fmla="*/ 0 w 10410340"/>
              <a:gd name="csY7" fmla="*/ 3824654 h 3824654"/>
              <a:gd name="csX8" fmla="*/ 0 w 10410340"/>
              <a:gd name="csY8" fmla="*/ 0 h 38246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10340" h="3824654" fill="none" extrusionOk="0">
                <a:moveTo>
                  <a:pt x="0" y="0"/>
                </a:moveTo>
                <a:lnTo>
                  <a:pt x="0" y="0"/>
                </a:lnTo>
                <a:cubicBezTo>
                  <a:pt x="4251427" y="5753"/>
                  <a:pt x="7008270" y="-51483"/>
                  <a:pt x="10410340" y="0"/>
                </a:cubicBezTo>
                <a:lnTo>
                  <a:pt x="10410340" y="0"/>
                </a:lnTo>
                <a:cubicBezTo>
                  <a:pt x="10249633" y="1717684"/>
                  <a:pt x="10450007" y="2385029"/>
                  <a:pt x="10410340" y="3824654"/>
                </a:cubicBezTo>
                <a:lnTo>
                  <a:pt x="10410340" y="3824654"/>
                </a:lnTo>
                <a:cubicBezTo>
                  <a:pt x="8932577" y="3805696"/>
                  <a:pt x="2958491" y="3764013"/>
                  <a:pt x="0" y="3824654"/>
                </a:cubicBezTo>
                <a:lnTo>
                  <a:pt x="0" y="3824654"/>
                </a:lnTo>
                <a:cubicBezTo>
                  <a:pt x="32216" y="2941121"/>
                  <a:pt x="57206" y="1066423"/>
                  <a:pt x="0" y="0"/>
                </a:cubicBezTo>
                <a:close/>
              </a:path>
              <a:path w="10410340" h="3824654" stroke="0" extrusionOk="0">
                <a:moveTo>
                  <a:pt x="0" y="0"/>
                </a:moveTo>
                <a:lnTo>
                  <a:pt x="0" y="0"/>
                </a:lnTo>
                <a:cubicBezTo>
                  <a:pt x="1858637" y="-133594"/>
                  <a:pt x="5354173" y="63808"/>
                  <a:pt x="10410340" y="0"/>
                </a:cubicBezTo>
                <a:lnTo>
                  <a:pt x="10410340" y="0"/>
                </a:lnTo>
                <a:cubicBezTo>
                  <a:pt x="10287340" y="927341"/>
                  <a:pt x="10507200" y="2215943"/>
                  <a:pt x="10410340" y="3824654"/>
                </a:cubicBezTo>
                <a:lnTo>
                  <a:pt x="10410340" y="3824654"/>
                </a:lnTo>
                <a:cubicBezTo>
                  <a:pt x="7673373" y="3765760"/>
                  <a:pt x="4577156" y="3838887"/>
                  <a:pt x="0" y="3824654"/>
                </a:cubicBezTo>
                <a:lnTo>
                  <a:pt x="0" y="3824654"/>
                </a:lnTo>
                <a:cubicBezTo>
                  <a:pt x="-3173" y="2638720"/>
                  <a:pt x="-94267" y="9208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757" y="1669488"/>
            <a:ext cx="2440144" cy="463564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53" y="1944347"/>
            <a:ext cx="2261983" cy="4297187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335" y="2104714"/>
            <a:ext cx="2177569" cy="4136820"/>
          </a:xfrm>
          <a:prstGeom prst="rect">
            <a:avLst/>
          </a:prstGeom>
        </p:spPr>
      </p:pic>
      <p:sp>
        <p:nvSpPr>
          <p:cNvPr id="9" name="Right Arrow 8">
            <a:hlinkClick r:id="rId8" action="ppaction://hlinksldjump"/>
          </p:cNvPr>
          <p:cNvSpPr/>
          <p:nvPr/>
        </p:nvSpPr>
        <p:spPr>
          <a:xfrm>
            <a:off x="10611582" y="61718"/>
            <a:ext cx="1046284" cy="720969"/>
          </a:xfrm>
          <a:prstGeom prst="rightArrow">
            <a:avLst/>
          </a:prstGeom>
          <a:solidFill>
            <a:srgbClr val="F3868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419" y="473166"/>
            <a:ext cx="9547163" cy="1505843"/>
          </a:xfrm>
          <a:prstGeom prst="rect">
            <a:avLst/>
          </a:prstGeom>
        </p:spPr>
      </p:pic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537757" y="1669488"/>
            <a:ext cx="2440144" cy="4635647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889753" y="1944347"/>
            <a:ext cx="2261983" cy="4297187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339335" y="2104714"/>
            <a:ext cx="2177569" cy="4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/>
          <p:cNvSpPr/>
          <p:nvPr/>
        </p:nvSpPr>
        <p:spPr>
          <a:xfrm>
            <a:off x="331470" y="2059274"/>
            <a:ext cx="11432915" cy="3690016"/>
          </a:xfrm>
          <a:custGeom>
            <a:avLst/>
            <a:gdLst/>
            <a:ahLst/>
            <a:cxnLst/>
            <a:rect l="l" t="t" r="r" b="b"/>
            <a:pathLst>
              <a:path w="11301259" h="3390378">
                <a:moveTo>
                  <a:pt x="0" y="0"/>
                </a:moveTo>
                <a:lnTo>
                  <a:pt x="11301258" y="0"/>
                </a:lnTo>
                <a:lnTo>
                  <a:pt x="11301258" y="3390378"/>
                </a:lnTo>
                <a:lnTo>
                  <a:pt x="0" y="339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r="-1666"/>
            </a:stretch>
          </a:blipFill>
        </p:spPr>
      </p:sp>
      <p:sp>
        <p:nvSpPr>
          <p:cNvPr id="12" name="Rounded Rectangle 11"/>
          <p:cNvSpPr/>
          <p:nvPr/>
        </p:nvSpPr>
        <p:spPr>
          <a:xfrm>
            <a:off x="4883854" y="3754864"/>
            <a:ext cx="751442" cy="7628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7</a:t>
            </a:r>
            <a:endParaRPr lang="vi-VN" sz="4400" b="1" dirty="0">
              <a:solidFill>
                <a:srgbClr val="00B0F0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5672230" y="3798552"/>
            <a:ext cx="612507" cy="675523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&gt;</a:t>
            </a:r>
            <a:endParaRPr lang="vi-VN" sz="4400" b="1" dirty="0">
              <a:solidFill>
                <a:srgbClr val="00B0F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21670" y="3776708"/>
            <a:ext cx="764930" cy="7192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6</a:t>
            </a:r>
            <a:endParaRPr lang="vi-VN" sz="4400" b="1" dirty="0">
              <a:solidFill>
                <a:srgbClr val="00B0F0"/>
              </a:solidFill>
            </a:endParaRPr>
          </a:p>
        </p:txBody>
      </p:sp>
      <p:sp>
        <p:nvSpPr>
          <p:cNvPr id="15" name="Right Arrow 14">
            <a:hlinkClick r:id="rId4" action="ppaction://hlinksldjump"/>
          </p:cNvPr>
          <p:cNvSpPr/>
          <p:nvPr/>
        </p:nvSpPr>
        <p:spPr>
          <a:xfrm>
            <a:off x="10611582" y="61718"/>
            <a:ext cx="1046284" cy="720969"/>
          </a:xfrm>
          <a:prstGeom prst="rightArrow">
            <a:avLst/>
          </a:prstGeom>
          <a:solidFill>
            <a:srgbClr val="F3868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56" y="576934"/>
            <a:ext cx="10101948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/>
          <p:nvPr/>
        </p:nvSpPr>
        <p:spPr>
          <a:xfrm>
            <a:off x="379543" y="2103120"/>
            <a:ext cx="11432915" cy="3646170"/>
          </a:xfrm>
          <a:custGeom>
            <a:avLst/>
            <a:gdLst/>
            <a:ahLst/>
            <a:cxnLst/>
            <a:rect l="l" t="t" r="r" b="b"/>
            <a:pathLst>
              <a:path w="11301259" h="3418631">
                <a:moveTo>
                  <a:pt x="0" y="0"/>
                </a:moveTo>
                <a:lnTo>
                  <a:pt x="11301258" y="0"/>
                </a:lnTo>
                <a:lnTo>
                  <a:pt x="11301258" y="3418631"/>
                </a:lnTo>
                <a:lnTo>
                  <a:pt x="0" y="341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883854" y="3728487"/>
            <a:ext cx="751442" cy="7628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8</a:t>
            </a:r>
            <a:endParaRPr lang="vi-VN" sz="4400" b="1" dirty="0">
              <a:solidFill>
                <a:srgbClr val="00B0F0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672230" y="3772175"/>
            <a:ext cx="612507" cy="675523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&lt;</a:t>
            </a:r>
            <a:endParaRPr lang="vi-VN" sz="4400" b="1" dirty="0">
              <a:solidFill>
                <a:srgbClr val="00B0F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1670" y="3750331"/>
            <a:ext cx="764930" cy="7192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</a:rPr>
              <a:t>9</a:t>
            </a:r>
            <a:endParaRPr lang="vi-VN" sz="4400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6" y="576934"/>
            <a:ext cx="10101948" cy="1225402"/>
          </a:xfrm>
          <a:prstGeom prst="rect">
            <a:avLst/>
          </a:prstGeom>
        </p:spPr>
      </p:pic>
      <p:sp>
        <p:nvSpPr>
          <p:cNvPr id="15" name="Right Arrow 14">
            <a:hlinkClick r:id="rId5" action="ppaction://hlinksldjump"/>
          </p:cNvPr>
          <p:cNvSpPr/>
          <p:nvPr/>
        </p:nvSpPr>
        <p:spPr>
          <a:xfrm>
            <a:off x="10611582" y="61718"/>
            <a:ext cx="1046284" cy="720969"/>
          </a:xfrm>
          <a:prstGeom prst="rightArrow">
            <a:avLst/>
          </a:prstGeom>
          <a:solidFill>
            <a:srgbClr val="F3868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3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/>
        </p:nvSpPr>
        <p:spPr>
          <a:xfrm>
            <a:off x="580292" y="2109141"/>
            <a:ext cx="11124028" cy="3640149"/>
          </a:xfrm>
          <a:custGeom>
            <a:avLst/>
            <a:gdLst/>
            <a:ahLst/>
            <a:cxnLst/>
            <a:rect l="l" t="t" r="r" b="b"/>
            <a:pathLst>
              <a:path w="11301259" h="3475137">
                <a:moveTo>
                  <a:pt x="0" y="0"/>
                </a:moveTo>
                <a:lnTo>
                  <a:pt x="11301258" y="0"/>
                </a:lnTo>
                <a:lnTo>
                  <a:pt x="11301258" y="3475137"/>
                </a:lnTo>
                <a:lnTo>
                  <a:pt x="0" y="3475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 l="-1396" r="1"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703885" y="3702110"/>
            <a:ext cx="931411" cy="7628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UTM Avo" panose="02040603050506020204" pitchFamily="18" charset="0"/>
              </a:rPr>
              <a:t>10</a:t>
            </a:r>
            <a:endParaRPr lang="vi-VN" sz="4000" b="1" dirty="0">
              <a:solidFill>
                <a:srgbClr val="00B0F0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672230" y="3745798"/>
            <a:ext cx="612507" cy="675523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UTM Avo" panose="02040603050506020204" pitchFamily="18" charset="0"/>
              </a:rPr>
              <a:t>&gt;</a:t>
            </a:r>
            <a:endParaRPr lang="vi-VN" sz="4000" b="1" dirty="0">
              <a:solidFill>
                <a:srgbClr val="00B0F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1670" y="3723954"/>
            <a:ext cx="764930" cy="7192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UTM Avo" panose="02040603050506020204" pitchFamily="18" charset="0"/>
              </a:rPr>
              <a:t>9</a:t>
            </a:r>
            <a:endParaRPr lang="vi-VN" sz="4000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6" y="576934"/>
            <a:ext cx="10101948" cy="1225402"/>
          </a:xfrm>
          <a:prstGeom prst="rect">
            <a:avLst/>
          </a:prstGeom>
        </p:spPr>
      </p:pic>
      <p:sp>
        <p:nvSpPr>
          <p:cNvPr id="15" name="Right Arrow 14">
            <a:hlinkClick r:id="rId5" action="ppaction://hlinksldjump"/>
          </p:cNvPr>
          <p:cNvSpPr/>
          <p:nvPr/>
        </p:nvSpPr>
        <p:spPr>
          <a:xfrm>
            <a:off x="10611582" y="61718"/>
            <a:ext cx="1046284" cy="720969"/>
          </a:xfrm>
          <a:prstGeom prst="rightArrow">
            <a:avLst/>
          </a:prstGeom>
          <a:solidFill>
            <a:srgbClr val="F3868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0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18" y="1098558"/>
            <a:ext cx="901676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34" y="731731"/>
            <a:ext cx="1605162" cy="746903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>
            <a:off x="8696325" y="386862"/>
            <a:ext cx="2634673" cy="2499213"/>
          </a:xfrm>
          <a:custGeom>
            <a:avLst/>
            <a:gdLst/>
            <a:ahLst/>
            <a:cxnLst/>
            <a:rect l="l" t="t" r="r" b="b"/>
            <a:pathLst>
              <a:path w="9762428" h="10287000">
                <a:moveTo>
                  <a:pt x="0" y="0"/>
                </a:moveTo>
                <a:lnTo>
                  <a:pt x="9762428" y="0"/>
                </a:lnTo>
                <a:lnTo>
                  <a:pt x="97624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11" r="-1211"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699079" y="1659181"/>
            <a:ext cx="4488666" cy="4638413"/>
          </a:xfrm>
          <a:custGeom>
            <a:avLst/>
            <a:gdLst/>
            <a:ahLst/>
            <a:cxnLst/>
            <a:rect l="l" t="t" r="r" b="b"/>
            <a:pathLst>
              <a:path w="5767644" h="6306829">
                <a:moveTo>
                  <a:pt x="0" y="0"/>
                </a:moveTo>
                <a:lnTo>
                  <a:pt x="5767644" y="0"/>
                </a:lnTo>
                <a:lnTo>
                  <a:pt x="5767644" y="6306828"/>
                </a:lnTo>
                <a:lnTo>
                  <a:pt x="0" y="6306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5336886" y="2471699"/>
            <a:ext cx="6471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UTM Avo" panose="02040603050506020204" pitchFamily="18" charset="0"/>
              </a:rPr>
              <a:t>Cách chơi:</a:t>
            </a:r>
          </a:p>
          <a:p>
            <a:pPr algn="just"/>
            <a:r>
              <a:rPr lang="vi-VN" sz="2400" dirty="0">
                <a:latin typeface="UTM Avo" panose="02040603050506020204" pitchFamily="18" charset="0"/>
              </a:rPr>
              <a:t>- Chơi theo nhóm.</a:t>
            </a:r>
          </a:p>
          <a:p>
            <a:pPr algn="just"/>
            <a:r>
              <a:rPr lang="vi-VN" sz="2400" dirty="0">
                <a:latin typeface="UTM Avo" panose="02040603050506020204" pitchFamily="18" charset="0"/>
              </a:rPr>
              <a:t>- Người chơi bắt đầu từ ô </a:t>
            </a:r>
            <a:r>
              <a:rPr lang="vi-VN" sz="2400" b="1" dirty="0">
                <a:latin typeface="UTM Avo" panose="02040603050506020204" pitchFamily="18" charset="0"/>
              </a:rPr>
              <a:t>xuất phát</a:t>
            </a:r>
            <a:r>
              <a:rPr lang="vi-VN" sz="2400" dirty="0">
                <a:latin typeface="UTM Avo" panose="02040603050506020204" pitchFamily="18" charset="0"/>
              </a:rPr>
              <a:t>. Khi đến lượt, người chơi gieo xúc xắc. Đếm số chấm ở mặt trên xúc xắc rồi di chuyển số ô bằng số chấm nhận được. Đọc số lớn hơn trong ô đó. Khi đến cầu thang, em leo lên; khi đến cầu trượt, em trượt xuống.</a:t>
            </a:r>
            <a:br>
              <a:rPr lang="vi-VN" sz="2400" dirty="0">
                <a:latin typeface="UTM Avo" panose="02040603050506020204" pitchFamily="18" charset="0"/>
              </a:rPr>
            </a:br>
            <a:r>
              <a:rPr lang="vi-VN" sz="2400" dirty="0">
                <a:latin typeface="UTM Avo" panose="02040603050506020204" pitchFamily="18" charset="0"/>
              </a:rPr>
              <a:t>- Trò chơi kết thúc khi có người về </a:t>
            </a:r>
            <a:r>
              <a:rPr lang="vi-VN" sz="2400" b="1" dirty="0">
                <a:latin typeface="UTM Avo" panose="02040603050506020204" pitchFamily="18" charset="0"/>
              </a:rPr>
              <a:t>đích</a:t>
            </a:r>
            <a:r>
              <a:rPr lang="vi-VN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995" y="465935"/>
            <a:ext cx="632210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1567229" y="2998426"/>
            <a:ext cx="6651161" cy="907635"/>
          </a:xfrm>
          <a:prstGeom prst="roundRect">
            <a:avLst>
              <a:gd name="adj" fmla="val 33903"/>
            </a:avLst>
          </a:prstGeom>
          <a:solidFill>
            <a:schemeClr val="bg1"/>
          </a:solidFill>
          <a:ln w="38100">
            <a:solidFill>
              <a:srgbClr val="8BC5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Xem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4671465" y="4460347"/>
            <a:ext cx="5913741" cy="907635"/>
          </a:xfrm>
          <a:prstGeom prst="roundRect">
            <a:avLst>
              <a:gd name="adj" fmla="val 33903"/>
            </a:avLst>
          </a:prstGeom>
          <a:solidFill>
            <a:schemeClr val="bg1"/>
          </a:solidFill>
          <a:ln w="38100">
            <a:solidFill>
              <a:srgbClr val="8BC5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mới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49" y="303819"/>
            <a:ext cx="901676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18" y="1091775"/>
            <a:ext cx="9016765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0327" y="2338753"/>
            <a:ext cx="98913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UTM Avo" panose="02040603050506020204" pitchFamily="18" charset="0"/>
              </a:rPr>
              <a:t>- So sánh và sắp xếp được thứ tự các số trong phạm vi 10. Gộp và tách được số trong phạm vi 10. </a:t>
            </a:r>
          </a:p>
          <a:p>
            <a:pPr algn="just"/>
            <a:r>
              <a:rPr lang="vi-VN" sz="3200" dirty="0">
                <a:latin typeface="UTM Avo" panose="02040603050506020204" pitchFamily="18" charset="0"/>
              </a:rPr>
              <a:t>- Thực hiện thao tác tư duy ở mức độ đơn giản. Biết quan sát để tìm kiếm sự tương đồng.</a:t>
            </a:r>
          </a:p>
          <a:p>
            <a:pPr algn="just"/>
            <a:r>
              <a:rPr lang="vi-VN" sz="3200" dirty="0">
                <a:latin typeface="UTM Avo" panose="02040603050506020204" pitchFamily="18" charset="0"/>
              </a:rPr>
              <a:t>- Góp phần phát triển năng lực tự chủ và tự học thông qua hoạt động thực hành.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12" y="407875"/>
            <a:ext cx="9522777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18" y="1259610"/>
            <a:ext cx="901676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0628" y="-450588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hlinkClick r:id="rId4"/>
              </a:rPr>
              <a:t>https://www.youtube.com/watch?v=NCtTqlrK9aE</a:t>
            </a:r>
            <a:endParaRPr lang="vi-VN" dirty="0"/>
          </a:p>
        </p:txBody>
      </p:sp>
      <p:pic>
        <p:nvPicPr>
          <p:cNvPr id="3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18" y="1121271"/>
            <a:ext cx="9016765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8508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9145" y="3622806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829782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8508" y="507846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99145" y="5078466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829782" y="507846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7149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97786" y="3622806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728423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65790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596427" y="3622806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0627064" y="3622806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67149" y="5143359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7786" y="5143359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728423" y="5143359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65790" y="5027012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596427" y="5027012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0627064" y="5027012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24" name="y2mate.com - 2 Minutes timer Đồng hồ đếm ngược 2 phút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049" t="23407" r="19822" b="23695"/>
          <a:stretch/>
        </p:blipFill>
        <p:spPr>
          <a:xfrm>
            <a:off x="3150171" y="2609620"/>
            <a:ext cx="1461627" cy="7748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91CB6-D467-3744-DC5F-7854F4773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68" y="1681006"/>
            <a:ext cx="6066633" cy="805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t="38129"/>
          <a:stretch/>
        </p:blipFill>
        <p:spPr>
          <a:xfrm>
            <a:off x="6650877" y="790073"/>
            <a:ext cx="4565210" cy="2603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08" y="377956"/>
            <a:ext cx="339576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32536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63173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593810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2536" y="458175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563173" y="458175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2593810" y="458175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31177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61814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6492451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29818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60455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10391092" y="3126095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31177" y="4646648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461814" y="4646648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6492451" y="4646648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329818" y="4530301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360455" y="4530301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10391092" y="4530301"/>
            <a:ext cx="953091" cy="837687"/>
          </a:xfrm>
          <a:prstGeom prst="roundRect">
            <a:avLst/>
          </a:prstGeom>
          <a:solidFill>
            <a:srgbClr val="F89FA1"/>
          </a:solidFill>
          <a:ln w="28575">
            <a:solidFill>
              <a:srgbClr val="EC6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177" y="645533"/>
            <a:ext cx="6944745" cy="2012029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1563173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563173" y="458175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461814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360455" y="3126095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461814" y="4646648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  <a:endParaRPr lang="vi-VN" sz="4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360455" y="4530301"/>
            <a:ext cx="953091" cy="837687"/>
          </a:xfrm>
          <a:prstGeom prst="roundRect">
            <a:avLst/>
          </a:prstGeom>
          <a:solidFill>
            <a:srgbClr val="FDBC2E"/>
          </a:solidFill>
          <a:ln w="28575">
            <a:solidFill>
              <a:srgbClr val="F28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  <a:endParaRPr lang="vi-VN" sz="4400" b="1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35" y="1032762"/>
            <a:ext cx="339576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6" grpId="1" animBg="1"/>
      <p:bldP spid="33" grpId="1" animBg="1"/>
      <p:bldP spid="36" grpId="1" animBg="1"/>
      <p:bldP spid="39" grpId="1" animBg="1"/>
      <p:bldP spid="42" grpId="1" animBg="1"/>
      <p:bldP spid="45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1" y="2059273"/>
            <a:ext cx="11266384" cy="380423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757352" y="3731741"/>
            <a:ext cx="815546" cy="815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Connector 16"/>
          <p:cNvSpPr/>
          <p:nvPr/>
        </p:nvSpPr>
        <p:spPr>
          <a:xfrm>
            <a:off x="5673993" y="3682314"/>
            <a:ext cx="914400" cy="91440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6689488" y="3731741"/>
            <a:ext cx="815546" cy="815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4757352" y="3731741"/>
            <a:ext cx="815546" cy="815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2</a:t>
            </a:r>
            <a:endParaRPr lang="vi-VN" sz="4800" b="1" dirty="0">
              <a:solidFill>
                <a:srgbClr val="00B0F0"/>
              </a:solidFill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5673993" y="3682314"/>
            <a:ext cx="914400" cy="91440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&lt;</a:t>
            </a:r>
            <a:endParaRPr lang="vi-VN" sz="4800" b="1" dirty="0">
              <a:solidFill>
                <a:srgbClr val="00B0F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89488" y="3731741"/>
            <a:ext cx="815546" cy="815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3</a:t>
            </a:r>
            <a:endParaRPr lang="vi-VN" sz="4800" b="1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9" y="610338"/>
            <a:ext cx="10101948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6513" y="1545636"/>
            <a:ext cx="5426327" cy="4836972"/>
            <a:chOff x="5866513" y="1545636"/>
            <a:chExt cx="5426327" cy="4836972"/>
          </a:xfrm>
        </p:grpSpPr>
        <p:sp>
          <p:nvSpPr>
            <p:cNvPr id="3" name="Freeform 4"/>
            <p:cNvSpPr/>
            <p:nvPr/>
          </p:nvSpPr>
          <p:spPr>
            <a:xfrm>
              <a:off x="5866513" y="1545636"/>
              <a:ext cx="5426327" cy="1612097"/>
            </a:xfrm>
            <a:custGeom>
              <a:avLst/>
              <a:gdLst/>
              <a:ahLst/>
              <a:cxnLst/>
              <a:rect l="l" t="t" r="r" b="b"/>
              <a:pathLst>
                <a:path w="11301259" h="3390378">
                  <a:moveTo>
                    <a:pt x="0" y="0"/>
                  </a:moveTo>
                  <a:lnTo>
                    <a:pt x="11301258" y="0"/>
                  </a:lnTo>
                  <a:lnTo>
                    <a:pt x="11301258" y="3390378"/>
                  </a:lnTo>
                  <a:lnTo>
                    <a:pt x="0" y="3390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5"/>
            <p:cNvSpPr/>
            <p:nvPr/>
          </p:nvSpPr>
          <p:spPr>
            <a:xfrm>
              <a:off x="5866513" y="3157733"/>
              <a:ext cx="5426327" cy="1625531"/>
            </a:xfrm>
            <a:custGeom>
              <a:avLst/>
              <a:gdLst/>
              <a:ahLst/>
              <a:cxnLst/>
              <a:rect l="l" t="t" r="r" b="b"/>
              <a:pathLst>
                <a:path w="11301259" h="3418631">
                  <a:moveTo>
                    <a:pt x="0" y="0"/>
                  </a:moveTo>
                  <a:lnTo>
                    <a:pt x="11301258" y="0"/>
                  </a:lnTo>
                  <a:lnTo>
                    <a:pt x="11301258" y="3418631"/>
                  </a:lnTo>
                  <a:lnTo>
                    <a:pt x="0" y="3418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6"/>
            <p:cNvSpPr/>
            <p:nvPr/>
          </p:nvSpPr>
          <p:spPr>
            <a:xfrm>
              <a:off x="5866513" y="4730209"/>
              <a:ext cx="5426327" cy="1652399"/>
            </a:xfrm>
            <a:custGeom>
              <a:avLst/>
              <a:gdLst/>
              <a:ahLst/>
              <a:cxnLst/>
              <a:rect l="l" t="t" r="r" b="b"/>
              <a:pathLst>
                <a:path w="11301259" h="3475137">
                  <a:moveTo>
                    <a:pt x="0" y="0"/>
                  </a:moveTo>
                  <a:lnTo>
                    <a:pt x="11301258" y="0"/>
                  </a:lnTo>
                  <a:lnTo>
                    <a:pt x="11301258" y="3475137"/>
                  </a:lnTo>
                  <a:lnTo>
                    <a:pt x="0" y="3475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" name="Đồ họa 3">
            <a:extLst>
              <a:ext uri="{FF2B5EF4-FFF2-40B4-BE49-F238E27FC236}">
                <a16:creationId xmlns:a16="http://schemas.microsoft.com/office/drawing/2014/main" id="{146328E4-88CB-C168-A142-8CF079E399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0750" y="3970498"/>
            <a:ext cx="5339845" cy="2520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91CB6-D467-3744-DC5F-7854F4773D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0934" y="3048102"/>
            <a:ext cx="6943213" cy="922396"/>
          </a:xfrm>
          <a:prstGeom prst="rect">
            <a:avLst/>
          </a:prstGeom>
        </p:spPr>
      </p:pic>
      <p:pic>
        <p:nvPicPr>
          <p:cNvPr id="8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6714" t="31904" r="28286" b="30000"/>
          <a:stretch/>
        </p:blipFill>
        <p:spPr>
          <a:xfrm>
            <a:off x="2317436" y="2076014"/>
            <a:ext cx="1646473" cy="784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3522" y="332987"/>
            <a:ext cx="10101948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234</Words>
  <Application>Microsoft Office PowerPoint</Application>
  <PresentationFormat>Widescreen</PresentationFormat>
  <Paragraphs>65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SVN-Newton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24</cp:revision>
  <dcterms:created xsi:type="dcterms:W3CDTF">2025-07-29T08:02:05Z</dcterms:created>
  <dcterms:modified xsi:type="dcterms:W3CDTF">2026-01-13T03:40:45Z</dcterms:modified>
</cp:coreProperties>
</file>