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61" r:id="rId4"/>
    <p:sldId id="259" r:id="rId5"/>
    <p:sldId id="260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322" r:id="rId16"/>
    <p:sldId id="31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5739"/>
    <a:srgbClr val="FEDF52"/>
    <a:srgbClr val="43C6F2"/>
    <a:srgbClr val="8DC6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991F93-BC81-4A9D-AE2C-2ADDBC0863B8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872EE6-C4DB-4253-B7F6-92909B69C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906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https://www.youtube.com/watch?v=28fXsPb3iP0&amp;list=RD28fXsPb3iP0&amp;start_radio=1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72EE6-C4DB-4253-B7F6-92909B69C6B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103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latin typeface="UTM Avo" panose="02040603050506020204" pitchFamily="18" charset="0"/>
              </a:rPr>
              <a:t>Đưa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chuột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kích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vào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dấu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chấm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hỏi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để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hiện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đáp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án</a:t>
            </a:r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72EE6-C4DB-4253-B7F6-92909B69C6B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570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989B3-8A62-4774-3262-2702EC5770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C83D42-3AFF-C1C0-60ED-A97D5C3BB3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6AA54-D54F-C0A0-63AE-B88B899C5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AF942-37BD-4EB9-978C-20AA955A6745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00427-59A8-BEFE-D26D-3C3E0E3EE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89558D-0765-E151-1C57-B226D334D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1F83E-5EBB-4279-B4B5-71C26F31A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601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941B9-AFC8-443B-AFC0-6CACD2633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6B423D-CB2E-6955-166C-2D900D366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338E5-49BC-A8FC-A12D-9188F0A63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AF942-37BD-4EB9-978C-20AA955A6745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64B83E-8F87-DBD4-911E-9D45A0F9B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266522-4745-53E5-205F-CBE5CC851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1F83E-5EBB-4279-B4B5-71C26F31A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513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26106A-B807-36D8-7A9B-E5CF467422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289764-DCB2-B19A-6C32-A31D392222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55C73-6B93-6CED-4AED-A00AA4026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AF942-37BD-4EB9-978C-20AA955A6745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49EC5A-9735-BD60-B500-B957C82C8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72002-2C2F-A3A3-772C-3F86BAA05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1F83E-5EBB-4279-B4B5-71C26F31A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4132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DE6A0-8DDD-4017-58C7-5F4E07EFC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F4DED6-095A-C7DD-CDB0-AA9D5780DF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543856-7A0D-C28F-25B4-BEFABE03E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AF942-37BD-4EB9-978C-20AA955A6745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6EBB7F-1D6C-4E99-2C2C-374AC7711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9CFE2A-2F8B-9556-364E-4B42D4A3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1F83E-5EBB-4279-B4B5-71C26F31A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7028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67218-FE39-7E7B-3B32-DB7B3C3CD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2F9B76-D6B2-8DE0-DC1E-FAEED0330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559BE9-1470-FB27-788A-EEA7C07C6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AF942-37BD-4EB9-978C-20AA955A6745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8C9888-80B2-7003-CE1E-57CF2D9DD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B1AD22-925C-FEDC-6B9A-F452CD942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1F83E-5EBB-4279-B4B5-71C26F31A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5619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A277C-AE54-6C8C-A98D-3E1A80E8B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D887-FD46-D6E2-1C90-54E95D83CA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D39603-E3A2-43EF-540D-807B4696D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DC713A-D20E-4A55-FC00-4163FDFAB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AF942-37BD-4EB9-978C-20AA955A6745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61353B-2C18-4F86-6C24-C549D63F1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3ECB8A-D7BC-1080-47F1-9F3A7B59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1F83E-5EBB-4279-B4B5-71C26F31A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581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1759C-A990-4C5B-A845-50712B32E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812C38-A83B-2737-7B37-DBE2A2FE87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26AD45-B378-263B-CC9D-6903475FE4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5C1DBE-F125-C376-DC16-D9085EA7AC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D5E32F-1564-26FA-A2C6-275DA97F78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4B4545-9811-F806-F078-A1CB35ADB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AF942-37BD-4EB9-978C-20AA955A6745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BDB1FE-E282-E2EE-B5AE-C11D5258C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2ECAD4-B4CD-CD44-5C32-CC6AA9723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1F83E-5EBB-4279-B4B5-71C26F31A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690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AD1C8-67D7-D1CC-5272-62DAD4B4F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CE1323-39DC-3E0A-BF7A-EEEF0A17F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AF942-37BD-4EB9-978C-20AA955A6745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1B7577-D0AF-8A97-B557-6889F9CA4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848FA8-FC37-48CA-AB9E-7CAA5455D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1F83E-5EBB-4279-B4B5-71C26F31A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6294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2A53A1-2EAB-E2BB-C91C-F6203EEFC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AF942-37BD-4EB9-978C-20AA955A6745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7A2866-F063-2B8D-90BC-BA4B1EBA4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F31072-A3F7-EDC0-3F45-EBF79DB75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1F83E-5EBB-4279-B4B5-71C26F31A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170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E675E-8322-0A5F-0A67-C59E6EDDA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86B82-EC99-A9C5-B05C-445655CC3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307600-158E-727E-1475-DC84EEE744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C7598A-B3C3-2EAE-A2B5-72C23812A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AF942-37BD-4EB9-978C-20AA955A6745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2436F0-8588-51FF-3B8B-752946E34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218B1C-266E-8839-BBCF-B32F56D3C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1F83E-5EBB-4279-B4B5-71C26F31A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289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66EFC-D21A-0FDE-D746-FC81B785F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9FBFC2-A1A8-03C9-D7D1-96EFB53570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8A9D5A-0A97-60CB-CEBD-A496A013CD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D74440-F318-CD46-063F-2116CBB6B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AF942-37BD-4EB9-978C-20AA955A6745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BD8E07-5380-AA13-3E59-A260E90B1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55DD0C-DBE9-F95D-C0DE-90F825155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1F83E-5EBB-4279-B4B5-71C26F31A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565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8A77E2-6A7F-0BC0-0B50-47F41D4B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9044DF-DB8D-7400-960A-84F26A5D2A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4E6318-0E35-8F4A-BEBF-36F224A433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AF942-37BD-4EB9-978C-20AA955A6745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44722B-335B-79B8-99E3-A1F91C207A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890C7-2E1A-657A-47E0-580AD08CEE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81F83E-5EBB-4279-B4B5-71C26F31A44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5CC432-6A30-2562-0AA4-370EABC6C5C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941" y="365124"/>
            <a:ext cx="13371066" cy="834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155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NULL" TargetMode="External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4" Type="http://schemas.microsoft.com/office/2007/relationships/media" Target="../media/media2.mp3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.png"/><Relationship Id="rId4" Type="http://schemas.openxmlformats.org/officeDocument/2006/relationships/audio" Target="../media/media3.mp3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11115E-8A6C-E789-AE84-305194D35D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106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28D08E-4EC3-B929-C88F-7E522901F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D06A126-C419-53BB-9928-1B66C4B5D1F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ABFA323-A717-E589-22B6-2938BAC02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14AD3A1-B6A7-2D3A-AC01-682FE576BD04}"/>
                </a:ext>
              </a:extLst>
            </p:cNvPr>
            <p:cNvSpPr/>
            <p:nvPr/>
          </p:nvSpPr>
          <p:spPr>
            <a:xfrm>
              <a:off x="235518" y="124734"/>
              <a:ext cx="11852226" cy="6555545"/>
            </a:xfrm>
            <a:prstGeom prst="roundRect">
              <a:avLst>
                <a:gd name="adj" fmla="val 7869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C6CBCD4-61F0-8780-6F38-1A8F97B6EAEB}"/>
              </a:ext>
            </a:extLst>
          </p:cNvPr>
          <p:cNvSpPr txBox="1"/>
          <p:nvPr/>
        </p:nvSpPr>
        <p:spPr>
          <a:xfrm>
            <a:off x="1208910" y="258299"/>
            <a:ext cx="108892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bao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nhiêu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vuông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tròn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tam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giác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nhật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mỗi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9296443-7C90-09E2-4F42-DD52D2451625}"/>
              </a:ext>
            </a:extLst>
          </p:cNvPr>
          <p:cNvSpPr/>
          <p:nvPr/>
        </p:nvSpPr>
        <p:spPr>
          <a:xfrm>
            <a:off x="343583" y="258299"/>
            <a:ext cx="734066" cy="69223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UTM Avo" panose="02040603050506020204" pitchFamily="18" charset="0"/>
              </a:rPr>
              <a:t>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2F19B7-B2C8-8866-833B-076336F971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16" y="1573992"/>
            <a:ext cx="3226269" cy="2701378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8E80D317-7CF1-33C3-BF8A-3060F32BF2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2325731"/>
              </p:ext>
            </p:extLst>
          </p:nvPr>
        </p:nvGraphicFramePr>
        <p:xfrm>
          <a:off x="602111" y="4671164"/>
          <a:ext cx="11119040" cy="166571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67077">
                  <a:extLst>
                    <a:ext uri="{9D8B030D-6E8A-4147-A177-3AD203B41FA5}">
                      <a16:colId xmlns:a16="http://schemas.microsoft.com/office/drawing/2014/main" val="3402898459"/>
                    </a:ext>
                  </a:extLst>
                </a:gridCol>
                <a:gridCol w="1997612">
                  <a:extLst>
                    <a:ext uri="{9D8B030D-6E8A-4147-A177-3AD203B41FA5}">
                      <a16:colId xmlns:a16="http://schemas.microsoft.com/office/drawing/2014/main" val="522304712"/>
                    </a:ext>
                  </a:extLst>
                </a:gridCol>
                <a:gridCol w="2461847">
                  <a:extLst>
                    <a:ext uri="{9D8B030D-6E8A-4147-A177-3AD203B41FA5}">
                      <a16:colId xmlns:a16="http://schemas.microsoft.com/office/drawing/2014/main" val="944041787"/>
                    </a:ext>
                  </a:extLst>
                </a:gridCol>
                <a:gridCol w="2700997">
                  <a:extLst>
                    <a:ext uri="{9D8B030D-6E8A-4147-A177-3AD203B41FA5}">
                      <a16:colId xmlns:a16="http://schemas.microsoft.com/office/drawing/2014/main" val="718707836"/>
                    </a:ext>
                  </a:extLst>
                </a:gridCol>
                <a:gridCol w="2391507">
                  <a:extLst>
                    <a:ext uri="{9D8B030D-6E8A-4147-A177-3AD203B41FA5}">
                      <a16:colId xmlns:a16="http://schemas.microsoft.com/office/drawing/2014/main" val="1612532867"/>
                    </a:ext>
                  </a:extLst>
                </a:gridCol>
              </a:tblGrid>
              <a:tr h="832855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UTM Avo" panose="02040603050506020204" pitchFamily="18" charset="0"/>
                        </a:rPr>
                        <a:t>Hình</a:t>
                      </a:r>
                      <a:r>
                        <a:rPr lang="en-GB" sz="2400" baseline="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GB" sz="2400" baseline="0" dirty="0" err="1">
                          <a:latin typeface="UTM Avo" panose="02040603050506020204" pitchFamily="18" charset="0"/>
                        </a:rPr>
                        <a:t>tròn</a:t>
                      </a:r>
                      <a:endParaRPr lang="en-GB" sz="24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UTM Avo" panose="02040603050506020204" pitchFamily="18" charset="0"/>
                        </a:rPr>
                        <a:t>Hình</a:t>
                      </a:r>
                      <a:r>
                        <a:rPr lang="en-GB" sz="2400" baseline="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GB" sz="2400" baseline="0" dirty="0" err="1">
                          <a:latin typeface="UTM Avo" panose="02040603050506020204" pitchFamily="18" charset="0"/>
                        </a:rPr>
                        <a:t>chữ</a:t>
                      </a:r>
                      <a:r>
                        <a:rPr lang="en-GB" sz="2400" baseline="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GB" sz="2400" baseline="0" dirty="0" err="1">
                          <a:latin typeface="UTM Avo" panose="02040603050506020204" pitchFamily="18" charset="0"/>
                        </a:rPr>
                        <a:t>nhật</a:t>
                      </a:r>
                      <a:endParaRPr lang="en-GB" sz="24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UTM Avo" panose="02040603050506020204" pitchFamily="18" charset="0"/>
                        </a:rPr>
                        <a:t>Hình</a:t>
                      </a:r>
                      <a:r>
                        <a:rPr lang="en-GB" sz="2400" baseline="0" dirty="0">
                          <a:latin typeface="UTM Avo" panose="02040603050506020204" pitchFamily="18" charset="0"/>
                        </a:rPr>
                        <a:t> tam </a:t>
                      </a:r>
                      <a:r>
                        <a:rPr lang="en-GB" sz="2400" baseline="0" dirty="0" err="1">
                          <a:latin typeface="UTM Avo" panose="02040603050506020204" pitchFamily="18" charset="0"/>
                        </a:rPr>
                        <a:t>giác</a:t>
                      </a:r>
                      <a:endParaRPr lang="en-GB" sz="24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UTM Avo" panose="02040603050506020204" pitchFamily="18" charset="0"/>
                        </a:rPr>
                        <a:t>Hình</a:t>
                      </a:r>
                      <a:r>
                        <a:rPr lang="en-GB" sz="2400" baseline="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GB" sz="2400" baseline="0" dirty="0" err="1">
                          <a:latin typeface="UTM Avo" panose="02040603050506020204" pitchFamily="18" charset="0"/>
                        </a:rPr>
                        <a:t>vuông</a:t>
                      </a:r>
                      <a:endParaRPr lang="en-GB" sz="24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9408671"/>
                  </a:ext>
                </a:extLst>
              </a:tr>
              <a:tr h="832855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UTM Avo" panose="02040603050506020204" pitchFamily="18" charset="0"/>
                        </a:rPr>
                        <a:t>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663194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1BA3AF5-2940-23AD-047E-200E2BCCE49A}"/>
              </a:ext>
            </a:extLst>
          </p:cNvPr>
          <p:cNvSpPr txBox="1"/>
          <p:nvPr/>
        </p:nvSpPr>
        <p:spPr>
          <a:xfrm>
            <a:off x="343213" y="1573992"/>
            <a:ext cx="7139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latin typeface="UTM Avo" panose="02040603050506020204" pitchFamily="18" charset="0"/>
              </a:rPr>
              <a:t>a)</a:t>
            </a:r>
          </a:p>
        </p:txBody>
      </p:sp>
      <p:sp>
        <p:nvSpPr>
          <p:cNvPr id="16" name="Rounded Rectangle 10">
            <a:extLst>
              <a:ext uri="{FF2B5EF4-FFF2-40B4-BE49-F238E27FC236}">
                <a16:creationId xmlns:a16="http://schemas.microsoft.com/office/drawing/2014/main" id="{86592ED8-4063-4B33-06F4-FCCF66F0137A}"/>
              </a:ext>
            </a:extLst>
          </p:cNvPr>
          <p:cNvSpPr/>
          <p:nvPr/>
        </p:nvSpPr>
        <p:spPr>
          <a:xfrm>
            <a:off x="2926527" y="5724628"/>
            <a:ext cx="595086" cy="403300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1F90E2A5-31AF-766B-AD81-3A44E2086742}"/>
              </a:ext>
            </a:extLst>
          </p:cNvPr>
          <p:cNvSpPr/>
          <p:nvPr/>
        </p:nvSpPr>
        <p:spPr>
          <a:xfrm>
            <a:off x="5250943" y="5724628"/>
            <a:ext cx="595086" cy="403300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18" name="Rounded Rectangle 12">
            <a:extLst>
              <a:ext uri="{FF2B5EF4-FFF2-40B4-BE49-F238E27FC236}">
                <a16:creationId xmlns:a16="http://schemas.microsoft.com/office/drawing/2014/main" id="{750089A7-A524-9BCB-D135-AF9AEA03C8D3}"/>
              </a:ext>
            </a:extLst>
          </p:cNvPr>
          <p:cNvSpPr/>
          <p:nvPr/>
        </p:nvSpPr>
        <p:spPr>
          <a:xfrm>
            <a:off x="7575359" y="5721366"/>
            <a:ext cx="595086" cy="403300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19" name="Rounded Rectangle 13">
            <a:extLst>
              <a:ext uri="{FF2B5EF4-FFF2-40B4-BE49-F238E27FC236}">
                <a16:creationId xmlns:a16="http://schemas.microsoft.com/office/drawing/2014/main" id="{6C02FF07-953A-2A8D-14E4-00A251FE174E}"/>
              </a:ext>
            </a:extLst>
          </p:cNvPr>
          <p:cNvSpPr/>
          <p:nvPr/>
        </p:nvSpPr>
        <p:spPr>
          <a:xfrm>
            <a:off x="10197318" y="5721366"/>
            <a:ext cx="595086" cy="403300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2042629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0E45F-5989-0E58-E1EA-937440C8F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6C9F1D2-6D00-61C8-5B1C-1DBFAEDD7A72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39544FC-CBE4-556E-0009-5E17F8E68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B501E93-C564-DC63-02B9-7B3D68C198F5}"/>
                </a:ext>
              </a:extLst>
            </p:cNvPr>
            <p:cNvSpPr/>
            <p:nvPr/>
          </p:nvSpPr>
          <p:spPr>
            <a:xfrm>
              <a:off x="235518" y="124734"/>
              <a:ext cx="11852226" cy="6555545"/>
            </a:xfrm>
            <a:prstGeom prst="roundRect">
              <a:avLst>
                <a:gd name="adj" fmla="val 7869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709E524-F1AF-2B61-AE81-53FBB3F7C807}"/>
              </a:ext>
            </a:extLst>
          </p:cNvPr>
          <p:cNvSpPr txBox="1"/>
          <p:nvPr/>
        </p:nvSpPr>
        <p:spPr>
          <a:xfrm>
            <a:off x="1208910" y="258299"/>
            <a:ext cx="108892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bao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nhiêu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vuông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tròn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tam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giác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nhật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mỗi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A7D065C-239A-817E-AFEC-5988105671B4}"/>
              </a:ext>
            </a:extLst>
          </p:cNvPr>
          <p:cNvSpPr/>
          <p:nvPr/>
        </p:nvSpPr>
        <p:spPr>
          <a:xfrm>
            <a:off x="343583" y="258299"/>
            <a:ext cx="734066" cy="69223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UTM Avo" panose="02040603050506020204" pitchFamily="18" charset="0"/>
              </a:rPr>
              <a:t>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E2EE1A-08F9-5090-C4A8-75D7701915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031" y="1573992"/>
            <a:ext cx="2129701" cy="2701378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2E5B4A82-3B72-71E1-8492-0E6F2C81F7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9279637"/>
              </p:ext>
            </p:extLst>
          </p:nvPr>
        </p:nvGraphicFramePr>
        <p:xfrm>
          <a:off x="536480" y="4523045"/>
          <a:ext cx="11119040" cy="155316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67077">
                  <a:extLst>
                    <a:ext uri="{9D8B030D-6E8A-4147-A177-3AD203B41FA5}">
                      <a16:colId xmlns:a16="http://schemas.microsoft.com/office/drawing/2014/main" val="3402898459"/>
                    </a:ext>
                  </a:extLst>
                </a:gridCol>
                <a:gridCol w="1997612">
                  <a:extLst>
                    <a:ext uri="{9D8B030D-6E8A-4147-A177-3AD203B41FA5}">
                      <a16:colId xmlns:a16="http://schemas.microsoft.com/office/drawing/2014/main" val="522304712"/>
                    </a:ext>
                  </a:extLst>
                </a:gridCol>
                <a:gridCol w="2461847">
                  <a:extLst>
                    <a:ext uri="{9D8B030D-6E8A-4147-A177-3AD203B41FA5}">
                      <a16:colId xmlns:a16="http://schemas.microsoft.com/office/drawing/2014/main" val="944041787"/>
                    </a:ext>
                  </a:extLst>
                </a:gridCol>
                <a:gridCol w="2700997">
                  <a:extLst>
                    <a:ext uri="{9D8B030D-6E8A-4147-A177-3AD203B41FA5}">
                      <a16:colId xmlns:a16="http://schemas.microsoft.com/office/drawing/2014/main" val="718707836"/>
                    </a:ext>
                  </a:extLst>
                </a:gridCol>
                <a:gridCol w="2391507">
                  <a:extLst>
                    <a:ext uri="{9D8B030D-6E8A-4147-A177-3AD203B41FA5}">
                      <a16:colId xmlns:a16="http://schemas.microsoft.com/office/drawing/2014/main" val="1612532867"/>
                    </a:ext>
                  </a:extLst>
                </a:gridCol>
              </a:tblGrid>
              <a:tr h="776584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UTM Avo" panose="02040603050506020204" pitchFamily="18" charset="0"/>
                        </a:rPr>
                        <a:t>Hình</a:t>
                      </a:r>
                      <a:r>
                        <a:rPr lang="en-GB" sz="2400" baseline="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GB" sz="2400" baseline="0" dirty="0" err="1">
                          <a:latin typeface="UTM Avo" panose="02040603050506020204" pitchFamily="18" charset="0"/>
                        </a:rPr>
                        <a:t>tròn</a:t>
                      </a:r>
                      <a:endParaRPr lang="en-GB" sz="24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UTM Avo" panose="02040603050506020204" pitchFamily="18" charset="0"/>
                        </a:rPr>
                        <a:t>Hình</a:t>
                      </a:r>
                      <a:r>
                        <a:rPr lang="en-GB" sz="2400" baseline="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GB" sz="2400" baseline="0" dirty="0" err="1">
                          <a:latin typeface="UTM Avo" panose="02040603050506020204" pitchFamily="18" charset="0"/>
                        </a:rPr>
                        <a:t>chữ</a:t>
                      </a:r>
                      <a:r>
                        <a:rPr lang="en-GB" sz="2400" baseline="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GB" sz="2400" baseline="0" dirty="0" err="1">
                          <a:latin typeface="UTM Avo" panose="02040603050506020204" pitchFamily="18" charset="0"/>
                        </a:rPr>
                        <a:t>nhật</a:t>
                      </a:r>
                      <a:endParaRPr lang="en-GB" sz="24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UTM Avo" panose="02040603050506020204" pitchFamily="18" charset="0"/>
                        </a:rPr>
                        <a:t>Hình</a:t>
                      </a:r>
                      <a:r>
                        <a:rPr lang="en-GB" sz="2400" baseline="0" dirty="0">
                          <a:latin typeface="UTM Avo" panose="02040603050506020204" pitchFamily="18" charset="0"/>
                        </a:rPr>
                        <a:t> tam </a:t>
                      </a:r>
                      <a:r>
                        <a:rPr lang="en-GB" sz="2400" baseline="0" dirty="0" err="1">
                          <a:latin typeface="UTM Avo" panose="02040603050506020204" pitchFamily="18" charset="0"/>
                        </a:rPr>
                        <a:t>giác</a:t>
                      </a:r>
                      <a:endParaRPr lang="en-GB" sz="24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UTM Avo" panose="02040603050506020204" pitchFamily="18" charset="0"/>
                        </a:rPr>
                        <a:t>Hình</a:t>
                      </a:r>
                      <a:r>
                        <a:rPr lang="en-GB" sz="2400" baseline="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GB" sz="2400" baseline="0" dirty="0" err="1">
                          <a:latin typeface="UTM Avo" panose="02040603050506020204" pitchFamily="18" charset="0"/>
                        </a:rPr>
                        <a:t>vuông</a:t>
                      </a:r>
                      <a:endParaRPr lang="en-GB" sz="24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9408671"/>
                  </a:ext>
                </a:extLst>
              </a:tr>
              <a:tr h="7765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latin typeface="UTM Avo" panose="02040603050506020204" pitchFamily="18" charset="0"/>
                        </a:rPr>
                        <a:t>b)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6589887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521DFB30-2DFB-D867-5C17-6D7FA5882DD7}"/>
              </a:ext>
            </a:extLst>
          </p:cNvPr>
          <p:cNvSpPr txBox="1"/>
          <p:nvPr/>
        </p:nvSpPr>
        <p:spPr>
          <a:xfrm>
            <a:off x="4175500" y="1558371"/>
            <a:ext cx="7139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latin typeface="UTM Avo" panose="02040603050506020204" pitchFamily="18" charset="0"/>
              </a:rPr>
              <a:t>b)</a:t>
            </a:r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988F229E-4821-4D78-7BBA-413CAFF6B375}"/>
              </a:ext>
            </a:extLst>
          </p:cNvPr>
          <p:cNvSpPr/>
          <p:nvPr/>
        </p:nvSpPr>
        <p:spPr>
          <a:xfrm>
            <a:off x="2813986" y="5452451"/>
            <a:ext cx="595086" cy="403300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15" name="Rounded Rectangle 11">
            <a:extLst>
              <a:ext uri="{FF2B5EF4-FFF2-40B4-BE49-F238E27FC236}">
                <a16:creationId xmlns:a16="http://schemas.microsoft.com/office/drawing/2014/main" id="{6D66C452-00CA-0238-D779-EEFCBF1FD989}"/>
              </a:ext>
            </a:extLst>
          </p:cNvPr>
          <p:cNvSpPr/>
          <p:nvPr/>
        </p:nvSpPr>
        <p:spPr>
          <a:xfrm>
            <a:off x="5138402" y="5452451"/>
            <a:ext cx="595086" cy="403300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16" name="Rounded Rectangle 12">
            <a:extLst>
              <a:ext uri="{FF2B5EF4-FFF2-40B4-BE49-F238E27FC236}">
                <a16:creationId xmlns:a16="http://schemas.microsoft.com/office/drawing/2014/main" id="{715A6949-5942-BAAF-B9FC-ACEEEB358228}"/>
              </a:ext>
            </a:extLst>
          </p:cNvPr>
          <p:cNvSpPr/>
          <p:nvPr/>
        </p:nvSpPr>
        <p:spPr>
          <a:xfrm>
            <a:off x="7462818" y="5449189"/>
            <a:ext cx="595086" cy="403300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17" name="Rounded Rectangle 13">
            <a:extLst>
              <a:ext uri="{FF2B5EF4-FFF2-40B4-BE49-F238E27FC236}">
                <a16:creationId xmlns:a16="http://schemas.microsoft.com/office/drawing/2014/main" id="{FA83DFC4-E177-BCA4-6DC8-EB0209E7BBA1}"/>
              </a:ext>
            </a:extLst>
          </p:cNvPr>
          <p:cNvSpPr/>
          <p:nvPr/>
        </p:nvSpPr>
        <p:spPr>
          <a:xfrm>
            <a:off x="10084777" y="5449189"/>
            <a:ext cx="595086" cy="403300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889479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D9662-0E84-2F36-47F8-3388AD0C5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60515CD-503A-6505-F3DB-EF92E580D1B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4C73179-9463-BFD7-9490-CE144DFAA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D19F2E9-130B-5828-6CF2-D0AB8A5A9002}"/>
                </a:ext>
              </a:extLst>
            </p:cNvPr>
            <p:cNvSpPr/>
            <p:nvPr/>
          </p:nvSpPr>
          <p:spPr>
            <a:xfrm>
              <a:off x="235518" y="124734"/>
              <a:ext cx="11852226" cy="6555545"/>
            </a:xfrm>
            <a:prstGeom prst="roundRect">
              <a:avLst>
                <a:gd name="adj" fmla="val 7869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431EBA2-5A7A-1033-EBBE-FEE9866152E2}"/>
              </a:ext>
            </a:extLst>
          </p:cNvPr>
          <p:cNvSpPr txBox="1"/>
          <p:nvPr/>
        </p:nvSpPr>
        <p:spPr>
          <a:xfrm>
            <a:off x="1208910" y="258299"/>
            <a:ext cx="108892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bao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nhiêu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vuông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tròn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tam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giác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nhật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mỗi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75564AB-DB4B-C0FE-F7F6-4CDEBE084C54}"/>
              </a:ext>
            </a:extLst>
          </p:cNvPr>
          <p:cNvSpPr/>
          <p:nvPr/>
        </p:nvSpPr>
        <p:spPr>
          <a:xfrm>
            <a:off x="343583" y="258299"/>
            <a:ext cx="734066" cy="69223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UTM Avo" panose="02040603050506020204" pitchFamily="18" charset="0"/>
              </a:rPr>
              <a:t>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2FCF76-A4A8-4100-0960-80CC494996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837" y="1573993"/>
            <a:ext cx="3747312" cy="2701378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A06A0FCD-E44D-A730-8192-E1D2904B45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5142741"/>
              </p:ext>
            </p:extLst>
          </p:nvPr>
        </p:nvGraphicFramePr>
        <p:xfrm>
          <a:off x="536480" y="4587099"/>
          <a:ext cx="11119040" cy="145469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67077">
                  <a:extLst>
                    <a:ext uri="{9D8B030D-6E8A-4147-A177-3AD203B41FA5}">
                      <a16:colId xmlns:a16="http://schemas.microsoft.com/office/drawing/2014/main" val="3402898459"/>
                    </a:ext>
                  </a:extLst>
                </a:gridCol>
                <a:gridCol w="1997612">
                  <a:extLst>
                    <a:ext uri="{9D8B030D-6E8A-4147-A177-3AD203B41FA5}">
                      <a16:colId xmlns:a16="http://schemas.microsoft.com/office/drawing/2014/main" val="522304712"/>
                    </a:ext>
                  </a:extLst>
                </a:gridCol>
                <a:gridCol w="2461847">
                  <a:extLst>
                    <a:ext uri="{9D8B030D-6E8A-4147-A177-3AD203B41FA5}">
                      <a16:colId xmlns:a16="http://schemas.microsoft.com/office/drawing/2014/main" val="944041787"/>
                    </a:ext>
                  </a:extLst>
                </a:gridCol>
                <a:gridCol w="2700997">
                  <a:extLst>
                    <a:ext uri="{9D8B030D-6E8A-4147-A177-3AD203B41FA5}">
                      <a16:colId xmlns:a16="http://schemas.microsoft.com/office/drawing/2014/main" val="718707836"/>
                    </a:ext>
                  </a:extLst>
                </a:gridCol>
                <a:gridCol w="2391507">
                  <a:extLst>
                    <a:ext uri="{9D8B030D-6E8A-4147-A177-3AD203B41FA5}">
                      <a16:colId xmlns:a16="http://schemas.microsoft.com/office/drawing/2014/main" val="1612532867"/>
                    </a:ext>
                  </a:extLst>
                </a:gridCol>
              </a:tblGrid>
              <a:tr h="540179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UTM Avo" panose="02040603050506020204" pitchFamily="18" charset="0"/>
                        </a:rPr>
                        <a:t>Hình</a:t>
                      </a:r>
                      <a:r>
                        <a:rPr lang="en-GB" sz="2400" baseline="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GB" sz="2400" baseline="0" dirty="0" err="1">
                          <a:latin typeface="UTM Avo" panose="02040603050506020204" pitchFamily="18" charset="0"/>
                        </a:rPr>
                        <a:t>tròn</a:t>
                      </a:r>
                      <a:endParaRPr lang="en-GB" sz="24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UTM Avo" panose="02040603050506020204" pitchFamily="18" charset="0"/>
                        </a:rPr>
                        <a:t>Hình</a:t>
                      </a:r>
                      <a:r>
                        <a:rPr lang="en-GB" sz="2400" baseline="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GB" sz="2400" baseline="0" dirty="0" err="1">
                          <a:latin typeface="UTM Avo" panose="02040603050506020204" pitchFamily="18" charset="0"/>
                        </a:rPr>
                        <a:t>chữ</a:t>
                      </a:r>
                      <a:r>
                        <a:rPr lang="en-GB" sz="2400" baseline="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GB" sz="2400" baseline="0" dirty="0" err="1">
                          <a:latin typeface="UTM Avo" panose="02040603050506020204" pitchFamily="18" charset="0"/>
                        </a:rPr>
                        <a:t>nhật</a:t>
                      </a:r>
                      <a:endParaRPr lang="en-GB" sz="24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UTM Avo" panose="02040603050506020204" pitchFamily="18" charset="0"/>
                        </a:rPr>
                        <a:t>Hình</a:t>
                      </a:r>
                      <a:r>
                        <a:rPr lang="en-GB" sz="2400" baseline="0" dirty="0">
                          <a:latin typeface="UTM Avo" panose="02040603050506020204" pitchFamily="18" charset="0"/>
                        </a:rPr>
                        <a:t> tam </a:t>
                      </a:r>
                      <a:r>
                        <a:rPr lang="en-GB" sz="2400" baseline="0" dirty="0" err="1">
                          <a:latin typeface="UTM Avo" panose="02040603050506020204" pitchFamily="18" charset="0"/>
                        </a:rPr>
                        <a:t>giác</a:t>
                      </a:r>
                      <a:endParaRPr lang="en-GB" sz="24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UTM Avo" panose="02040603050506020204" pitchFamily="18" charset="0"/>
                        </a:rPr>
                        <a:t>Hình</a:t>
                      </a:r>
                      <a:r>
                        <a:rPr lang="en-GB" sz="2400" baseline="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GB" sz="2400" baseline="0" dirty="0" err="1">
                          <a:latin typeface="UTM Avo" panose="02040603050506020204" pitchFamily="18" charset="0"/>
                        </a:rPr>
                        <a:t>vuông</a:t>
                      </a:r>
                      <a:endParaRPr lang="en-GB" sz="24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9408671"/>
                  </a:ext>
                </a:extLst>
              </a:tr>
              <a:tr h="9145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latin typeface="UTM Avo" panose="02040603050506020204" pitchFamily="18" charset="0"/>
                        </a:rPr>
                        <a:t>c)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1892068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730FA085-D0D9-A5E0-6D5F-3E66EC3DABF8}"/>
              </a:ext>
            </a:extLst>
          </p:cNvPr>
          <p:cNvSpPr txBox="1"/>
          <p:nvPr/>
        </p:nvSpPr>
        <p:spPr>
          <a:xfrm>
            <a:off x="8049079" y="1573992"/>
            <a:ext cx="7139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latin typeface="UTM Avo" panose="02040603050506020204" pitchFamily="18" charset="0"/>
              </a:rPr>
              <a:t>c)</a:t>
            </a:r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351C62E6-E79B-DCD3-1638-0A5C8672207C}"/>
              </a:ext>
            </a:extLst>
          </p:cNvPr>
          <p:cNvSpPr/>
          <p:nvPr/>
        </p:nvSpPr>
        <p:spPr>
          <a:xfrm>
            <a:off x="2799918" y="5348794"/>
            <a:ext cx="595086" cy="403300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15" name="Rounded Rectangle 11">
            <a:extLst>
              <a:ext uri="{FF2B5EF4-FFF2-40B4-BE49-F238E27FC236}">
                <a16:creationId xmlns:a16="http://schemas.microsoft.com/office/drawing/2014/main" id="{AA072ABB-6434-CA58-22FE-C89E0094831F}"/>
              </a:ext>
            </a:extLst>
          </p:cNvPr>
          <p:cNvSpPr/>
          <p:nvPr/>
        </p:nvSpPr>
        <p:spPr>
          <a:xfrm>
            <a:off x="5124334" y="5348794"/>
            <a:ext cx="595086" cy="403300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16" name="Rounded Rectangle 12">
            <a:extLst>
              <a:ext uri="{FF2B5EF4-FFF2-40B4-BE49-F238E27FC236}">
                <a16:creationId xmlns:a16="http://schemas.microsoft.com/office/drawing/2014/main" id="{E21C72BC-8815-4D2A-43D4-4980BB20364A}"/>
              </a:ext>
            </a:extLst>
          </p:cNvPr>
          <p:cNvSpPr/>
          <p:nvPr/>
        </p:nvSpPr>
        <p:spPr>
          <a:xfrm>
            <a:off x="7448750" y="5345532"/>
            <a:ext cx="595086" cy="403300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17" name="Rounded Rectangle 13">
            <a:extLst>
              <a:ext uri="{FF2B5EF4-FFF2-40B4-BE49-F238E27FC236}">
                <a16:creationId xmlns:a16="http://schemas.microsoft.com/office/drawing/2014/main" id="{D46F8D32-2855-74F5-534E-9E333094CB95}"/>
              </a:ext>
            </a:extLst>
          </p:cNvPr>
          <p:cNvSpPr/>
          <p:nvPr/>
        </p:nvSpPr>
        <p:spPr>
          <a:xfrm>
            <a:off x="10070709" y="5345532"/>
            <a:ext cx="595086" cy="403300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9209387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DCDE54E-2AA5-DE73-5E52-B44A8AE38572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9680538-E92A-4279-08B0-8D89DFCF8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96553BE-0C04-0E03-445E-99461537BA20}"/>
                </a:ext>
              </a:extLst>
            </p:cNvPr>
            <p:cNvSpPr/>
            <p:nvPr/>
          </p:nvSpPr>
          <p:spPr>
            <a:xfrm>
              <a:off x="235518" y="124734"/>
              <a:ext cx="11852226" cy="6555545"/>
            </a:xfrm>
            <a:prstGeom prst="roundRect">
              <a:avLst>
                <a:gd name="adj" fmla="val 7869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AEC9B30-ADE1-7AE5-A2DF-C63F68B0AFA9}"/>
              </a:ext>
            </a:extLst>
          </p:cNvPr>
          <p:cNvSpPr txBox="1"/>
          <p:nvPr/>
        </p:nvSpPr>
        <p:spPr>
          <a:xfrm>
            <a:off x="1208910" y="300503"/>
            <a:ext cx="10889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Những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u="sng" dirty="0" err="1">
                <a:solidFill>
                  <a:srgbClr val="00B050"/>
                </a:solidFill>
                <a:latin typeface="UTM Avo" panose="02040603050506020204" pitchFamily="18" charset="0"/>
              </a:rPr>
              <a:t>không</a:t>
            </a:r>
            <a:r>
              <a:rPr lang="en-US" sz="3200" b="1" u="sng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u="sng" dirty="0" err="1">
                <a:solidFill>
                  <a:srgbClr val="00B050"/>
                </a:solidFill>
                <a:latin typeface="UTM Avo" panose="02040603050506020204" pitchFamily="18" charset="0"/>
              </a:rPr>
              <a:t>phải</a:t>
            </a:r>
            <a:r>
              <a:rPr lang="en-US" sz="3200" b="1" u="sng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vuông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D570042-159C-DEC2-B7EA-453E9A281127}"/>
              </a:ext>
            </a:extLst>
          </p:cNvPr>
          <p:cNvSpPr/>
          <p:nvPr/>
        </p:nvSpPr>
        <p:spPr>
          <a:xfrm>
            <a:off x="343583" y="258299"/>
            <a:ext cx="734066" cy="69223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C25476-5EB2-DEF7-96E3-4475FB236218}"/>
              </a:ext>
            </a:extLst>
          </p:cNvPr>
          <p:cNvSpPr/>
          <p:nvPr/>
        </p:nvSpPr>
        <p:spPr>
          <a:xfrm>
            <a:off x="954806" y="2107079"/>
            <a:ext cx="2067403" cy="2065323"/>
          </a:xfrm>
          <a:prstGeom prst="rect">
            <a:avLst/>
          </a:prstGeom>
          <a:solidFill>
            <a:srgbClr val="8DC640"/>
          </a:solidFill>
          <a:ln>
            <a:solidFill>
              <a:srgbClr val="8DC6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BF22C72-2EBC-9AA1-457C-7035D517B3EE}"/>
              </a:ext>
            </a:extLst>
          </p:cNvPr>
          <p:cNvSpPr/>
          <p:nvPr/>
        </p:nvSpPr>
        <p:spPr>
          <a:xfrm>
            <a:off x="4776525" y="2107078"/>
            <a:ext cx="2067403" cy="2065323"/>
          </a:xfrm>
          <a:prstGeom prst="ellipse">
            <a:avLst/>
          </a:prstGeom>
          <a:solidFill>
            <a:srgbClr val="FEDF52"/>
          </a:solidFill>
          <a:ln>
            <a:solidFill>
              <a:srgbClr val="FEDF5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CE65453A-C1A2-0E60-0617-C795CEC8CA43}"/>
              </a:ext>
            </a:extLst>
          </p:cNvPr>
          <p:cNvSpPr/>
          <p:nvPr/>
        </p:nvSpPr>
        <p:spPr>
          <a:xfrm rot="19668851">
            <a:off x="7831662" y="1251452"/>
            <a:ext cx="3899830" cy="1969876"/>
          </a:xfrm>
          <a:prstGeom prst="triangle">
            <a:avLst>
              <a:gd name="adj" fmla="val 0"/>
            </a:avLst>
          </a:prstGeom>
          <a:solidFill>
            <a:srgbClr val="43C6F2"/>
          </a:solidFill>
          <a:ln>
            <a:solidFill>
              <a:srgbClr val="43C6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CF07BE-6EB9-34D5-5C9F-46F48EA6D693}"/>
              </a:ext>
            </a:extLst>
          </p:cNvPr>
          <p:cNvSpPr/>
          <p:nvPr/>
        </p:nvSpPr>
        <p:spPr>
          <a:xfrm>
            <a:off x="3464167" y="4820055"/>
            <a:ext cx="1198099" cy="1156544"/>
          </a:xfrm>
          <a:prstGeom prst="rect">
            <a:avLst/>
          </a:prstGeom>
          <a:solidFill>
            <a:srgbClr val="EF5739"/>
          </a:solidFill>
          <a:ln>
            <a:solidFill>
              <a:srgbClr val="EF57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0E9891-E868-201A-9BD7-B688EFC86EE8}"/>
              </a:ext>
            </a:extLst>
          </p:cNvPr>
          <p:cNvSpPr/>
          <p:nvPr/>
        </p:nvSpPr>
        <p:spPr>
          <a:xfrm>
            <a:off x="6302078" y="4820055"/>
            <a:ext cx="4670721" cy="1156544"/>
          </a:xfrm>
          <a:prstGeom prst="rect">
            <a:avLst/>
          </a:prstGeom>
          <a:solidFill>
            <a:srgbClr val="EF5739"/>
          </a:solidFill>
          <a:ln>
            <a:solidFill>
              <a:srgbClr val="EF57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5FFA7C0-054A-2418-C107-ED11380D936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000" b="20393"/>
          <a:stretch/>
        </p:blipFill>
        <p:spPr>
          <a:xfrm>
            <a:off x="4830542" y="1929357"/>
            <a:ext cx="1602717" cy="20377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D01929-C282-C296-EA14-9EB12DB4D0E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172" t="14113" r="513" b="-5348"/>
          <a:stretch/>
        </p:blipFill>
        <p:spPr>
          <a:xfrm>
            <a:off x="1418507" y="2236390"/>
            <a:ext cx="1531043" cy="2308779"/>
          </a:xfrm>
          <a:prstGeom prst="rect">
            <a:avLst/>
          </a:prstGeom>
        </p:spPr>
      </p:pic>
      <p:pic>
        <p:nvPicPr>
          <p:cNvPr id="16" name="nope">
            <a:hlinkClick r:id="" action="ppaction://media"/>
            <a:extLst>
              <a:ext uri="{FF2B5EF4-FFF2-40B4-BE49-F238E27FC236}">
                <a16:creationId xmlns:a16="http://schemas.microsoft.com/office/drawing/2014/main" id="{E77774A7-52AB-01F1-FB65-A37909A9CC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59532" y="3282649"/>
            <a:ext cx="609600" cy="609600"/>
          </a:xfrm>
          <a:prstGeom prst="rect">
            <a:avLst/>
          </a:prstGeom>
        </p:spPr>
      </p:pic>
      <p:pic>
        <p:nvPicPr>
          <p:cNvPr id="17" name="mesg-ting">
            <a:hlinkClick r:id="" action="ppaction://media"/>
            <a:extLst>
              <a:ext uri="{FF2B5EF4-FFF2-40B4-BE49-F238E27FC236}">
                <a16:creationId xmlns:a16="http://schemas.microsoft.com/office/drawing/2014/main" id="{C4F5AFCE-90A7-6ECD-D682-89B1090F1DF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65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13653" y="2382009"/>
            <a:ext cx="609600" cy="609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B778885-F753-CEA3-3CCD-31F117B56E8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172" t="14113" r="513" b="-5348"/>
          <a:stretch/>
        </p:blipFill>
        <p:spPr>
          <a:xfrm>
            <a:off x="3535276" y="4580670"/>
            <a:ext cx="1531043" cy="23087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11309F5-41ED-87E9-8813-1253DA2D909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000" b="20393"/>
          <a:stretch/>
        </p:blipFill>
        <p:spPr>
          <a:xfrm>
            <a:off x="7948514" y="1854503"/>
            <a:ext cx="1602717" cy="203774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8FE99DE-6715-671B-EF36-A2A487762A1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000" b="20393"/>
          <a:stretch/>
        </p:blipFill>
        <p:spPr>
          <a:xfrm>
            <a:off x="7564718" y="4217575"/>
            <a:ext cx="1602717" cy="2037746"/>
          </a:xfrm>
          <a:prstGeom prst="rect">
            <a:avLst/>
          </a:prstGeom>
        </p:spPr>
      </p:pic>
      <p:pic>
        <p:nvPicPr>
          <p:cNvPr id="21" name="nope">
            <a:hlinkClick r:id="" action="ppaction://media"/>
            <a:extLst>
              <a:ext uri="{FF2B5EF4-FFF2-40B4-BE49-F238E27FC236}">
                <a16:creationId xmlns:a16="http://schemas.microsoft.com/office/drawing/2014/main" id="{E5500F4E-1496-9BD7-B478-AE89F8DCE8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03993" y="4240369"/>
            <a:ext cx="609600" cy="609600"/>
          </a:xfrm>
          <a:prstGeom prst="rect">
            <a:avLst/>
          </a:prstGeom>
        </p:spPr>
      </p:pic>
      <p:pic>
        <p:nvPicPr>
          <p:cNvPr id="22" name="mesg-ting">
            <a:hlinkClick r:id="" action="ppaction://media"/>
            <a:extLst>
              <a:ext uri="{FF2B5EF4-FFF2-40B4-BE49-F238E27FC236}">
                <a16:creationId xmlns:a16="http://schemas.microsoft.com/office/drawing/2014/main" id="{CE753E9B-2881-B6AE-8100-DED0683058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65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61596" y="1133249"/>
            <a:ext cx="609600" cy="609600"/>
          </a:xfrm>
          <a:prstGeom prst="rect">
            <a:avLst/>
          </a:prstGeom>
        </p:spPr>
      </p:pic>
      <p:pic>
        <p:nvPicPr>
          <p:cNvPr id="23" name="mesg-ting">
            <a:hlinkClick r:id="" action="ppaction://media"/>
            <a:extLst>
              <a:ext uri="{FF2B5EF4-FFF2-40B4-BE49-F238E27FC236}">
                <a16:creationId xmlns:a16="http://schemas.microsoft.com/office/drawing/2014/main" id="{975C4EB2-C08F-C89E-1686-B64B1F569A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65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60788" y="4130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7804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4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793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793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4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93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632DCD-8A1A-43F1-0185-02DA84944F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5157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3B3089-A73B-C2C8-CD52-F672877D59E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C254241-E433-6EE9-2CF5-0BFC451AD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B162088-0BC7-F0DA-8530-1FC4E3C5DF0A}"/>
                </a:ext>
              </a:extLst>
            </p:cNvPr>
            <p:cNvSpPr/>
            <p:nvPr/>
          </p:nvSpPr>
          <p:spPr>
            <a:xfrm>
              <a:off x="235518" y="124734"/>
              <a:ext cx="11852226" cy="6555545"/>
            </a:xfrm>
            <a:prstGeom prst="roundRect">
              <a:avLst>
                <a:gd name="adj" fmla="val 7869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7B0C1EB-C7A0-721A-A936-C6B331494FE3}"/>
              </a:ext>
            </a:extLst>
          </p:cNvPr>
          <p:cNvSpPr txBox="1"/>
          <p:nvPr/>
        </p:nvSpPr>
        <p:spPr>
          <a:xfrm>
            <a:off x="337623" y="103613"/>
            <a:ext cx="116480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Em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hãy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gọi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tên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những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đồ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vật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có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dạng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hình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vuông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hình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chữ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nhật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hình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tròn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hình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tam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giác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4CB0B1-F0D2-79E8-C7DD-654EF1B711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71" y="1027076"/>
            <a:ext cx="11506315" cy="580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2683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346CD5-AD25-E030-BF60-ECEB7899D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E884EB-64A8-52CF-0CDB-3DB3CCD53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89" r="62500"/>
          <a:stretch>
            <a:fillRect/>
          </a:stretch>
        </p:blipFill>
        <p:spPr>
          <a:xfrm>
            <a:off x="0" y="1347536"/>
            <a:ext cx="5775158" cy="55104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23B177-3478-BACA-B498-E941FEE8AB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7579" y="513347"/>
            <a:ext cx="9963543" cy="382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5686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INHHOC">
            <a:hlinkClick r:id="" action="ppaction://media"/>
            <a:extLst>
              <a:ext uri="{FF2B5EF4-FFF2-40B4-BE49-F238E27FC236}">
                <a16:creationId xmlns:a16="http://schemas.microsoft.com/office/drawing/2014/main" id="{A2DBC8AC-D33B-D8F0-C435-18EC1A441F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3" y="0"/>
            <a:ext cx="12180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8446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89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DAE987-5E28-0CBF-1751-EC06E2BE4B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5AD3B8A-5CDC-1184-5B0A-25681EE553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602" y="2006263"/>
            <a:ext cx="2939806" cy="25527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B7B1ACE-B1C4-F9DC-B925-B6A81AA11D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26" y="2300620"/>
            <a:ext cx="1964061" cy="19640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6F541C1-043E-D653-FBB2-3CD463E770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330" y="1537433"/>
            <a:ext cx="3777745" cy="133185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6AD03F8-0BA3-B88C-4C43-60F7F240A0F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330" y="3429000"/>
            <a:ext cx="2312683" cy="2308472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0ED4D1EC-9D96-3E6B-640E-0E249B786F44}"/>
              </a:ext>
            </a:extLst>
          </p:cNvPr>
          <p:cNvSpPr/>
          <p:nvPr/>
        </p:nvSpPr>
        <p:spPr>
          <a:xfrm>
            <a:off x="8898779" y="4338536"/>
            <a:ext cx="2088786" cy="1964061"/>
          </a:xfrm>
          <a:prstGeom prst="ellipse">
            <a:avLst/>
          </a:prstGeom>
          <a:solidFill>
            <a:srgbClr val="D872B6"/>
          </a:solidFill>
          <a:ln>
            <a:solidFill>
              <a:srgbClr val="D872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5AA83C1-F75D-D75B-A935-80DA5A590951}"/>
              </a:ext>
            </a:extLst>
          </p:cNvPr>
          <p:cNvGrpSpPr/>
          <p:nvPr/>
        </p:nvGrpSpPr>
        <p:grpSpPr>
          <a:xfrm>
            <a:off x="422031" y="116294"/>
            <a:ext cx="9833317" cy="769442"/>
            <a:chOff x="422031" y="116294"/>
            <a:chExt cx="9833317" cy="769442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47DAADB-AEB2-EC3F-F069-BC0CAE550BA6}"/>
                </a:ext>
              </a:extLst>
            </p:cNvPr>
            <p:cNvSpPr/>
            <p:nvPr/>
          </p:nvSpPr>
          <p:spPr>
            <a:xfrm>
              <a:off x="422031" y="140678"/>
              <a:ext cx="9833317" cy="74505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9873063-1E05-7914-9D2F-72E59F2AE646}"/>
                </a:ext>
              </a:extLst>
            </p:cNvPr>
            <p:cNvSpPr txBox="1"/>
            <p:nvPr/>
          </p:nvSpPr>
          <p:spPr>
            <a:xfrm>
              <a:off x="805236" y="116294"/>
              <a:ext cx="906690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Em </a:t>
              </a:r>
              <a:r>
                <a:rPr 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hãy</a:t>
              </a:r>
              <a:r>
                <a:rPr 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chỉ</a:t>
              </a:r>
              <a:r>
                <a:rPr 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ra</a:t>
              </a:r>
              <a:r>
                <a:rPr 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đâu</a:t>
              </a:r>
              <a:r>
                <a:rPr 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tròn</a:t>
              </a:r>
              <a:r>
                <a:rPr 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.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60EE54D9-046C-5653-87AD-F13BE1B1BE3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1172" t="14113" r="513" b="-5348"/>
          <a:stretch/>
        </p:blipFill>
        <p:spPr>
          <a:xfrm>
            <a:off x="6622474" y="3787221"/>
            <a:ext cx="1531043" cy="230877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D3654D8-4034-F9E0-11BE-389508DB8A5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50000" b="20393"/>
          <a:stretch/>
        </p:blipFill>
        <p:spPr>
          <a:xfrm>
            <a:off x="258126" y="2054135"/>
            <a:ext cx="1602717" cy="2037746"/>
          </a:xfrm>
          <a:prstGeom prst="rect">
            <a:avLst/>
          </a:prstGeom>
        </p:spPr>
      </p:pic>
      <p:pic>
        <p:nvPicPr>
          <p:cNvPr id="31" name="mesg-ting">
            <a:hlinkClick r:id="" action="ppaction://media"/>
            <a:extLst>
              <a:ext uri="{FF2B5EF4-FFF2-40B4-BE49-F238E27FC236}">
                <a16:creationId xmlns:a16="http://schemas.microsoft.com/office/drawing/2014/main" id="{DA02749F-0401-B181-1F2A-7F55B3E11E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486670" y="4399901"/>
            <a:ext cx="609600" cy="609600"/>
          </a:xfrm>
          <a:prstGeom prst="rect">
            <a:avLst/>
          </a:prstGeom>
        </p:spPr>
      </p:pic>
      <p:pic>
        <p:nvPicPr>
          <p:cNvPr id="32" name="nope">
            <a:hlinkClick r:id="" action="ppaction://media"/>
            <a:extLst>
              <a:ext uri="{FF2B5EF4-FFF2-40B4-BE49-F238E27FC236}">
                <a16:creationId xmlns:a16="http://schemas.microsoft.com/office/drawing/2014/main" id="{D016114F-7318-71E8-D61D-731E7D467A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594615" y="5791200"/>
            <a:ext cx="609600" cy="609600"/>
          </a:xfrm>
          <a:prstGeom prst="rect">
            <a:avLst/>
          </a:prstGeom>
        </p:spPr>
      </p:pic>
      <p:pic>
        <p:nvPicPr>
          <p:cNvPr id="33" name="nope">
            <a:hlinkClick r:id="" action="ppaction://media"/>
            <a:extLst>
              <a:ext uri="{FF2B5EF4-FFF2-40B4-BE49-F238E27FC236}">
                <a16:creationId xmlns:a16="http://schemas.microsoft.com/office/drawing/2014/main" id="{A999DA77-72CD-A5C5-6225-1849B1DA648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534424" y="6982881"/>
            <a:ext cx="609600" cy="6096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BA82B23-E3C0-7A8F-4D46-4869821AADD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1172" t="14113" r="513" b="-5348"/>
          <a:stretch/>
        </p:blipFill>
        <p:spPr>
          <a:xfrm>
            <a:off x="3546227" y="2839253"/>
            <a:ext cx="1531043" cy="230877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0A7022B-2AF0-478B-F4B4-7B2F9008236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1172" t="14113" r="513" b="-5348"/>
          <a:stretch/>
        </p:blipFill>
        <p:spPr>
          <a:xfrm>
            <a:off x="7322660" y="1299331"/>
            <a:ext cx="1531043" cy="230877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7AF8E9C-0310-3A20-E1DA-11E8CA3D021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50000" b="20393"/>
          <a:stretch/>
        </p:blipFill>
        <p:spPr>
          <a:xfrm>
            <a:off x="9024534" y="4139052"/>
            <a:ext cx="1602717" cy="2037746"/>
          </a:xfrm>
          <a:prstGeom prst="rect">
            <a:avLst/>
          </a:prstGeom>
        </p:spPr>
      </p:pic>
      <p:pic>
        <p:nvPicPr>
          <p:cNvPr id="37" name="nope">
            <a:hlinkClick r:id="" action="ppaction://media"/>
            <a:extLst>
              <a:ext uri="{FF2B5EF4-FFF2-40B4-BE49-F238E27FC236}">
                <a16:creationId xmlns:a16="http://schemas.microsoft.com/office/drawing/2014/main" id="{ABABB5F9-3DC1-402F-8E5A-D09E392770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59532" y="3282649"/>
            <a:ext cx="609600" cy="609600"/>
          </a:xfrm>
          <a:prstGeom prst="rect">
            <a:avLst/>
          </a:prstGeom>
        </p:spPr>
      </p:pic>
      <p:pic>
        <p:nvPicPr>
          <p:cNvPr id="38" name="mesg-ting">
            <a:hlinkClick r:id="" action="ppaction://media"/>
            <a:extLst>
              <a:ext uri="{FF2B5EF4-FFF2-40B4-BE49-F238E27FC236}">
                <a16:creationId xmlns:a16="http://schemas.microsoft.com/office/drawing/2014/main" id="{BACBBB09-6B9E-E28F-29EC-E18D3433A3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13653" y="23820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050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93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4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44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79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93020C-8BFD-EE94-446B-35BC537A1D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925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F144BA-3537-E60B-82C5-FED67436A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193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0FB3474F-174B-8D6C-6412-B6E52BBCC41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C21A687-9811-BBC3-0601-F0A17E680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434ABD8-F081-94E2-34CC-75543E4A0705}"/>
                </a:ext>
              </a:extLst>
            </p:cNvPr>
            <p:cNvSpPr/>
            <p:nvPr/>
          </p:nvSpPr>
          <p:spPr>
            <a:xfrm>
              <a:off x="235518" y="124734"/>
              <a:ext cx="11852226" cy="6555545"/>
            </a:xfrm>
            <a:prstGeom prst="roundRect">
              <a:avLst>
                <a:gd name="adj" fmla="val 7869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Oval 4"/>
          <p:cNvSpPr/>
          <p:nvPr/>
        </p:nvSpPr>
        <p:spPr>
          <a:xfrm>
            <a:off x="4633289" y="611192"/>
            <a:ext cx="1528273" cy="149710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9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303" y="517586"/>
            <a:ext cx="1778249" cy="17750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528" y="2645609"/>
            <a:ext cx="3065955" cy="814325"/>
          </a:xfrm>
          <a:prstGeom prst="rect">
            <a:avLst/>
          </a:prstGeom>
        </p:spPr>
      </p:pic>
      <p:sp>
        <p:nvSpPr>
          <p:cNvPr id="8" name="Isosceles Triangle 7"/>
          <p:cNvSpPr/>
          <p:nvPr/>
        </p:nvSpPr>
        <p:spPr>
          <a:xfrm>
            <a:off x="9171905" y="751527"/>
            <a:ext cx="2503204" cy="1356769"/>
          </a:xfrm>
          <a:prstGeom prst="triangl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9"/>
          </a:p>
        </p:txBody>
      </p:sp>
      <p:sp>
        <p:nvSpPr>
          <p:cNvPr id="9" name="Oval 8"/>
          <p:cNvSpPr/>
          <p:nvPr/>
        </p:nvSpPr>
        <p:spPr>
          <a:xfrm>
            <a:off x="6649863" y="2685694"/>
            <a:ext cx="1071565" cy="104971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9"/>
          </a:p>
        </p:txBody>
      </p:sp>
      <p:sp>
        <p:nvSpPr>
          <p:cNvPr id="10" name="Oval 9"/>
          <p:cNvSpPr/>
          <p:nvPr/>
        </p:nvSpPr>
        <p:spPr>
          <a:xfrm>
            <a:off x="8340441" y="3802910"/>
            <a:ext cx="1203326" cy="117878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9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621" y="4323966"/>
            <a:ext cx="927862" cy="926170"/>
          </a:xfrm>
          <a:prstGeom prst="rect">
            <a:avLst/>
          </a:prstGeom>
        </p:spPr>
      </p:pic>
      <p:sp>
        <p:nvSpPr>
          <p:cNvPr id="12" name="Isosceles Triangle 11"/>
          <p:cNvSpPr/>
          <p:nvPr/>
        </p:nvSpPr>
        <p:spPr>
          <a:xfrm>
            <a:off x="9139745" y="5230208"/>
            <a:ext cx="1326261" cy="991429"/>
          </a:xfrm>
          <a:prstGeom prst="triangl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9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841" y="5073066"/>
            <a:ext cx="1093711" cy="1091717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6430952" y="4754201"/>
            <a:ext cx="882728" cy="864725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9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672" y="4277687"/>
            <a:ext cx="878492" cy="1877476"/>
          </a:xfrm>
          <a:prstGeom prst="rect">
            <a:avLst/>
          </a:prstGeom>
        </p:spPr>
      </p:pic>
      <p:sp>
        <p:nvSpPr>
          <p:cNvPr id="16" name="Isosceles Triangle 15"/>
          <p:cNvSpPr/>
          <p:nvPr/>
        </p:nvSpPr>
        <p:spPr>
          <a:xfrm rot="20940655">
            <a:off x="4891702" y="2521442"/>
            <a:ext cx="961722" cy="991429"/>
          </a:xfrm>
          <a:prstGeom prst="triangl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9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F96491C-677B-7473-6CF8-62B56E1AAC7F}"/>
              </a:ext>
            </a:extLst>
          </p:cNvPr>
          <p:cNvSpPr txBox="1"/>
          <p:nvPr/>
        </p:nvSpPr>
        <p:spPr>
          <a:xfrm>
            <a:off x="733524" y="517586"/>
            <a:ext cx="386659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 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bao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nhiêu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tròn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? </a:t>
            </a:r>
          </a:p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Bao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nhiêu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vuông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? </a:t>
            </a:r>
          </a:p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Bao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nhiêu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tam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giác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? </a:t>
            </a:r>
          </a:p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Bao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nhiêu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nhật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FBC5D82-BB50-D5B2-4D37-6FA00AFD6D01}"/>
              </a:ext>
            </a:extLst>
          </p:cNvPr>
          <p:cNvSpPr/>
          <p:nvPr/>
        </p:nvSpPr>
        <p:spPr>
          <a:xfrm>
            <a:off x="169172" y="339865"/>
            <a:ext cx="734066" cy="69223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UTM Avo" panose="020406030505060202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42295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8E3A0-8666-8D5B-5AC6-CCE3909AE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EE3F25B5-8C0D-36E4-4319-D76B71D60772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848FC9C-04A2-65E3-4825-9022FC1E4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5F1FE02-9A49-A874-22A4-362ECCC9E6D3}"/>
                </a:ext>
              </a:extLst>
            </p:cNvPr>
            <p:cNvSpPr/>
            <p:nvPr/>
          </p:nvSpPr>
          <p:spPr>
            <a:xfrm>
              <a:off x="235518" y="124734"/>
              <a:ext cx="11852226" cy="6555545"/>
            </a:xfrm>
            <a:prstGeom prst="roundRect">
              <a:avLst>
                <a:gd name="adj" fmla="val 7869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191F7DC0-2525-B20C-4EC5-0E6431983A77}"/>
              </a:ext>
            </a:extLst>
          </p:cNvPr>
          <p:cNvSpPr/>
          <p:nvPr/>
        </p:nvSpPr>
        <p:spPr>
          <a:xfrm>
            <a:off x="4633289" y="611192"/>
            <a:ext cx="1528273" cy="149710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9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0B5A63-E719-4FBD-5C51-FCF6AF281B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303" y="517586"/>
            <a:ext cx="1778249" cy="17750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C601D0-0143-0E47-816A-8165255B20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528" y="2645609"/>
            <a:ext cx="3065955" cy="814325"/>
          </a:xfrm>
          <a:prstGeom prst="rect">
            <a:avLst/>
          </a:prstGeom>
        </p:spPr>
      </p:pic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49EF208A-71B8-B711-3A36-0C01A0163225}"/>
              </a:ext>
            </a:extLst>
          </p:cNvPr>
          <p:cNvSpPr/>
          <p:nvPr/>
        </p:nvSpPr>
        <p:spPr>
          <a:xfrm>
            <a:off x="9171905" y="751527"/>
            <a:ext cx="2503204" cy="1356769"/>
          </a:xfrm>
          <a:prstGeom prst="triangl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9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C971820-2B4C-4CF3-BBD3-658BBB91A17C}"/>
              </a:ext>
            </a:extLst>
          </p:cNvPr>
          <p:cNvSpPr/>
          <p:nvPr/>
        </p:nvSpPr>
        <p:spPr>
          <a:xfrm>
            <a:off x="6649863" y="2685694"/>
            <a:ext cx="1071565" cy="104971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9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3456557-EA62-996B-0687-806B73071171}"/>
              </a:ext>
            </a:extLst>
          </p:cNvPr>
          <p:cNvSpPr/>
          <p:nvPr/>
        </p:nvSpPr>
        <p:spPr>
          <a:xfrm>
            <a:off x="8846071" y="3802823"/>
            <a:ext cx="1203326" cy="117878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E7D432-CA61-8B2A-6257-67641D635B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206" y="4078000"/>
            <a:ext cx="1174277" cy="1172136"/>
          </a:xfrm>
          <a:prstGeom prst="rect">
            <a:avLst/>
          </a:prstGeom>
        </p:spPr>
      </p:pic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966CB2D-0BC3-EF9E-239D-10F66F98A2EF}"/>
              </a:ext>
            </a:extLst>
          </p:cNvPr>
          <p:cNvSpPr/>
          <p:nvPr/>
        </p:nvSpPr>
        <p:spPr>
          <a:xfrm>
            <a:off x="9271012" y="4997177"/>
            <a:ext cx="1757609" cy="1178784"/>
          </a:xfrm>
          <a:prstGeom prst="triangl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9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0D6E063-A983-BF9E-036F-78B5DACAEF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843" y="4700748"/>
            <a:ext cx="1466710" cy="1464036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019B12F4-4C85-D50C-39E6-7E95B2B82515}"/>
              </a:ext>
            </a:extLst>
          </p:cNvPr>
          <p:cNvSpPr/>
          <p:nvPr/>
        </p:nvSpPr>
        <p:spPr>
          <a:xfrm>
            <a:off x="6001721" y="4797845"/>
            <a:ext cx="882728" cy="864725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9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352E5FE-70A6-02B8-32F2-89F62355E9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672" y="4277687"/>
            <a:ext cx="878492" cy="1877476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8B5B6B73-EB09-A7AE-A5D2-C7C326CD3314}"/>
              </a:ext>
            </a:extLst>
          </p:cNvPr>
          <p:cNvSpPr/>
          <p:nvPr/>
        </p:nvSpPr>
        <p:spPr>
          <a:xfrm>
            <a:off x="422031" y="177721"/>
            <a:ext cx="734066" cy="69223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8BD6289-B76F-1799-DF5D-342E0E08403A}"/>
              </a:ext>
            </a:extLst>
          </p:cNvPr>
          <p:cNvSpPr txBox="1">
            <a:spLocks/>
          </p:cNvSpPr>
          <p:nvPr/>
        </p:nvSpPr>
        <p:spPr>
          <a:xfrm>
            <a:off x="1259625" y="325106"/>
            <a:ext cx="1376258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200" b="1" dirty="0" err="1">
                <a:solidFill>
                  <a:srgbClr val="40505E"/>
                </a:solidFill>
                <a:latin typeface="UTM Avo" panose="02040603050506020204" pitchFamily="18" charset="0"/>
                <a:cs typeface="Lato" panose="020F0502020204030203" pitchFamily="34" charset="0"/>
              </a:rPr>
              <a:t>Có</a:t>
            </a:r>
            <a:r>
              <a:rPr lang="en-GB" sz="3200" b="1" dirty="0">
                <a:solidFill>
                  <a:srgbClr val="40505E"/>
                </a:solidFill>
                <a:latin typeface="UTM Avo" panose="02040603050506020204" pitchFamily="18" charset="0"/>
                <a:cs typeface="Lato" panose="020F0502020204030203" pitchFamily="34" charset="0"/>
              </a:rPr>
              <a:t>:</a:t>
            </a:r>
          </a:p>
        </p:txBody>
      </p:sp>
      <p:sp>
        <p:nvSpPr>
          <p:cNvPr id="17" name="Rounded Rectangle 17">
            <a:extLst>
              <a:ext uri="{FF2B5EF4-FFF2-40B4-BE49-F238E27FC236}">
                <a16:creationId xmlns:a16="http://schemas.microsoft.com/office/drawing/2014/main" id="{8184EAE5-45A6-6D51-2CBC-294530BC65E5}"/>
              </a:ext>
            </a:extLst>
          </p:cNvPr>
          <p:cNvSpPr/>
          <p:nvPr/>
        </p:nvSpPr>
        <p:spPr>
          <a:xfrm>
            <a:off x="490630" y="1041586"/>
            <a:ext cx="1065073" cy="94056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rgbClr val="FFC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8" name="Rounded Rectangle 18">
            <a:extLst>
              <a:ext uri="{FF2B5EF4-FFF2-40B4-BE49-F238E27FC236}">
                <a16:creationId xmlns:a16="http://schemas.microsoft.com/office/drawing/2014/main" id="{E9625E5E-E1BA-2C67-2436-D2D665502769}"/>
              </a:ext>
            </a:extLst>
          </p:cNvPr>
          <p:cNvSpPr/>
          <p:nvPr/>
        </p:nvSpPr>
        <p:spPr>
          <a:xfrm>
            <a:off x="501393" y="1046442"/>
            <a:ext cx="1087070" cy="95999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800" dirty="0"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19" name="Rounded Rectangle 19">
            <a:extLst>
              <a:ext uri="{FF2B5EF4-FFF2-40B4-BE49-F238E27FC236}">
                <a16:creationId xmlns:a16="http://schemas.microsoft.com/office/drawing/2014/main" id="{0F8BB5C0-A0B9-7E98-C06E-1F1D110AFA62}"/>
              </a:ext>
            </a:extLst>
          </p:cNvPr>
          <p:cNvSpPr/>
          <p:nvPr/>
        </p:nvSpPr>
        <p:spPr>
          <a:xfrm>
            <a:off x="444775" y="2579112"/>
            <a:ext cx="1105253" cy="94056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rgbClr val="FFC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0" name="Rounded Rectangle 20">
            <a:extLst>
              <a:ext uri="{FF2B5EF4-FFF2-40B4-BE49-F238E27FC236}">
                <a16:creationId xmlns:a16="http://schemas.microsoft.com/office/drawing/2014/main" id="{24BF6574-7508-34BD-15DF-84C9E817A0FE}"/>
              </a:ext>
            </a:extLst>
          </p:cNvPr>
          <p:cNvSpPr/>
          <p:nvPr/>
        </p:nvSpPr>
        <p:spPr>
          <a:xfrm>
            <a:off x="448998" y="2554831"/>
            <a:ext cx="1128080" cy="95999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800" dirty="0"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21" name="Rounded Rectangle 21">
            <a:extLst>
              <a:ext uri="{FF2B5EF4-FFF2-40B4-BE49-F238E27FC236}">
                <a16:creationId xmlns:a16="http://schemas.microsoft.com/office/drawing/2014/main" id="{7CE2A928-DD9B-76CC-691B-680BC02EF10D}"/>
              </a:ext>
            </a:extLst>
          </p:cNvPr>
          <p:cNvSpPr/>
          <p:nvPr/>
        </p:nvSpPr>
        <p:spPr>
          <a:xfrm>
            <a:off x="440094" y="4084811"/>
            <a:ext cx="1136984" cy="937296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rgbClr val="FFC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2" name="Rounded Rectangle 22">
            <a:extLst>
              <a:ext uri="{FF2B5EF4-FFF2-40B4-BE49-F238E27FC236}">
                <a16:creationId xmlns:a16="http://schemas.microsoft.com/office/drawing/2014/main" id="{A347D06A-F125-E3E5-5343-0C502CEA014E}"/>
              </a:ext>
            </a:extLst>
          </p:cNvPr>
          <p:cNvSpPr/>
          <p:nvPr/>
        </p:nvSpPr>
        <p:spPr>
          <a:xfrm>
            <a:off x="435007" y="4063220"/>
            <a:ext cx="1160467" cy="956654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800" dirty="0"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23" name="Rounded Rectangle 23">
            <a:extLst>
              <a:ext uri="{FF2B5EF4-FFF2-40B4-BE49-F238E27FC236}">
                <a16:creationId xmlns:a16="http://schemas.microsoft.com/office/drawing/2014/main" id="{9090B938-0435-CD4E-E554-780433BB0FAA}"/>
              </a:ext>
            </a:extLst>
          </p:cNvPr>
          <p:cNvSpPr/>
          <p:nvPr/>
        </p:nvSpPr>
        <p:spPr>
          <a:xfrm>
            <a:off x="421148" y="5470235"/>
            <a:ext cx="1105171" cy="958906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rgbClr val="FFC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4" name="Rounded Rectangle 24">
            <a:extLst>
              <a:ext uri="{FF2B5EF4-FFF2-40B4-BE49-F238E27FC236}">
                <a16:creationId xmlns:a16="http://schemas.microsoft.com/office/drawing/2014/main" id="{4D463E2F-7EA1-3386-6DCD-BE9ED7E0A782}"/>
              </a:ext>
            </a:extLst>
          </p:cNvPr>
          <p:cNvSpPr/>
          <p:nvPr/>
        </p:nvSpPr>
        <p:spPr>
          <a:xfrm>
            <a:off x="398322" y="5470235"/>
            <a:ext cx="1127997" cy="97871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800" dirty="0">
                <a:latin typeface="UTM Avo" panose="02040603050506020204" pitchFamily="18" charset="0"/>
              </a:rPr>
              <a:t>2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6E73242-D7D0-A1C0-4C52-BC5B004C2D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586" y="2388716"/>
            <a:ext cx="1283560" cy="1281220"/>
          </a:xfrm>
          <a:prstGeom prst="rect">
            <a:avLst/>
          </a:prstGeom>
        </p:spPr>
      </p:pic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369F6A08-FFCC-43E2-55B5-D52A47F7F1AD}"/>
              </a:ext>
            </a:extLst>
          </p:cNvPr>
          <p:cNvSpPr/>
          <p:nvPr/>
        </p:nvSpPr>
        <p:spPr>
          <a:xfrm>
            <a:off x="1713233" y="3847657"/>
            <a:ext cx="1718154" cy="1458291"/>
          </a:xfrm>
          <a:prstGeom prst="triangl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6F39192-D2FA-612C-E88B-F7294C2BD7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343" y="5570666"/>
            <a:ext cx="2038277" cy="878278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47F67A5F-F3B3-C660-FF13-ED4946215476}"/>
              </a:ext>
            </a:extLst>
          </p:cNvPr>
          <p:cNvSpPr/>
          <p:nvPr/>
        </p:nvSpPr>
        <p:spPr>
          <a:xfrm>
            <a:off x="1947754" y="916666"/>
            <a:ext cx="1283560" cy="12214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9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24EFAD4-5C0C-048C-1F5C-4482F53B5EFE}"/>
              </a:ext>
            </a:extLst>
          </p:cNvPr>
          <p:cNvCxnSpPr/>
          <p:nvPr/>
        </p:nvCxnSpPr>
        <p:spPr>
          <a:xfrm>
            <a:off x="4149969" y="290265"/>
            <a:ext cx="0" cy="620901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2B27FF92-33BB-17CF-5E2A-34C92530D8BB}"/>
              </a:ext>
            </a:extLst>
          </p:cNvPr>
          <p:cNvSpPr/>
          <p:nvPr/>
        </p:nvSpPr>
        <p:spPr>
          <a:xfrm>
            <a:off x="4895214" y="2288211"/>
            <a:ext cx="1093970" cy="1775009"/>
          </a:xfrm>
          <a:prstGeom prst="triangle">
            <a:avLst>
              <a:gd name="adj" fmla="val 0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5756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2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7642D43-5A62-71B4-2413-81272398482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13CCAB2-0FE5-7966-6E54-A2FFB4906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A67031C-6B6A-BCC4-E5B4-52D81D36285B}"/>
                </a:ext>
              </a:extLst>
            </p:cNvPr>
            <p:cNvSpPr/>
            <p:nvPr/>
          </p:nvSpPr>
          <p:spPr>
            <a:xfrm>
              <a:off x="235518" y="124734"/>
              <a:ext cx="11852226" cy="6555545"/>
            </a:xfrm>
            <a:prstGeom prst="roundRect">
              <a:avLst>
                <a:gd name="adj" fmla="val 7869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39D2BEF-F6C0-557A-CE18-64A15BED32D7}"/>
              </a:ext>
            </a:extLst>
          </p:cNvPr>
          <p:cNvSpPr/>
          <p:nvPr/>
        </p:nvSpPr>
        <p:spPr>
          <a:xfrm>
            <a:off x="235518" y="124734"/>
            <a:ext cx="11852226" cy="6555545"/>
          </a:xfrm>
          <a:prstGeom prst="roundRect">
            <a:avLst>
              <a:gd name="adj" fmla="val 786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661672-51E3-5317-7913-39CFDEB160BF}"/>
              </a:ext>
            </a:extLst>
          </p:cNvPr>
          <p:cNvSpPr txBox="1"/>
          <p:nvPr/>
        </p:nvSpPr>
        <p:spPr>
          <a:xfrm>
            <a:off x="1433993" y="258299"/>
            <a:ext cx="651425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Các que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tính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xếp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dưới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đây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. Trong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đó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bao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nhiêu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vuông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? Bao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nhiêu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tam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giác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53B6711-0B1F-2D53-8A3B-FCDE0CAF709C}"/>
              </a:ext>
            </a:extLst>
          </p:cNvPr>
          <p:cNvSpPr/>
          <p:nvPr/>
        </p:nvSpPr>
        <p:spPr>
          <a:xfrm>
            <a:off x="568666" y="258299"/>
            <a:ext cx="734066" cy="69223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UTM Avo" panose="02040603050506020204" pitchFamily="18" charset="0"/>
              </a:rPr>
              <a:t>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098FE79-4EA9-163D-7B14-FB21617ED0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4" t="3766" r="25461" b="-1819"/>
          <a:stretch>
            <a:fillRect/>
          </a:stretch>
        </p:blipFill>
        <p:spPr>
          <a:xfrm>
            <a:off x="6477486" y="177721"/>
            <a:ext cx="5766642" cy="6856934"/>
          </a:xfrm>
          <a:prstGeom prst="rect">
            <a:avLst/>
          </a:prstGeom>
        </p:spPr>
      </p:pic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F0234130-3010-3ECF-A03B-2571844510E5}"/>
              </a:ext>
            </a:extLst>
          </p:cNvPr>
          <p:cNvSpPr/>
          <p:nvPr/>
        </p:nvSpPr>
        <p:spPr>
          <a:xfrm>
            <a:off x="7686753" y="1846132"/>
            <a:ext cx="1750185" cy="1360253"/>
          </a:xfrm>
          <a:prstGeom prst="triangl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B3368ECC-6D4B-6B78-33B2-B515C0E115D1}"/>
              </a:ext>
            </a:extLst>
          </p:cNvPr>
          <p:cNvSpPr/>
          <p:nvPr/>
        </p:nvSpPr>
        <p:spPr>
          <a:xfrm flipV="1">
            <a:off x="8561845" y="1823159"/>
            <a:ext cx="1750185" cy="1360253"/>
          </a:xfrm>
          <a:prstGeom prst="triangl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7830947D-A281-C7E5-751B-2FF031EEEA5B}"/>
              </a:ext>
            </a:extLst>
          </p:cNvPr>
          <p:cNvSpPr/>
          <p:nvPr/>
        </p:nvSpPr>
        <p:spPr>
          <a:xfrm>
            <a:off x="9360807" y="1899119"/>
            <a:ext cx="1750185" cy="1360253"/>
          </a:xfrm>
          <a:prstGeom prst="triangl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7F7C53DB-3CF2-DE63-D06F-820AA5D653DB}"/>
              </a:ext>
            </a:extLst>
          </p:cNvPr>
          <p:cNvSpPr/>
          <p:nvPr/>
        </p:nvSpPr>
        <p:spPr>
          <a:xfrm>
            <a:off x="8561845" y="386946"/>
            <a:ext cx="1750185" cy="1360253"/>
          </a:xfrm>
          <a:prstGeom prst="triangl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20349C37-09B2-6342-8C74-CE331E7BE7C8}"/>
              </a:ext>
            </a:extLst>
          </p:cNvPr>
          <p:cNvSpPr/>
          <p:nvPr/>
        </p:nvSpPr>
        <p:spPr>
          <a:xfrm>
            <a:off x="7686753" y="386945"/>
            <a:ext cx="3424239" cy="2872427"/>
          </a:xfrm>
          <a:prstGeom prst="triangl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308729B-4128-EC74-E059-C63E47C0B252}"/>
              </a:ext>
            </a:extLst>
          </p:cNvPr>
          <p:cNvSpPr/>
          <p:nvPr/>
        </p:nvSpPr>
        <p:spPr>
          <a:xfrm>
            <a:off x="8561845" y="3203100"/>
            <a:ext cx="1674054" cy="165025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7441836-822C-FB72-B7F5-C63E328C6DC2}"/>
              </a:ext>
            </a:extLst>
          </p:cNvPr>
          <p:cNvSpPr/>
          <p:nvPr/>
        </p:nvSpPr>
        <p:spPr>
          <a:xfrm>
            <a:off x="7012054" y="4820801"/>
            <a:ext cx="1674054" cy="165025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BA35C73-7F61-F412-F64F-1FB38D066A62}"/>
              </a:ext>
            </a:extLst>
          </p:cNvPr>
          <p:cNvSpPr/>
          <p:nvPr/>
        </p:nvSpPr>
        <p:spPr>
          <a:xfrm>
            <a:off x="8561845" y="4853353"/>
            <a:ext cx="1674054" cy="165025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FB62496-BDB9-E970-D2DF-6B995E72ACF3}"/>
              </a:ext>
            </a:extLst>
          </p:cNvPr>
          <p:cNvSpPr/>
          <p:nvPr/>
        </p:nvSpPr>
        <p:spPr>
          <a:xfrm>
            <a:off x="10165972" y="4853352"/>
            <a:ext cx="1674054" cy="165025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19">
            <a:extLst>
              <a:ext uri="{FF2B5EF4-FFF2-40B4-BE49-F238E27FC236}">
                <a16:creationId xmlns:a16="http://schemas.microsoft.com/office/drawing/2014/main" id="{63D68AD9-2127-5CA8-9E42-2784546BD952}"/>
              </a:ext>
            </a:extLst>
          </p:cNvPr>
          <p:cNvSpPr/>
          <p:nvPr/>
        </p:nvSpPr>
        <p:spPr>
          <a:xfrm>
            <a:off x="1555138" y="3002098"/>
            <a:ext cx="1105253" cy="94056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rgbClr val="FFC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8" name="Rounded Rectangle 20">
            <a:extLst>
              <a:ext uri="{FF2B5EF4-FFF2-40B4-BE49-F238E27FC236}">
                <a16:creationId xmlns:a16="http://schemas.microsoft.com/office/drawing/2014/main" id="{6C727E05-C4D2-15A3-C72E-262D9CD9E2C3}"/>
              </a:ext>
            </a:extLst>
          </p:cNvPr>
          <p:cNvSpPr/>
          <p:nvPr/>
        </p:nvSpPr>
        <p:spPr>
          <a:xfrm>
            <a:off x="1559361" y="2977817"/>
            <a:ext cx="1128080" cy="95999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800" dirty="0"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29" name="Rounded Rectangle 21">
            <a:extLst>
              <a:ext uri="{FF2B5EF4-FFF2-40B4-BE49-F238E27FC236}">
                <a16:creationId xmlns:a16="http://schemas.microsoft.com/office/drawing/2014/main" id="{F011D4E4-8E00-D8D0-B68C-6D82597F72FC}"/>
              </a:ext>
            </a:extLst>
          </p:cNvPr>
          <p:cNvSpPr/>
          <p:nvPr/>
        </p:nvSpPr>
        <p:spPr>
          <a:xfrm>
            <a:off x="1550457" y="4507797"/>
            <a:ext cx="1136984" cy="937296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rgbClr val="FFC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0" name="Rounded Rectangle 22">
            <a:extLst>
              <a:ext uri="{FF2B5EF4-FFF2-40B4-BE49-F238E27FC236}">
                <a16:creationId xmlns:a16="http://schemas.microsoft.com/office/drawing/2014/main" id="{59F4757E-1199-D3D2-B155-C749ABBD8F51}"/>
              </a:ext>
            </a:extLst>
          </p:cNvPr>
          <p:cNvSpPr/>
          <p:nvPr/>
        </p:nvSpPr>
        <p:spPr>
          <a:xfrm>
            <a:off x="1545370" y="4486206"/>
            <a:ext cx="1160467" cy="956654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800" dirty="0">
                <a:latin typeface="UTM Avo" panose="02040603050506020204" pitchFamily="18" charset="0"/>
              </a:rPr>
              <a:t>4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9893DBC-D519-8933-5E15-4917E0E080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931" y="4296379"/>
            <a:ext cx="1283560" cy="1281220"/>
          </a:xfrm>
          <a:prstGeom prst="rect">
            <a:avLst/>
          </a:prstGeom>
        </p:spPr>
      </p:pic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341EEDBE-B9F0-1051-12CA-174EECE1F30D}"/>
              </a:ext>
            </a:extLst>
          </p:cNvPr>
          <p:cNvSpPr/>
          <p:nvPr/>
        </p:nvSpPr>
        <p:spPr>
          <a:xfrm>
            <a:off x="3026596" y="2579245"/>
            <a:ext cx="1718154" cy="1458291"/>
          </a:xfrm>
          <a:prstGeom prst="triangl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22934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8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B299A51-7CEE-D099-9C23-C68931C2ED4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13C638B-2562-8121-1AA6-C98BF94B4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D2E6CB21-2854-E711-B657-5ADE6F144BCD}"/>
                </a:ext>
              </a:extLst>
            </p:cNvPr>
            <p:cNvSpPr/>
            <p:nvPr/>
          </p:nvSpPr>
          <p:spPr>
            <a:xfrm>
              <a:off x="235518" y="124734"/>
              <a:ext cx="11852226" cy="6555545"/>
            </a:xfrm>
            <a:prstGeom prst="roundRect">
              <a:avLst>
                <a:gd name="adj" fmla="val 7869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8C110E8-F013-154A-DC6D-6B1C33CEFAF2}"/>
              </a:ext>
            </a:extLst>
          </p:cNvPr>
          <p:cNvSpPr txBox="1"/>
          <p:nvPr/>
        </p:nvSpPr>
        <p:spPr>
          <a:xfrm>
            <a:off x="1208910" y="258299"/>
            <a:ext cx="108892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bao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nhiêu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vuông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tròn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tam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giác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nhật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mỗi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19D2480-CFDD-045E-8BDE-8033CCD7F1D5}"/>
              </a:ext>
            </a:extLst>
          </p:cNvPr>
          <p:cNvSpPr/>
          <p:nvPr/>
        </p:nvSpPr>
        <p:spPr>
          <a:xfrm>
            <a:off x="343583" y="258299"/>
            <a:ext cx="734066" cy="69223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UTM Avo" panose="02040603050506020204" pitchFamily="18" charset="0"/>
              </a:rPr>
              <a:t>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6CBA15-1A1D-2E44-867E-C8BA6FDE5D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031" y="1573992"/>
            <a:ext cx="2129701" cy="27013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78A060-195C-880B-75F7-7D9AA15A30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16" y="1573992"/>
            <a:ext cx="3226269" cy="27013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3FAEA9-6481-A04E-C066-C25C65A6AA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879" y="1819981"/>
            <a:ext cx="3226269" cy="2455389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0A06794-DBE4-3944-5E54-46B2AC9A6C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6384103"/>
              </p:ext>
            </p:extLst>
          </p:nvPr>
        </p:nvGraphicFramePr>
        <p:xfrm>
          <a:off x="536480" y="4397466"/>
          <a:ext cx="11119040" cy="216071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67077">
                  <a:extLst>
                    <a:ext uri="{9D8B030D-6E8A-4147-A177-3AD203B41FA5}">
                      <a16:colId xmlns:a16="http://schemas.microsoft.com/office/drawing/2014/main" val="3402898459"/>
                    </a:ext>
                  </a:extLst>
                </a:gridCol>
                <a:gridCol w="1997612">
                  <a:extLst>
                    <a:ext uri="{9D8B030D-6E8A-4147-A177-3AD203B41FA5}">
                      <a16:colId xmlns:a16="http://schemas.microsoft.com/office/drawing/2014/main" val="522304712"/>
                    </a:ext>
                  </a:extLst>
                </a:gridCol>
                <a:gridCol w="2461847">
                  <a:extLst>
                    <a:ext uri="{9D8B030D-6E8A-4147-A177-3AD203B41FA5}">
                      <a16:colId xmlns:a16="http://schemas.microsoft.com/office/drawing/2014/main" val="944041787"/>
                    </a:ext>
                  </a:extLst>
                </a:gridCol>
                <a:gridCol w="2700997">
                  <a:extLst>
                    <a:ext uri="{9D8B030D-6E8A-4147-A177-3AD203B41FA5}">
                      <a16:colId xmlns:a16="http://schemas.microsoft.com/office/drawing/2014/main" val="718707836"/>
                    </a:ext>
                  </a:extLst>
                </a:gridCol>
                <a:gridCol w="2391507">
                  <a:extLst>
                    <a:ext uri="{9D8B030D-6E8A-4147-A177-3AD203B41FA5}">
                      <a16:colId xmlns:a16="http://schemas.microsoft.com/office/drawing/2014/main" val="1612532867"/>
                    </a:ext>
                  </a:extLst>
                </a:gridCol>
              </a:tblGrid>
              <a:tr h="540179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UTM Avo" panose="02040603050506020204" pitchFamily="18" charset="0"/>
                        </a:rPr>
                        <a:t>Hình</a:t>
                      </a:r>
                      <a:r>
                        <a:rPr lang="en-GB" sz="2400" baseline="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GB" sz="2400" baseline="0" dirty="0" err="1">
                          <a:latin typeface="UTM Avo" panose="02040603050506020204" pitchFamily="18" charset="0"/>
                        </a:rPr>
                        <a:t>tròn</a:t>
                      </a:r>
                      <a:endParaRPr lang="en-GB" sz="24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UTM Avo" panose="02040603050506020204" pitchFamily="18" charset="0"/>
                        </a:rPr>
                        <a:t>Hình</a:t>
                      </a:r>
                      <a:r>
                        <a:rPr lang="en-GB" sz="2400" baseline="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GB" sz="2400" baseline="0" dirty="0" err="1">
                          <a:latin typeface="UTM Avo" panose="02040603050506020204" pitchFamily="18" charset="0"/>
                        </a:rPr>
                        <a:t>chữ</a:t>
                      </a:r>
                      <a:r>
                        <a:rPr lang="en-GB" sz="2400" baseline="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GB" sz="2400" baseline="0" dirty="0" err="1">
                          <a:latin typeface="UTM Avo" panose="02040603050506020204" pitchFamily="18" charset="0"/>
                        </a:rPr>
                        <a:t>nhật</a:t>
                      </a:r>
                      <a:endParaRPr lang="en-GB" sz="24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UTM Avo" panose="02040603050506020204" pitchFamily="18" charset="0"/>
                        </a:rPr>
                        <a:t>Hình</a:t>
                      </a:r>
                      <a:r>
                        <a:rPr lang="en-GB" sz="2400" baseline="0" dirty="0">
                          <a:latin typeface="UTM Avo" panose="02040603050506020204" pitchFamily="18" charset="0"/>
                        </a:rPr>
                        <a:t> tam </a:t>
                      </a:r>
                      <a:r>
                        <a:rPr lang="en-GB" sz="2400" baseline="0" dirty="0" err="1">
                          <a:latin typeface="UTM Avo" panose="02040603050506020204" pitchFamily="18" charset="0"/>
                        </a:rPr>
                        <a:t>giác</a:t>
                      </a:r>
                      <a:endParaRPr lang="en-GB" sz="24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UTM Avo" panose="02040603050506020204" pitchFamily="18" charset="0"/>
                        </a:rPr>
                        <a:t>Hình</a:t>
                      </a:r>
                      <a:r>
                        <a:rPr lang="en-GB" sz="2400" baseline="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GB" sz="2400" baseline="0" dirty="0" err="1">
                          <a:latin typeface="UTM Avo" panose="02040603050506020204" pitchFamily="18" charset="0"/>
                        </a:rPr>
                        <a:t>vuông</a:t>
                      </a:r>
                      <a:endParaRPr lang="en-GB" sz="24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9408671"/>
                  </a:ext>
                </a:extLst>
              </a:tr>
              <a:tr h="540179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UTM Avo" panose="02040603050506020204" pitchFamily="18" charset="0"/>
                        </a:rPr>
                        <a:t>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6631947"/>
                  </a:ext>
                </a:extLst>
              </a:tr>
              <a:tr h="54017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latin typeface="UTM Avo" panose="02040603050506020204" pitchFamily="18" charset="0"/>
                        </a:rPr>
                        <a:t>b)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6589887"/>
                  </a:ext>
                </a:extLst>
              </a:tr>
              <a:tr h="54017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latin typeface="UTM Avo" panose="02040603050506020204" pitchFamily="18" charset="0"/>
                        </a:rPr>
                        <a:t>c)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1892068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AE1C76A8-EFAE-6324-9BB1-3A614818DFD6}"/>
              </a:ext>
            </a:extLst>
          </p:cNvPr>
          <p:cNvSpPr txBox="1"/>
          <p:nvPr/>
        </p:nvSpPr>
        <p:spPr>
          <a:xfrm>
            <a:off x="343213" y="1573992"/>
            <a:ext cx="7139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latin typeface="UTM Avo" panose="02040603050506020204" pitchFamily="18" charset="0"/>
              </a:rPr>
              <a:t>a)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59F961-675C-D1D6-875D-CBECD189E399}"/>
              </a:ext>
            </a:extLst>
          </p:cNvPr>
          <p:cNvSpPr txBox="1"/>
          <p:nvPr/>
        </p:nvSpPr>
        <p:spPr>
          <a:xfrm>
            <a:off x="4175500" y="1558371"/>
            <a:ext cx="7139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latin typeface="UTM Avo" panose="02040603050506020204" pitchFamily="18" charset="0"/>
              </a:rPr>
              <a:t>b)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9E56C8-FF0A-EC63-AB2F-0B4075310592}"/>
              </a:ext>
            </a:extLst>
          </p:cNvPr>
          <p:cNvSpPr txBox="1"/>
          <p:nvPr/>
        </p:nvSpPr>
        <p:spPr>
          <a:xfrm>
            <a:off x="8049079" y="1573992"/>
            <a:ext cx="7139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latin typeface="UTM Avo" panose="02040603050506020204" pitchFamily="18" charset="0"/>
              </a:rPr>
              <a:t>c)</a:t>
            </a:r>
          </a:p>
        </p:txBody>
      </p:sp>
    </p:spTree>
    <p:extLst>
      <p:ext uri="{BB962C8B-B14F-4D97-AF65-F5344CB8AC3E}">
        <p14:creationId xmlns:p14="http://schemas.microsoft.com/office/powerpoint/2010/main" val="3470792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308</Words>
  <Application>Microsoft Office PowerPoint</Application>
  <PresentationFormat>Widescreen</PresentationFormat>
  <Paragraphs>77</Paragraphs>
  <Slides>16</Slides>
  <Notes>2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Thi Thao Ly_GV</dc:creator>
  <cp:lastModifiedBy>Administrator</cp:lastModifiedBy>
  <cp:revision>9</cp:revision>
  <dcterms:created xsi:type="dcterms:W3CDTF">2025-09-14T09:44:06Z</dcterms:created>
  <dcterms:modified xsi:type="dcterms:W3CDTF">2026-01-13T04:59:49Z</dcterms:modified>
</cp:coreProperties>
</file>