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257" r:id="rId4"/>
    <p:sldId id="259" r:id="rId5"/>
    <p:sldId id="263" r:id="rId6"/>
    <p:sldId id="267" r:id="rId7"/>
    <p:sldId id="264" r:id="rId8"/>
    <p:sldId id="268" r:id="rId9"/>
    <p:sldId id="269" r:id="rId10"/>
    <p:sldId id="270" r:id="rId11"/>
    <p:sldId id="271" r:id="rId12"/>
    <p:sldId id="272" r:id="rId13"/>
    <p:sldId id="273" r:id="rId14"/>
    <p:sldId id="260" r:id="rId15"/>
    <p:sldId id="275" r:id="rId16"/>
    <p:sldId id="276" r:id="rId17"/>
    <p:sldId id="277" r:id="rId18"/>
    <p:sldId id="278" r:id="rId19"/>
    <p:sldId id="279" r:id="rId20"/>
    <p:sldId id="265" r:id="rId21"/>
  </p:sldIdLst>
  <p:sldSz cx="12192000" cy="6858000"/>
  <p:notesSz cx="6858000" cy="9144000"/>
  <p:embeddedFontLst>
    <p:embeddedFont>
      <p:font typeface="#9Slide03 AllRoundGothic" panose="020B0604020202020204" charset="0"/>
      <p:regular r:id="rId22"/>
    </p:embeddedFont>
    <p:embeddedFont>
      <p:font typeface="#9Slide04 Goku" panose="02000503000000020004" pitchFamily="2" charset="0"/>
      <p:regular r:id="rId23"/>
    </p:embeddedFont>
    <p:embeddedFont>
      <p:font typeface="#9Slide05 Aphrodite Pro" panose="02000000000000000000" pitchFamily="2" charset="0"/>
      <p:regular r:id="rId24"/>
    </p:embeddedFont>
    <p:embeddedFont>
      <p:font typeface="#9Slide05 Bodega Script" pitchFamily="2" charset="0"/>
      <p:regular r:id="rId25"/>
    </p:embeddedFont>
    <p:embeddedFont>
      <p:font typeface="#9Slide07 HoneyCream" pitchFamily="2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Cambria" panose="02040503050406030204" pitchFamily="18" charset="0"/>
      <p:regular r:id="rId33"/>
      <p:bold r:id="rId34"/>
      <p:italic r:id="rId35"/>
      <p:boldItalic r:id="rId36"/>
    </p:embeddedFont>
    <p:embeddedFont>
      <p:font typeface="KaiTi" panose="02010609060101010101" pitchFamily="49" charset="-122"/>
      <p:regular r:id="rId37"/>
    </p:embeddedFont>
    <p:embeddedFont>
      <p:font typeface="SVN-Newton" panose="02040603050506020204" pitchFamily="18" charset="0"/>
      <p:regular r:id="rId38"/>
    </p:embeddedFont>
    <p:embeddedFont>
      <p:font typeface="UTM Aptima" panose="02040603050506020204" pitchFamily="18" charset="0"/>
      <p:regular r:id="rId39"/>
      <p:bold r:id="rId40"/>
      <p:italic r:id="rId41"/>
      <p:boldItalic r:id="rId42"/>
    </p:embeddedFont>
    <p:embeddedFont>
      <p:font typeface="UTM Avo" panose="02040603050506020204" pitchFamily="18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66"/>
    <a:srgbClr val="FF0066"/>
    <a:srgbClr val="FFCC99"/>
    <a:srgbClr val="FFCCCC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slide" Target="slides/slide19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8.fntdata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20" Type="http://schemas.openxmlformats.org/officeDocument/2006/relationships/slide" Target="slides/slide18.xml"/><Relationship Id="rId41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2" Type="http://schemas.openxmlformats.org/officeDocument/2006/relationships/image" Target="../media/image3.png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5" Type="http://schemas.openxmlformats.org/officeDocument/2006/relationships/image" Target="../media/image2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.png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12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4.png"/><Relationship Id="rId15" Type="http://schemas.openxmlformats.org/officeDocument/2006/relationships/hyperlink" Target="https://www.facebook.com/groups/629898828017053" TargetMode="External"/><Relationship Id="rId10" Type="http://schemas.microsoft.com/office/2007/relationships/hdphoto" Target="../media/hdphoto7.wdp"/><Relationship Id="rId4" Type="http://schemas.microsoft.com/office/2007/relationships/hdphoto" Target="../media/hdphoto5.wdp"/><Relationship Id="rId9" Type="http://schemas.openxmlformats.org/officeDocument/2006/relationships/image" Target="../media/image14.png"/><Relationship Id="rId1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microsoft.com/office/2007/relationships/hdphoto" Target="../media/hdphoto4.wdp"/><Relationship Id="rId5" Type="http://schemas.openxmlformats.org/officeDocument/2006/relationships/image" Target="../media/image5.png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hyperlink" Target="https://www.facebook.com/groups/629898828017053" TargetMode="External"/></Relationships>
</file>

<file path=ppt/slideLayouts/_rels/slideLayout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.png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12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4.png"/><Relationship Id="rId15" Type="http://schemas.openxmlformats.org/officeDocument/2006/relationships/hyperlink" Target="https://www.facebook.com/groups/629898828017053" TargetMode="External"/><Relationship Id="rId10" Type="http://schemas.microsoft.com/office/2007/relationships/hdphoto" Target="../media/hdphoto7.wdp"/><Relationship Id="rId4" Type="http://schemas.microsoft.com/office/2007/relationships/hdphoto" Target="../media/hdphoto5.wdp"/><Relationship Id="rId9" Type="http://schemas.openxmlformats.org/officeDocument/2006/relationships/image" Target="../media/image14.png"/><Relationship Id="rId1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9" name="图片 11">
            <a:extLst>
              <a:ext uri="{FF2B5EF4-FFF2-40B4-BE49-F238E27FC236}">
                <a16:creationId xmlns:a16="http://schemas.microsoft.com/office/drawing/2014/main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6569" y="0"/>
            <a:ext cx="2567901" cy="6858000"/>
          </a:xfrm>
          <a:prstGeom prst="rect">
            <a:avLst/>
          </a:prstGeom>
        </p:spPr>
      </p:pic>
      <p:pic>
        <p:nvPicPr>
          <p:cNvPr id="13" name="图片 21">
            <a:extLst>
              <a:ext uri="{FF2B5EF4-FFF2-40B4-BE49-F238E27FC236}">
                <a16:creationId xmlns:a16="http://schemas.microsoft.com/office/drawing/2014/main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  <p:pic>
        <p:nvPicPr>
          <p:cNvPr id="14" name="PA-图片 7">
            <a:extLst>
              <a:ext uri="{FF2B5EF4-FFF2-40B4-BE49-F238E27FC236}">
                <a16:creationId xmlns:a16="http://schemas.microsoft.com/office/drawing/2014/main" id="{39E42931-3636-B74F-96FF-5807CA1355C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4470" y="2037557"/>
            <a:ext cx="3859172" cy="3859172"/>
          </a:xfrm>
          <a:prstGeom prst="rect">
            <a:avLst/>
          </a:prstGeom>
        </p:spPr>
      </p:pic>
      <p:pic>
        <p:nvPicPr>
          <p:cNvPr id="15" name="图片 15">
            <a:extLst>
              <a:ext uri="{FF2B5EF4-FFF2-40B4-BE49-F238E27FC236}">
                <a16:creationId xmlns:a16="http://schemas.microsoft.com/office/drawing/2014/main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047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10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68BC9-BD20-CD9C-DF0A-057155177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82366D-0104-429C-3D1F-9749BF7FB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D701DC-53AF-FE7E-B880-DD25895E8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DAD15-4C0B-3747-1A2D-707F6B9EF0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B92643-2674-AF08-55E5-409F8013EF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9BFC3-480B-8620-62BF-D58DE2AC1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97813-17E2-4498-8EB0-4591F18BA1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C2BEDD-3EFC-A7D0-30F3-8F4FBC681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351A3B-2343-EC51-8727-CF808E627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65DF11-A008-4D9E-8A25-BB707A2A9F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90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5AD31-BC5F-4992-9827-D55BE7C36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B153B0-FB8A-01E9-A16F-9C8318A1F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97813-17E2-4498-8EB0-4591F18BA1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A136C-C1AD-A2AD-C592-6CD53B89E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FD8EEF-E131-BB46-51A1-A8185F831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65DF11-A008-4D9E-8A25-BB707A2A9F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405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8F2661-7922-ADB4-CA51-1FCBD967C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97813-17E2-4498-8EB0-4591F18BA1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012E27-E1B2-E6B3-07C2-E8ED00C8E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247854-F8F9-6223-CC07-36CF5F9C7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65DF11-A008-4D9E-8A25-BB707A2A9F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7429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96E09-E631-B8C4-474B-6A106B4CD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490C0-00E8-72A8-DE27-5E401A39C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F90D78-4B19-0A44-0218-D9248A7B0E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1D766F-9A6A-AC02-55A5-9601CC6A1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97813-17E2-4498-8EB0-4591F18BA1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A5A81A-9B6B-FCB3-07AF-DCC2183D3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100173-4047-D10E-0371-7A2255120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65DF11-A008-4D9E-8A25-BB707A2A9F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23624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50ED4-09FE-771D-82DA-FFB60D479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780B00-DA5C-4A64-2B63-9549316AF1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EEA9C0-B8B5-7593-5274-90AC72693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FE02ED-93A1-3C19-CDD8-6D947FCDC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97813-17E2-4498-8EB0-4591F18BA1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9FE55F-248A-1C11-2817-BFF6E5475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908EC6-2BDA-571B-E8B8-44FF245E7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65DF11-A008-4D9E-8A25-BB707A2A9F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753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159B9-D6D9-A114-21B6-B572CC006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949243-E999-653F-EBB5-E13DD7037E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D6370-BC57-6F54-02AF-2FD756239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97813-17E2-4498-8EB0-4591F18BA1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7D7484-856F-DDCA-EEDB-D04720D9B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9DC86-A269-92C9-5B7A-AA03B24DC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65DF11-A008-4D9E-8A25-BB707A2A9F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4734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4F2264-33D4-6255-EE08-DB396DE452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33146A-D26B-7923-CF5F-D598870E2B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6515B-6D82-14FC-2F30-F520C6A0A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97813-17E2-4498-8EB0-4591F18BA1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0F74A-654B-F86F-5811-6ED344A0E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1D72A-7ACF-5913-9A9F-E9E736533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65DF11-A008-4D9E-8A25-BB707A2A9F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65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E6DB0598-E811-4771-AEFE-93C86E68B47A}"/>
              </a:ext>
            </a:extLst>
          </p:cNvPr>
          <p:cNvSpPr/>
          <p:nvPr userDrawn="1"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  <p:pic>
        <p:nvPicPr>
          <p:cNvPr id="11" name="图片 14">
            <a:extLst>
              <a:ext uri="{FF2B5EF4-FFF2-40B4-BE49-F238E27FC236}">
                <a16:creationId xmlns:a16="http://schemas.microsoft.com/office/drawing/2014/main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12" name="图片 21">
            <a:extLst>
              <a:ext uri="{FF2B5EF4-FFF2-40B4-BE49-F238E27FC236}">
                <a16:creationId xmlns:a16="http://schemas.microsoft.com/office/drawing/2014/main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13" name="图形 22" descr="森林场景">
            <a:extLst>
              <a:ext uri="{FF2B5EF4-FFF2-40B4-BE49-F238E27FC236}">
                <a16:creationId xmlns:a16="http://schemas.microsoft.com/office/drawing/2014/main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91376" y="767575"/>
            <a:ext cx="486936" cy="4869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056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9" name="图片 11">
            <a:extLst>
              <a:ext uri="{FF2B5EF4-FFF2-40B4-BE49-F238E27FC236}">
                <a16:creationId xmlns:a16="http://schemas.microsoft.com/office/drawing/2014/main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6569" y="0"/>
            <a:ext cx="2567901" cy="6858000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13" name="图片 21">
            <a:extLst>
              <a:ext uri="{FF2B5EF4-FFF2-40B4-BE49-F238E27FC236}">
                <a16:creationId xmlns:a16="http://schemas.microsoft.com/office/drawing/2014/main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561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3" name="图片 15">
            <a:extLst>
              <a:ext uri="{FF2B5EF4-FFF2-40B4-BE49-F238E27FC236}">
                <a16:creationId xmlns:a16="http://schemas.microsoft.com/office/drawing/2014/main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2860" y="3428999"/>
            <a:ext cx="3238461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03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5" name="矩形 2">
            <a:extLst>
              <a:ext uri="{FF2B5EF4-FFF2-40B4-BE49-F238E27FC236}">
                <a16:creationId xmlns:a16="http://schemas.microsoft.com/office/drawing/2014/main" id="{E6DB0598-E811-4771-AEFE-93C86E68B47A}"/>
              </a:ext>
            </a:extLst>
          </p:cNvPr>
          <p:cNvSpPr/>
          <p:nvPr userDrawn="1"/>
        </p:nvSpPr>
        <p:spPr>
          <a:xfrm>
            <a:off x="355600" y="304800"/>
            <a:ext cx="11514667" cy="6165292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  <p:pic>
        <p:nvPicPr>
          <p:cNvPr id="6" name="图片 14">
            <a:extLst>
              <a:ext uri="{FF2B5EF4-FFF2-40B4-BE49-F238E27FC236}">
                <a16:creationId xmlns:a16="http://schemas.microsoft.com/office/drawing/2014/main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7" name="图片 21">
            <a:extLst>
              <a:ext uri="{FF2B5EF4-FFF2-40B4-BE49-F238E27FC236}">
                <a16:creationId xmlns:a16="http://schemas.microsoft.com/office/drawing/2014/main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8" name="图形 22" descr="森林场景">
            <a:extLst>
              <a:ext uri="{FF2B5EF4-FFF2-40B4-BE49-F238E27FC236}">
                <a16:creationId xmlns:a16="http://schemas.microsoft.com/office/drawing/2014/main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23331" y="333396"/>
            <a:ext cx="486936" cy="4869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365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D1CAF-D06B-CEC1-2A24-F3F692A40A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5CDC2C-1A54-E168-1FA9-5F42E46D78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E8314-F754-F89A-EDBC-6C7F6299A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97813-17E2-4498-8EB0-4591F18BA1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EB126-87F1-5496-F512-A07928543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486E2-C325-CAD2-4ADB-7EE2903AC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65DF11-A008-4D9E-8A25-BB707A2A9F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34D0D3-041A-D6FE-B7EC-00CB694B514B}"/>
              </a:ext>
            </a:extLst>
          </p:cNvPr>
          <p:cNvSpPr txBox="1"/>
          <p:nvPr userDrawn="1"/>
        </p:nvSpPr>
        <p:spPr>
          <a:xfrm>
            <a:off x="6541477" y="404446"/>
            <a:ext cx="764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81EAEB3-BCB1-AF58-B8B1-CE746DDBE6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8992" y="0"/>
            <a:ext cx="12529983" cy="707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226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97E45-2B3B-28DD-8143-1B3A18E6B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F2966-6C15-C5F9-2AAD-57D58971B9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2A3D60-5F6A-0DC9-D274-A5FE1D4D0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97813-17E2-4498-8EB0-4591F18BA1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9E8D1-C6F0-E54F-0FE3-0E3D6E1DD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A9DF0-707B-4757-97FA-66C05FDBB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65DF11-A008-4D9E-8A25-BB707A2A9F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0CF90C5-46E8-9DCB-6CAB-804E9CF2E6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49468" y="3749"/>
            <a:ext cx="12458698" cy="706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119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F79E036-54C2-58EC-6E74-ED5570F253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00" y="-29029"/>
            <a:ext cx="12395200" cy="717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392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2579A-7AEC-871D-CD24-ECE8D9787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E5A3D-9832-C49A-EFB5-577BAF762A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01DE7D-020E-707C-C687-86F4704882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4C63DB-C6F0-EEBE-CE25-0632AC932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97813-17E2-4498-8EB0-4591F18BA1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46A609-509B-D699-39E2-182C820E1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B2C08-7C54-A52B-B313-C62C8E31A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65DF11-A008-4D9E-8A25-BB707A2A9F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81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7907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6" r:id="rId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7B3D16-179E-D3B7-1CE9-C8F603A26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F4DFBF-1996-31BD-63BE-D512E103E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4B260-7181-627F-1150-07F2C9F6C1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97813-17E2-4498-8EB0-4591F18BA1A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270AE-7932-33E8-0F87-BCE862A9B9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E24E8-54CE-DF26-80E4-399F3E98BD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65DF11-A008-4D9E-8A25-BB707A2A9F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769A967-9172-53C0-90D0-E58B822D7418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4FFC22B-1483-B98D-2F62-9C001B6AADE5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53EAB05-9B0D-11F3-76ED-87E4EBDA9BF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EED5F20-C7C5-D810-39F4-18A0DEFDA9F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E0BF0B-7C61-4D88-249F-0024704B7AA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ABB3D9F-AFE4-3095-4D9F-55A282A0247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677A7EFF-E99E-A166-DEF1-F5DAC9733163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2C54721-0DCE-6798-A422-15DB75FFED1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FDA75F9-EBDD-DDDD-BDE2-4270036EA85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276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slide" Target="slide19.xml"/><Relationship Id="rId2" Type="http://schemas.openxmlformats.org/officeDocument/2006/relationships/slide" Target="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slide" Target="slide18.xml"/><Relationship Id="rId4" Type="http://schemas.openxmlformats.org/officeDocument/2006/relationships/slide" Target="slide1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slide" Target="slide15.xml"/><Relationship Id="rId4" Type="http://schemas.openxmlformats.org/officeDocument/2006/relationships/image" Target="../media/image39.png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slide" Target="slide15.xml"/><Relationship Id="rId4" Type="http://schemas.openxmlformats.org/officeDocument/2006/relationships/image" Target="../media/image39.png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image" Target="../media/image39.png"/><Relationship Id="rId9" Type="http://schemas.openxmlformats.org/officeDocument/2006/relationships/slide" Target="slide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microsoft.com/office/2007/relationships/hdphoto" Target="../media/hdphoto9.wdp"/><Relationship Id="rId4" Type="http://schemas.openxmlformats.org/officeDocument/2006/relationships/image" Target="../media/image32.png"/><Relationship Id="rId9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16">
            <a:extLst>
              <a:ext uri="{FF2B5EF4-FFF2-40B4-BE49-F238E27FC236}">
                <a16:creationId xmlns:a16="http://schemas.microsoft.com/office/drawing/2014/main" id="{8C14046D-F732-340D-BCF3-B7773A69F385}"/>
              </a:ext>
            </a:extLst>
          </p:cNvPr>
          <p:cNvSpPr/>
          <p:nvPr/>
        </p:nvSpPr>
        <p:spPr>
          <a:xfrm>
            <a:off x="4526209" y="4313736"/>
            <a:ext cx="2453489" cy="627601"/>
          </a:xfrm>
          <a:prstGeom prst="roundRect">
            <a:avLst>
              <a:gd name="adj" fmla="val 50000"/>
            </a:avLst>
          </a:prstGeom>
          <a:solidFill>
            <a:srgbClr val="1D7C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latin typeface="#9Slide04 Goku" panose="02000503000000020004" pitchFamily="2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Trang 46</a:t>
            </a:r>
            <a:endParaRPr lang="zh-CN" altLang="en-US" sz="3600" dirty="0">
              <a:latin typeface="#9Slide04 Goku" panose="02000503000000020004" pitchFamily="2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FD61665E-631F-253B-E1E4-53DD4C2EF4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4" y="21818"/>
            <a:ext cx="1271130" cy="127113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1325423" y="911940"/>
            <a:ext cx="2811440" cy="1105510"/>
            <a:chOff x="-856881" y="1091821"/>
            <a:chExt cx="2811440" cy="1105510"/>
          </a:xfrm>
        </p:grpSpPr>
        <p:sp>
          <p:nvSpPr>
            <p:cNvPr id="16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0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000" b="1" kern="0">
                  <a:ln w="60325"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  <p:sp>
          <p:nvSpPr>
            <p:cNvPr id="17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1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000" b="1" ker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E7CAD23-5FE9-3D90-632B-0E135FE0E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163" y="1393734"/>
            <a:ext cx="11110409" cy="344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3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83733" y="748460"/>
            <a:ext cx="10498667" cy="775541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02267" y="817394"/>
            <a:ext cx="10380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3. Đặt một câu về hoạt động của các bạn trong tranh.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14533" y="4085790"/>
            <a:ext cx="57234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Hà bị ốm đang nằm trên giường.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6F7E56-7710-47E7-8B66-1EDD89E9FD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0122" y="1896531"/>
            <a:ext cx="5480408" cy="37592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14533" y="2578964"/>
            <a:ext cx="57234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thăm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ốm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548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83733" y="748460"/>
            <a:ext cx="10498667" cy="775541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02267" y="817394"/>
            <a:ext cx="10380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3. Đặt một câu về hoạt động của các bạn trong tranh.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12921" y="2250416"/>
            <a:ext cx="59976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Các bạn đang trực nhật.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DB2EAD-FA72-4087-A950-096A145850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1192" y="2061106"/>
            <a:ext cx="5501729" cy="36792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24603" y="3612888"/>
            <a:ext cx="55017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lau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bàn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Hòa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lau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cửa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2093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83733" y="748460"/>
            <a:ext cx="10498667" cy="775541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02267" y="817394"/>
            <a:ext cx="10380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3. Đặt một câu về hoạt động của các bạn trong tranh.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8AC1D1-423B-417E-9309-BE1C88C5E7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2891" y="1993372"/>
            <a:ext cx="5286976" cy="37889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6000" y="2512454"/>
            <a:ext cx="46382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nhảy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múa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9378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8AC7D4-8DFF-FE04-DDA9-88348A180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560" y="1212319"/>
            <a:ext cx="9236241" cy="3724979"/>
          </a:xfrm>
          <a:prstGeom prst="rect">
            <a:avLst/>
          </a:prstGeom>
        </p:spPr>
      </p:pic>
      <p:pic>
        <p:nvPicPr>
          <p:cNvPr id="4" name="图片 31">
            <a:extLst>
              <a:ext uri="{FF2B5EF4-FFF2-40B4-BE49-F238E27FC236}">
                <a16:creationId xmlns:a16="http://schemas.microsoft.com/office/drawing/2014/main" id="{B3E073DC-631A-EE45-ACF5-04B55A0F23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2456" y="3074809"/>
            <a:ext cx="27432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78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9A17F04-6C54-A695-8348-6884AB0D5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30" y="3683704"/>
            <a:ext cx="11327350" cy="37188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0A38FA-574D-17A4-1BCF-F8E1858C7E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41" y="-819927"/>
            <a:ext cx="1288742" cy="219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90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AAB64F0E-3261-E839-467F-E697E3923C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58" t="-4859" r="68082" b="72053"/>
          <a:stretch/>
        </p:blipFill>
        <p:spPr>
          <a:xfrm>
            <a:off x="1371602" y="4347134"/>
            <a:ext cx="2102068" cy="1659528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9FB841AA-4BC8-19B5-B527-238FBE3082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1" t="-3966" r="31893" b="71160"/>
          <a:stretch/>
        </p:blipFill>
        <p:spPr>
          <a:xfrm>
            <a:off x="3283134" y="2218478"/>
            <a:ext cx="2102068" cy="1659528"/>
          </a:xfrm>
          <a:prstGeom prst="rect">
            <a:avLst/>
          </a:prstGeom>
        </p:spPr>
      </p:pic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BF557063-49DA-C464-06BC-BDF1F786ED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98" t="72951" r="256" b="-5757"/>
          <a:stretch/>
        </p:blipFill>
        <p:spPr>
          <a:xfrm>
            <a:off x="6484302" y="1475865"/>
            <a:ext cx="1655379" cy="16595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974FA6-77F1-9FB4-0BC7-971F2C345F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124" y="4347134"/>
            <a:ext cx="2711839" cy="260519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D4D66D6-0751-08DE-03EA-3973E61C3AA2}"/>
              </a:ext>
            </a:extLst>
          </p:cNvPr>
          <p:cNvGrpSpPr/>
          <p:nvPr/>
        </p:nvGrpSpPr>
        <p:grpSpPr>
          <a:xfrm>
            <a:off x="302875" y="3878006"/>
            <a:ext cx="2266293" cy="859946"/>
            <a:chOff x="302875" y="3878006"/>
            <a:chExt cx="2266293" cy="859946"/>
          </a:xfrm>
        </p:grpSpPr>
        <p:sp>
          <p:nvSpPr>
            <p:cNvPr id="11" name="Speech Bubble: Oval 10">
              <a:extLst>
                <a:ext uri="{FF2B5EF4-FFF2-40B4-BE49-F238E27FC236}">
                  <a16:creationId xmlns:a16="http://schemas.microsoft.com/office/drawing/2014/main" id="{1D2AB6CC-313B-F84C-A786-F80B9A9FBDF0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#9Slide03 AllRoundGothic" panose="020B07030202020201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64667E8-FC92-6B86-6C70-655D86569DF4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1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81C6010-4BEC-B7C0-8CA2-C1FE9216F991}"/>
              </a:ext>
            </a:extLst>
          </p:cNvPr>
          <p:cNvGrpSpPr/>
          <p:nvPr/>
        </p:nvGrpSpPr>
        <p:grpSpPr>
          <a:xfrm>
            <a:off x="1937413" y="1818520"/>
            <a:ext cx="2266293" cy="859946"/>
            <a:chOff x="302875" y="3878006"/>
            <a:chExt cx="2266293" cy="859946"/>
          </a:xfrm>
        </p:grpSpPr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B02E95A0-EB39-80B9-75F8-46AA45C3896A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#9Slide03 AllRoundGothic" panose="020B07030202020201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0CDEF5A-F80C-6632-4420-BCA901145F0B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2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0A7838F-16A3-1692-4BB7-635493546886}"/>
              </a:ext>
            </a:extLst>
          </p:cNvPr>
          <p:cNvGrpSpPr/>
          <p:nvPr/>
        </p:nvGrpSpPr>
        <p:grpSpPr>
          <a:xfrm>
            <a:off x="5351155" y="895510"/>
            <a:ext cx="2266293" cy="859946"/>
            <a:chOff x="302875" y="3878006"/>
            <a:chExt cx="2266293" cy="859946"/>
          </a:xfrm>
        </p:grpSpPr>
        <p:sp>
          <p:nvSpPr>
            <p:cNvPr id="17" name="Speech Bubble: Oval 16">
              <a:extLst>
                <a:ext uri="{FF2B5EF4-FFF2-40B4-BE49-F238E27FC236}">
                  <a16:creationId xmlns:a16="http://schemas.microsoft.com/office/drawing/2014/main" id="{B2DFAF44-C391-87B2-C833-BDECD8121BF8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#9Slide03 AllRoundGothic" panose="020B07030202020201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37F0AA9-D0B9-44ED-7D79-BAEEDA58EC00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3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sp>
        <p:nvSpPr>
          <p:cNvPr id="25" name="Arrow: Right 1">
            <a:hlinkClick r:id="rId7" action="ppaction://hlinksldjump"/>
            <a:extLst>
              <a:ext uri="{FF2B5EF4-FFF2-40B4-BE49-F238E27FC236}">
                <a16:creationId xmlns:a16="http://schemas.microsoft.com/office/drawing/2014/main" id="{72D87F74-15BD-1C79-F724-2F5AFB70EFE2}"/>
              </a:ext>
            </a:extLst>
          </p:cNvPr>
          <p:cNvSpPr/>
          <p:nvPr/>
        </p:nvSpPr>
        <p:spPr>
          <a:xfrm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17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1.11111E-6 L 0.11133 -0.18981 " pathEditMode="fixed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78" y="-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133 -0.18981 L 0.37435 -0.3243 " pathEditMode="fixed" rAng="0" ptsTypes="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1" y="-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864331" y="325706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43FBE1A-12C5-2E24-9EFB-FB2B44D8F0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58" t="-4859" r="68082" b="72053"/>
          <a:stretch/>
        </p:blipFill>
        <p:spPr>
          <a:xfrm>
            <a:off x="1294132" y="325706"/>
            <a:ext cx="2102068" cy="1659528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842EA7BB-F818-6B56-85F9-8CDCF9A10C3E}"/>
              </a:ext>
            </a:extLst>
          </p:cNvPr>
          <p:cNvGrpSpPr/>
          <p:nvPr/>
        </p:nvGrpSpPr>
        <p:grpSpPr>
          <a:xfrm>
            <a:off x="0" y="0"/>
            <a:ext cx="2266293" cy="859946"/>
            <a:chOff x="302875" y="3878006"/>
            <a:chExt cx="2266293" cy="859946"/>
          </a:xfrm>
        </p:grpSpPr>
        <p:sp>
          <p:nvSpPr>
            <p:cNvPr id="34" name="Speech Bubble: Oval 7">
              <a:extLst>
                <a:ext uri="{FF2B5EF4-FFF2-40B4-BE49-F238E27FC236}">
                  <a16:creationId xmlns:a16="http://schemas.microsoft.com/office/drawing/2014/main" id="{88EF8AAF-1885-E1D4-38FE-B9287C929FE6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#9Slide03 AllRoundGothic" panose="020B07030202020201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7482C70-07CE-2B2B-CEB2-EDBA8F735562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1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3141244" y="292342"/>
            <a:ext cx="71372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B050"/>
                </a:solidFill>
                <a:latin typeface="Cambria" panose="02040503050406030204" pitchFamily="18" charset="0"/>
              </a:rPr>
              <a:t>Từ nào sau đây là từ chỉ hoạt động?</a:t>
            </a:r>
            <a:endParaRPr lang="en-US" sz="48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F5F092C-8148-A68F-0E9F-2939CB256417}"/>
              </a:ext>
            </a:extLst>
          </p:cNvPr>
          <p:cNvGrpSpPr/>
          <p:nvPr/>
        </p:nvGrpSpPr>
        <p:grpSpPr>
          <a:xfrm>
            <a:off x="6830721" y="2864057"/>
            <a:ext cx="4537107" cy="1129886"/>
            <a:chOff x="6830721" y="2864057"/>
            <a:chExt cx="4537107" cy="1129886"/>
          </a:xfrm>
        </p:grpSpPr>
        <p:sp>
          <p:nvSpPr>
            <p:cNvPr id="38" name="Rectangle: Rounded Corners 24">
              <a:extLst>
                <a:ext uri="{FF2B5EF4-FFF2-40B4-BE49-F238E27FC236}">
                  <a16:creationId xmlns:a16="http://schemas.microsoft.com/office/drawing/2014/main" id="{50BF13E3-7E5F-3970-D703-1EDA216F5988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C27FD4D-74EC-22C5-C8C7-026E41DB7F45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Cambria" panose="02040503050406030204" pitchFamily="18" charset="0"/>
                </a:rPr>
                <a:t> chăm sóc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998F50A-6F94-FE80-E068-C76608D55CD7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41" name="Rectangle: Rounded Corners 21">
              <a:extLst>
                <a:ext uri="{FF2B5EF4-FFF2-40B4-BE49-F238E27FC236}">
                  <a16:creationId xmlns:a16="http://schemas.microsoft.com/office/drawing/2014/main" id="{0345CF5A-DC5D-8D01-7CF9-27421FAA64E9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D635D41-A30F-4054-11B5-153EE02CF3CA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Cambria" panose="02040503050406030204" pitchFamily="18" charset="0"/>
                </a:rPr>
                <a:t> vui vẻ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4477869-13A9-6519-4355-8710D3D30DA1}"/>
              </a:ext>
            </a:extLst>
          </p:cNvPr>
          <p:cNvGrpSpPr/>
          <p:nvPr/>
        </p:nvGrpSpPr>
        <p:grpSpPr>
          <a:xfrm>
            <a:off x="956935" y="4745740"/>
            <a:ext cx="4537107" cy="1129886"/>
            <a:chOff x="981375" y="4872764"/>
            <a:chExt cx="4537107" cy="1129886"/>
          </a:xfrm>
        </p:grpSpPr>
        <p:sp>
          <p:nvSpPr>
            <p:cNvPr id="44" name="Rectangle: Rounded Corners 26">
              <a:extLst>
                <a:ext uri="{FF2B5EF4-FFF2-40B4-BE49-F238E27FC236}">
                  <a16:creationId xmlns:a16="http://schemas.microsoft.com/office/drawing/2014/main" id="{795B389C-7933-F035-764A-BFC959F1B44F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F5252F5-F542-1C42-1C01-0876DA718AD9}"/>
                </a:ext>
              </a:extLst>
            </p:cNvPr>
            <p:cNvSpPr txBox="1"/>
            <p:nvPr/>
          </p:nvSpPr>
          <p:spPr>
            <a:xfrm>
              <a:off x="1636711" y="502748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Cambria" panose="02040503050406030204" pitchFamily="18" charset="0"/>
                </a:rPr>
                <a:t> đáng yêu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20E9211-3C12-45E2-3A96-E20F54E84B00}"/>
              </a:ext>
            </a:extLst>
          </p:cNvPr>
          <p:cNvGrpSpPr/>
          <p:nvPr/>
        </p:nvGrpSpPr>
        <p:grpSpPr>
          <a:xfrm>
            <a:off x="6830721" y="4714800"/>
            <a:ext cx="4587858" cy="1129886"/>
            <a:chOff x="6830721" y="4714800"/>
            <a:chExt cx="4587858" cy="1129886"/>
          </a:xfrm>
        </p:grpSpPr>
        <p:sp>
          <p:nvSpPr>
            <p:cNvPr id="47" name="Rectangle: Rounded Corners 28">
              <a:extLst>
                <a:ext uri="{FF2B5EF4-FFF2-40B4-BE49-F238E27FC236}">
                  <a16:creationId xmlns:a16="http://schemas.microsoft.com/office/drawing/2014/main" id="{30EEEC8C-B92B-0B3A-4A1E-49C8E56D24B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B13FCE4-291E-4D2D-E8D5-2F1CD55EF9EA}"/>
                </a:ext>
              </a:extLst>
            </p:cNvPr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Cambria" panose="02040503050406030204" pitchFamily="18" charset="0"/>
                </a:rPr>
                <a:t> hiền lành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D1888303-18A8-A54E-5DB5-9D399A20A9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1E649AE-92BD-FC24-5287-4A138A0102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66054" y="4602507"/>
            <a:ext cx="957111" cy="136535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1A623C1-62B8-F274-3793-A0373774D16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6AF1EB8-DCBE-6FEC-59DD-C89B2F9D725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1C6CA03-ABE9-0706-2ECC-F8544732312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927407" y="3068068"/>
            <a:ext cx="953350" cy="85753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04C3AD3E-A09A-B951-3514-DB139D5B5F8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4B64A01-D5C0-6AD1-AEDA-A0245E7154D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28416" y="4876301"/>
            <a:ext cx="891076" cy="89646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AF012C2-493A-04BC-ADD8-C716DF9B79F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4831511"/>
            <a:ext cx="891076" cy="896464"/>
          </a:xfrm>
          <a:prstGeom prst="rect">
            <a:avLst/>
          </a:prstGeom>
        </p:spPr>
      </p:pic>
      <p:sp>
        <p:nvSpPr>
          <p:cNvPr id="57" name="Arrow: Right 1">
            <a:hlinkClick r:id="rId10" action="ppaction://hlinksldjump"/>
            <a:extLst>
              <a:ext uri="{FF2B5EF4-FFF2-40B4-BE49-F238E27FC236}">
                <a16:creationId xmlns:a16="http://schemas.microsoft.com/office/drawing/2014/main" id="{72D87F74-15BD-1C79-F724-2F5AFB70EFE2}"/>
              </a:ext>
            </a:extLst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45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864331" y="325706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3141244" y="481943"/>
            <a:ext cx="71542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B050"/>
                </a:solidFill>
                <a:latin typeface="Cambria" panose="02040503050406030204" pitchFamily="18" charset="0"/>
              </a:rPr>
              <a:t>Từ nào sau đây là từ chỉ đặc điểm?</a:t>
            </a:r>
            <a:endParaRPr lang="en-US" sz="4400" b="1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BE01AA-A31E-FEA9-0A2C-EA287F1161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1" t="-3966" r="31893" b="71160"/>
          <a:stretch/>
        </p:blipFill>
        <p:spPr>
          <a:xfrm>
            <a:off x="1447605" y="506285"/>
            <a:ext cx="2102068" cy="165952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63223FA-0C4E-6CB7-0C4F-1A8B6CD994D7}"/>
              </a:ext>
            </a:extLst>
          </p:cNvPr>
          <p:cNvGrpSpPr/>
          <p:nvPr/>
        </p:nvGrpSpPr>
        <p:grpSpPr>
          <a:xfrm>
            <a:off x="-4141" y="132685"/>
            <a:ext cx="2266293" cy="859946"/>
            <a:chOff x="302875" y="3878006"/>
            <a:chExt cx="2266293" cy="859946"/>
          </a:xfrm>
        </p:grpSpPr>
        <p:sp>
          <p:nvSpPr>
            <p:cNvPr id="8" name="Speech Bubble: Oval 12">
              <a:extLst>
                <a:ext uri="{FF2B5EF4-FFF2-40B4-BE49-F238E27FC236}">
                  <a16:creationId xmlns:a16="http://schemas.microsoft.com/office/drawing/2014/main" id="{13682C50-C503-F446-99CD-4CC5D9D4294A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#9Slide03 AllRoundGothic" panose="020B07030202020201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CE5F2A7-6830-36AD-AFDD-1586B3364CAD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2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79156A5-03E5-8AC6-6A63-3085120D0BE6}"/>
              </a:ext>
            </a:extLst>
          </p:cNvPr>
          <p:cNvGrpSpPr/>
          <p:nvPr/>
        </p:nvGrpSpPr>
        <p:grpSpPr>
          <a:xfrm>
            <a:off x="1161676" y="2881469"/>
            <a:ext cx="4537107" cy="1129886"/>
            <a:chOff x="6830721" y="2864057"/>
            <a:chExt cx="4537107" cy="1129886"/>
          </a:xfrm>
        </p:grpSpPr>
        <p:sp>
          <p:nvSpPr>
            <p:cNvPr id="11" name="Rectangle: Rounded Corners 16">
              <a:extLst>
                <a:ext uri="{FF2B5EF4-FFF2-40B4-BE49-F238E27FC236}">
                  <a16:creationId xmlns:a16="http://schemas.microsoft.com/office/drawing/2014/main" id="{9700F6EC-E7A8-0469-86C5-A0B5F80EDDAD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2EB50C9-1F4E-567A-BF94-EE943B72F216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Cambria" panose="02040503050406030204" pitchFamily="18" charset="0"/>
                </a:rPr>
                <a:t> ngoan ngoãn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E6070F6-022C-7414-C15C-F7D0AA5B217B}"/>
              </a:ext>
            </a:extLst>
          </p:cNvPr>
          <p:cNvGrpSpPr/>
          <p:nvPr/>
        </p:nvGrpSpPr>
        <p:grpSpPr>
          <a:xfrm>
            <a:off x="6846899" y="2846430"/>
            <a:ext cx="4537107" cy="1129886"/>
            <a:chOff x="981375" y="2864057"/>
            <a:chExt cx="4537107" cy="1129886"/>
          </a:xfrm>
        </p:grpSpPr>
        <p:sp>
          <p:nvSpPr>
            <p:cNvPr id="14" name="Rectangle: Rounded Corners 20">
              <a:extLst>
                <a:ext uri="{FF2B5EF4-FFF2-40B4-BE49-F238E27FC236}">
                  <a16:creationId xmlns:a16="http://schemas.microsoft.com/office/drawing/2014/main" id="{E78A6CCA-B600-4B6B-13C4-396E4A4C37E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95E693B-0D78-9EFC-80DF-1992EDC6525D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Cambria" panose="02040503050406030204" pitchFamily="18" charset="0"/>
                </a:rPr>
                <a:t> học bài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56AE6A9-F567-2F11-1100-2A424E8C4040}"/>
              </a:ext>
            </a:extLst>
          </p:cNvPr>
          <p:cNvGrpSpPr/>
          <p:nvPr/>
        </p:nvGrpSpPr>
        <p:grpSpPr>
          <a:xfrm>
            <a:off x="1037540" y="4786487"/>
            <a:ext cx="4537107" cy="1129886"/>
            <a:chOff x="981375" y="4872764"/>
            <a:chExt cx="4537107" cy="1129886"/>
          </a:xfrm>
        </p:grpSpPr>
        <p:sp>
          <p:nvSpPr>
            <p:cNvPr id="17" name="Rectangle: Rounded Corners 25">
              <a:extLst>
                <a:ext uri="{FF2B5EF4-FFF2-40B4-BE49-F238E27FC236}">
                  <a16:creationId xmlns:a16="http://schemas.microsoft.com/office/drawing/2014/main" id="{F37AF966-A9D9-5A30-3CE0-0A6B34A4728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FF6680C-ABCD-4EED-E6DC-6A8B4086F3E6}"/>
                </a:ext>
              </a:extLst>
            </p:cNvPr>
            <p:cNvSpPr txBox="1"/>
            <p:nvPr/>
          </p:nvSpPr>
          <p:spPr>
            <a:xfrm>
              <a:off x="1636711" y="502748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Cambria" panose="02040503050406030204" pitchFamily="18" charset="0"/>
                </a:rPr>
                <a:t> giúp đỡ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30536AC-B6E6-5BB8-3F5C-9486580A9E3B}"/>
              </a:ext>
            </a:extLst>
          </p:cNvPr>
          <p:cNvGrpSpPr/>
          <p:nvPr/>
        </p:nvGrpSpPr>
        <p:grpSpPr>
          <a:xfrm>
            <a:off x="6830721" y="4714800"/>
            <a:ext cx="4587858" cy="1129886"/>
            <a:chOff x="6830721" y="4714800"/>
            <a:chExt cx="4587858" cy="1129886"/>
          </a:xfrm>
        </p:grpSpPr>
        <p:sp>
          <p:nvSpPr>
            <p:cNvPr id="20" name="Rectangle: Rounded Corners 31">
              <a:extLst>
                <a:ext uri="{FF2B5EF4-FFF2-40B4-BE49-F238E27FC236}">
                  <a16:creationId xmlns:a16="http://schemas.microsoft.com/office/drawing/2014/main" id="{A87BF548-8300-1D3C-4A9C-32EF4C8079F2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9A70305-A223-E872-5B42-EC8C9A7C823F}"/>
                </a:ext>
              </a:extLst>
            </p:cNvPr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Cambria" panose="02040503050406030204" pitchFamily="18" charset="0"/>
                </a:rPr>
                <a:t> chia sẻ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BEEC13F7-A02B-0158-8112-178435E561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36E599A-9EF6-10BA-7D8A-F3D0AE02A8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546659" y="4643254"/>
            <a:ext cx="957111" cy="136535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B79ACC9-D89B-0FA4-FD23-DA55BFF3495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D3D4D59-6672-6764-0018-0FED58F6E33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17DDD75-026C-006D-047C-8551EBA6A6F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258362" y="3085480"/>
            <a:ext cx="953350" cy="8575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FF523C5-9017-EE1C-2703-244D8DF5519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3794" y="2899628"/>
            <a:ext cx="891076" cy="89646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E237583-3BBB-6B19-851F-2583DB5BB44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09021" y="4917048"/>
            <a:ext cx="891076" cy="89646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53714F5-3B77-B8B6-5D1C-D7309971EC2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4831511"/>
            <a:ext cx="891076" cy="896464"/>
          </a:xfrm>
          <a:prstGeom prst="rect">
            <a:avLst/>
          </a:prstGeom>
        </p:spPr>
      </p:pic>
      <p:sp>
        <p:nvSpPr>
          <p:cNvPr id="30" name="Arrow: Right 4">
            <a:hlinkClick r:id="rId10" action="ppaction://hlinksldjump"/>
            <a:extLst>
              <a:ext uri="{FF2B5EF4-FFF2-40B4-BE49-F238E27FC236}">
                <a16:creationId xmlns:a16="http://schemas.microsoft.com/office/drawing/2014/main" id="{0DC08933-BA95-8197-33B3-681282FEF6C5}"/>
              </a:ext>
            </a:extLst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72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864331" y="325706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3716058" y="721188"/>
            <a:ext cx="72388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Cambria" panose="02040503050406030204" pitchFamily="18" charset="0"/>
              </a:rPr>
              <a:t>“ lễ phép” là từ chỉ: </a:t>
            </a:r>
            <a:endParaRPr lang="en-US" sz="4400" b="1" dirty="0">
              <a:latin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B1F8C3-8BF3-D38C-1857-AB6B136938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98" t="72951" r="256" b="-5757"/>
          <a:stretch/>
        </p:blipFill>
        <p:spPr>
          <a:xfrm>
            <a:off x="1485865" y="692588"/>
            <a:ext cx="1655379" cy="165952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2A6547B-BE05-D944-D3B7-52C9AA08F23B}"/>
              </a:ext>
            </a:extLst>
          </p:cNvPr>
          <p:cNvGrpSpPr/>
          <p:nvPr/>
        </p:nvGrpSpPr>
        <p:grpSpPr>
          <a:xfrm>
            <a:off x="352718" y="112233"/>
            <a:ext cx="2266293" cy="859946"/>
            <a:chOff x="302875" y="3878006"/>
            <a:chExt cx="2266293" cy="859946"/>
          </a:xfrm>
        </p:grpSpPr>
        <p:sp>
          <p:nvSpPr>
            <p:cNvPr id="8" name="Speech Bubble: Oval 12">
              <a:extLst>
                <a:ext uri="{FF2B5EF4-FFF2-40B4-BE49-F238E27FC236}">
                  <a16:creationId xmlns:a16="http://schemas.microsoft.com/office/drawing/2014/main" id="{A5285F21-936A-C15F-F62D-FBA195CF981C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#9Slide03 AllRoundGothic" panose="020B07030202020201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493D47E-4E9B-6B8B-FA4C-536BB2266370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3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4D42021-D925-7FEF-91CF-7CDDBE1FC743}"/>
              </a:ext>
            </a:extLst>
          </p:cNvPr>
          <p:cNvGrpSpPr/>
          <p:nvPr/>
        </p:nvGrpSpPr>
        <p:grpSpPr>
          <a:xfrm>
            <a:off x="6794467" y="3719232"/>
            <a:ext cx="4537107" cy="1129886"/>
            <a:chOff x="6830721" y="2864057"/>
            <a:chExt cx="4537107" cy="1129886"/>
          </a:xfrm>
        </p:grpSpPr>
        <p:sp>
          <p:nvSpPr>
            <p:cNvPr id="11" name="Rectangle: Rounded Corners 16">
              <a:extLst>
                <a:ext uri="{FF2B5EF4-FFF2-40B4-BE49-F238E27FC236}">
                  <a16:creationId xmlns:a16="http://schemas.microsoft.com/office/drawing/2014/main" id="{8A0B609F-7F6B-63C5-2928-24015C99CA63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C9E1ECB-6F7A-7221-F6D1-15882BC04055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Cambria" panose="02040503050406030204" pitchFamily="18" charset="0"/>
                </a:rPr>
                <a:t>Đặc điểm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F79B80B-DD0B-9D9B-3F7F-07A944A5FDDD}"/>
              </a:ext>
            </a:extLst>
          </p:cNvPr>
          <p:cNvGrpSpPr/>
          <p:nvPr/>
        </p:nvGrpSpPr>
        <p:grpSpPr>
          <a:xfrm>
            <a:off x="917581" y="3762001"/>
            <a:ext cx="4537107" cy="1129886"/>
            <a:chOff x="981375" y="2864057"/>
            <a:chExt cx="4537107" cy="1129886"/>
          </a:xfrm>
        </p:grpSpPr>
        <p:sp>
          <p:nvSpPr>
            <p:cNvPr id="14" name="Rectangle: Rounded Corners 20">
              <a:extLst>
                <a:ext uri="{FF2B5EF4-FFF2-40B4-BE49-F238E27FC236}">
                  <a16:creationId xmlns:a16="http://schemas.microsoft.com/office/drawing/2014/main" id="{6B76F1E5-78CD-2B01-6A0E-379A409EDE1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6BB7C07-BFB4-3E24-3D59-7241503372C9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Cambria" panose="02040503050406030204" pitchFamily="18" charset="0"/>
                </a:rPr>
                <a:t>Hoạt động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91D85C25-2CF2-0D0A-9FF9-D5BC6AD3B0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02358" y="3771478"/>
            <a:ext cx="1518921" cy="112988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4C76C2F-486C-1523-AFED-408E91507DF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774389" y="3741491"/>
            <a:ext cx="1518921" cy="112988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CCF5B55-24F1-2091-099F-EA1FC6D090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891153" y="3923243"/>
            <a:ext cx="953350" cy="8575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B1391AF-0809-2BD9-E472-9852306E073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894476" y="3815199"/>
            <a:ext cx="891076" cy="896464"/>
          </a:xfrm>
          <a:prstGeom prst="rect">
            <a:avLst/>
          </a:prstGeom>
        </p:spPr>
      </p:pic>
      <p:sp>
        <p:nvSpPr>
          <p:cNvPr id="30" name="Arrow: Right 4">
            <a:hlinkClick r:id="rId9" action="ppaction://hlinksldjump"/>
            <a:extLst>
              <a:ext uri="{FF2B5EF4-FFF2-40B4-BE49-F238E27FC236}">
                <a16:creationId xmlns:a16="http://schemas.microsoft.com/office/drawing/2014/main" id="{889D5ED8-6D44-00BB-FF40-170AC5DA982D}"/>
              </a:ext>
            </a:extLst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6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A4A8B8-24F7-2A6B-ADA0-DF2FF2083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626" y="1420844"/>
            <a:ext cx="10047079" cy="556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27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DFA81A-7980-2CE8-9DC3-4A783ABBA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007" y="-25013"/>
            <a:ext cx="8261980" cy="31153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D16A45-3889-3C49-33EC-4E4D25085013}"/>
              </a:ext>
            </a:extLst>
          </p:cNvPr>
          <p:cNvSpPr txBox="1"/>
          <p:nvPr/>
        </p:nvSpPr>
        <p:spPr>
          <a:xfrm>
            <a:off x="824116" y="1679642"/>
            <a:ext cx="1099051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*Kiến thức, kĩ năng</a:t>
            </a:r>
            <a:endParaRPr lang="en-US" sz="360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36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-</a:t>
            </a:r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Tìm được từ ngữ chỉ hoạt động, đặc điểm.</a:t>
            </a:r>
          </a:p>
          <a:p>
            <a:r>
              <a:rPr lang="en-US" sz="36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- Đặt được câu về hoạt động theo mẫu.</a:t>
            </a:r>
          </a:p>
          <a:p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*Phát triển năng lực và phẩm chất:</a:t>
            </a:r>
            <a:endParaRPr lang="en-US" sz="360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  <a:p>
            <a:r>
              <a:rPr lang="en-US" sz="36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- Phát triển vốn từ chỉ hoạt động, đặc điểm.</a:t>
            </a:r>
          </a:p>
          <a:p>
            <a:r>
              <a:rPr lang="en-US" sz="36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- Rèn kĩ năng đặt câu với từ ngữ chỉ hoạt động, đặc điểm.</a:t>
            </a:r>
          </a:p>
        </p:txBody>
      </p:sp>
    </p:spTree>
    <p:extLst>
      <p:ext uri="{BB962C8B-B14F-4D97-AF65-F5344CB8AC3E}">
        <p14:creationId xmlns:p14="http://schemas.microsoft.com/office/powerpoint/2010/main" val="3984080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376" y="1514438"/>
            <a:ext cx="9047248" cy="3109229"/>
          </a:xfrm>
          <a:prstGeom prst="rect">
            <a:avLst/>
          </a:prstGeom>
        </p:spPr>
      </p:pic>
      <p:pic>
        <p:nvPicPr>
          <p:cNvPr id="7" name="图片 28">
            <a:extLst>
              <a:ext uri="{FF2B5EF4-FFF2-40B4-BE49-F238E27FC236}">
                <a16:creationId xmlns:a16="http://schemas.microsoft.com/office/drawing/2014/main" id="{4C46DA3C-6647-A942-83ED-5EF489BC12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6144" y="3933164"/>
            <a:ext cx="2877415" cy="292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21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49867" y="443657"/>
            <a:ext cx="10445447" cy="1338198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56028" y="512591"/>
            <a:ext cx="98331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1. Xếp các từ ngữ dưới đây vào nhóm thích hợp: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39899" y="1852265"/>
            <a:ext cx="2873829" cy="1388398"/>
            <a:chOff x="1254580" y="2595773"/>
            <a:chExt cx="2873829" cy="1388398"/>
          </a:xfrm>
        </p:grpSpPr>
        <p:grpSp>
          <p:nvGrpSpPr>
            <p:cNvPr id="5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1280160" y="2595773"/>
              <a:ext cx="2351314" cy="1388398"/>
              <a:chOff x="8726219" y="-661205"/>
              <a:chExt cx="2154936" cy="1322409"/>
            </a:xfrm>
          </p:grpSpPr>
          <p:sp>
            <p:nvSpPr>
              <p:cNvPr id="7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8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1254580" y="2997583"/>
              <a:ext cx="2873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9966"/>
                  </a:solidFill>
                  <a:latin typeface="UTM Aptima" panose="02040603050506020204" pitchFamily="18" charset="0"/>
                </a:rPr>
                <a:t> </a:t>
              </a:r>
              <a:r>
                <a:rPr lang="en-US" sz="3200" b="1">
                  <a:solidFill>
                    <a:srgbClr val="002060"/>
                  </a:solidFill>
                  <a:latin typeface="UTM Aptima" panose="02040603050506020204" pitchFamily="18" charset="0"/>
                </a:rPr>
                <a:t>nhường bạn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260553" y="1859933"/>
            <a:ext cx="3018439" cy="1388398"/>
            <a:chOff x="1280160" y="2595773"/>
            <a:chExt cx="3018439" cy="1388398"/>
          </a:xfrm>
        </p:grpSpPr>
        <p:grpSp>
          <p:nvGrpSpPr>
            <p:cNvPr id="10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1280160" y="2595773"/>
              <a:ext cx="2351314" cy="1388398"/>
              <a:chOff x="8726219" y="-661205"/>
              <a:chExt cx="2154936" cy="1322409"/>
            </a:xfrm>
          </p:grpSpPr>
          <p:sp>
            <p:nvSpPr>
              <p:cNvPr id="12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3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424770" y="2997581"/>
              <a:ext cx="2873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UTM Aptima" panose="02040603050506020204" pitchFamily="18" charset="0"/>
                </a:rPr>
                <a:t> hiền lành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627688" y="1859931"/>
            <a:ext cx="3206979" cy="1388398"/>
            <a:chOff x="1280160" y="2595773"/>
            <a:chExt cx="3206979" cy="1388398"/>
          </a:xfrm>
        </p:grpSpPr>
        <p:grpSp>
          <p:nvGrpSpPr>
            <p:cNvPr id="15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1280160" y="2595773"/>
              <a:ext cx="2351314" cy="1388398"/>
              <a:chOff x="8726219" y="-661205"/>
              <a:chExt cx="2154936" cy="1322409"/>
            </a:xfrm>
          </p:grpSpPr>
          <p:sp>
            <p:nvSpPr>
              <p:cNvPr id="17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8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1613310" y="3020625"/>
              <a:ext cx="2873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UTM Aptima" panose="02040603050506020204" pitchFamily="18" charset="0"/>
                </a:rPr>
                <a:t> giúp đỡ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612038" y="2869560"/>
            <a:ext cx="3105285" cy="1388398"/>
            <a:chOff x="1280160" y="2595773"/>
            <a:chExt cx="3105285" cy="1388398"/>
          </a:xfrm>
        </p:grpSpPr>
        <p:grpSp>
          <p:nvGrpSpPr>
            <p:cNvPr id="20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1280160" y="2595773"/>
              <a:ext cx="2351314" cy="1388398"/>
              <a:chOff x="8726219" y="-661205"/>
              <a:chExt cx="2154936" cy="1322409"/>
            </a:xfrm>
          </p:grpSpPr>
          <p:sp>
            <p:nvSpPr>
              <p:cNvPr id="22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3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1511616" y="3030017"/>
              <a:ext cx="2873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UTM Aptima" panose="02040603050506020204" pitchFamily="18" charset="0"/>
                </a:rPr>
                <a:t> chia sẻ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162834" y="2940606"/>
            <a:ext cx="3018799" cy="1388398"/>
            <a:chOff x="1280160" y="2595773"/>
            <a:chExt cx="3018799" cy="1388398"/>
          </a:xfrm>
        </p:grpSpPr>
        <p:grpSp>
          <p:nvGrpSpPr>
            <p:cNvPr id="25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1280160" y="2595773"/>
              <a:ext cx="2351314" cy="1388398"/>
              <a:chOff x="8726219" y="-661205"/>
              <a:chExt cx="2154936" cy="1322409"/>
            </a:xfrm>
          </p:grpSpPr>
          <p:sp>
            <p:nvSpPr>
              <p:cNvPr id="27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8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1425130" y="3033977"/>
              <a:ext cx="2873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UTM Aptima" panose="02040603050506020204" pitchFamily="18" charset="0"/>
                </a:rPr>
                <a:t> chăm chỉ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356902" y="2940608"/>
            <a:ext cx="3140549" cy="1388398"/>
            <a:chOff x="1280160" y="2595773"/>
            <a:chExt cx="3140549" cy="1388398"/>
          </a:xfrm>
        </p:grpSpPr>
        <p:grpSp>
          <p:nvGrpSpPr>
            <p:cNvPr id="30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1280160" y="2595773"/>
              <a:ext cx="2351314" cy="1388398"/>
              <a:chOff x="8726219" y="-661205"/>
              <a:chExt cx="2154936" cy="1322409"/>
            </a:xfrm>
          </p:grpSpPr>
          <p:sp>
            <p:nvSpPr>
              <p:cNvPr id="32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3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1546880" y="3008651"/>
              <a:ext cx="2873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UTM Aptima" panose="02040603050506020204" pitchFamily="18" charset="0"/>
                </a:rPr>
                <a:t> tươi vui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518182" y="4472834"/>
            <a:ext cx="98331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LcPeriod"/>
            </a:pPr>
            <a:r>
              <a:rPr lang="en-US" sz="4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 ngữ chỉ hoạt động</a:t>
            </a:r>
          </a:p>
          <a:p>
            <a:pPr marL="742950" indent="-742950">
              <a:buAutoNum type="alphaLcPeriod"/>
            </a:pPr>
            <a:r>
              <a:rPr lang="en-US" sz="400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 ngữ chỉ đặc điểm</a:t>
            </a:r>
          </a:p>
        </p:txBody>
      </p:sp>
    </p:spTree>
    <p:extLst>
      <p:ext uri="{BB962C8B-B14F-4D97-AF65-F5344CB8AC3E}">
        <p14:creationId xmlns:p14="http://schemas.microsoft.com/office/powerpoint/2010/main" val="417887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58DB47-EEED-C98D-373B-3D9707BE65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5" r="83764" b="37529"/>
          <a:stretch/>
        </p:blipFill>
        <p:spPr>
          <a:xfrm>
            <a:off x="7189536" y="1634844"/>
            <a:ext cx="4097771" cy="522315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10748" y="684734"/>
            <a:ext cx="6177183" cy="4073532"/>
            <a:chOff x="810748" y="684734"/>
            <a:chExt cx="6177183" cy="407353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6D338ED-40AD-4146-81CD-6FBECB608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748" y="684734"/>
              <a:ext cx="6177183" cy="407353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653649" y="2059780"/>
              <a:ext cx="476408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FF996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Thế nào là từ ngữ chỉ hoạt động?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10748" y="684734"/>
            <a:ext cx="6177183" cy="4073532"/>
            <a:chOff x="810748" y="684734"/>
            <a:chExt cx="6177183" cy="407353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6D338ED-40AD-4146-81CD-6FBECB608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748" y="684734"/>
              <a:ext cx="6177183" cy="407353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653649" y="2059780"/>
              <a:ext cx="476408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999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Thế nào là từ ngữ chỉ đặc điểm?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732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4448" y="345198"/>
            <a:ext cx="2873829" cy="1388398"/>
            <a:chOff x="1254580" y="2595773"/>
            <a:chExt cx="2873829" cy="1388398"/>
          </a:xfrm>
        </p:grpSpPr>
        <p:grpSp>
          <p:nvGrpSpPr>
            <p:cNvPr id="3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1280160" y="2595773"/>
              <a:ext cx="2351314" cy="1388398"/>
              <a:chOff x="8726219" y="-661205"/>
              <a:chExt cx="2154936" cy="1322409"/>
            </a:xfrm>
          </p:grpSpPr>
          <p:sp>
            <p:nvSpPr>
              <p:cNvPr id="5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254580" y="2997583"/>
              <a:ext cx="2873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9966"/>
                  </a:solidFill>
                  <a:latin typeface="UTM Aptima" panose="02040603050506020204" pitchFamily="18" charset="0"/>
                </a:rPr>
                <a:t> </a:t>
              </a:r>
              <a:r>
                <a:rPr lang="en-US" sz="3200" b="1">
                  <a:solidFill>
                    <a:srgbClr val="002060"/>
                  </a:solidFill>
                  <a:latin typeface="UTM Aptima" panose="02040603050506020204" pitchFamily="18" charset="0"/>
                </a:rPr>
                <a:t>nhường bạn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955102" y="352866"/>
            <a:ext cx="3018439" cy="1388398"/>
            <a:chOff x="1280160" y="2595773"/>
            <a:chExt cx="3018439" cy="1388398"/>
          </a:xfrm>
        </p:grpSpPr>
        <p:grpSp>
          <p:nvGrpSpPr>
            <p:cNvPr id="8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1280160" y="2595773"/>
              <a:ext cx="2351314" cy="1388398"/>
              <a:chOff x="8726219" y="-661205"/>
              <a:chExt cx="2154936" cy="1322409"/>
            </a:xfrm>
          </p:grpSpPr>
          <p:sp>
            <p:nvSpPr>
              <p:cNvPr id="10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1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1424770" y="2997581"/>
              <a:ext cx="2873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UTM Aptima" panose="02040603050506020204" pitchFamily="18" charset="0"/>
                </a:rPr>
                <a:t> hiền lành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322237" y="352864"/>
            <a:ext cx="3206979" cy="1388398"/>
            <a:chOff x="1280160" y="2595773"/>
            <a:chExt cx="3206979" cy="1388398"/>
          </a:xfrm>
        </p:grpSpPr>
        <p:grpSp>
          <p:nvGrpSpPr>
            <p:cNvPr id="13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1280160" y="2595773"/>
              <a:ext cx="2351314" cy="1388398"/>
              <a:chOff x="8726219" y="-661205"/>
              <a:chExt cx="2154936" cy="1322409"/>
            </a:xfrm>
          </p:grpSpPr>
          <p:sp>
            <p:nvSpPr>
              <p:cNvPr id="15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6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613310" y="3020625"/>
              <a:ext cx="2873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UTM Aptima" panose="02040603050506020204" pitchFamily="18" charset="0"/>
                </a:rPr>
                <a:t> giúp đỡ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306587" y="1362493"/>
            <a:ext cx="3105285" cy="1388398"/>
            <a:chOff x="1280160" y="2595773"/>
            <a:chExt cx="3105285" cy="1388398"/>
          </a:xfrm>
        </p:grpSpPr>
        <p:grpSp>
          <p:nvGrpSpPr>
            <p:cNvPr id="18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1280160" y="2595773"/>
              <a:ext cx="2351314" cy="1388398"/>
              <a:chOff x="8726219" y="-661205"/>
              <a:chExt cx="2154936" cy="1322409"/>
            </a:xfrm>
          </p:grpSpPr>
          <p:sp>
            <p:nvSpPr>
              <p:cNvPr id="20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1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1511616" y="3030017"/>
              <a:ext cx="2873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UTM Aptima" panose="02040603050506020204" pitchFamily="18" charset="0"/>
                </a:rPr>
                <a:t> chia sẻ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857383" y="1433539"/>
            <a:ext cx="3018799" cy="1388398"/>
            <a:chOff x="1280160" y="2595773"/>
            <a:chExt cx="3018799" cy="1388398"/>
          </a:xfrm>
        </p:grpSpPr>
        <p:grpSp>
          <p:nvGrpSpPr>
            <p:cNvPr id="23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1280160" y="2595773"/>
              <a:ext cx="2351314" cy="1388398"/>
              <a:chOff x="8726219" y="-661205"/>
              <a:chExt cx="2154936" cy="1322409"/>
            </a:xfrm>
          </p:grpSpPr>
          <p:sp>
            <p:nvSpPr>
              <p:cNvPr id="25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6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1425130" y="3033977"/>
              <a:ext cx="2873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UTM Aptima" panose="02040603050506020204" pitchFamily="18" charset="0"/>
                </a:rPr>
                <a:t> chăm chỉ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051451" y="1433541"/>
            <a:ext cx="3140549" cy="1388398"/>
            <a:chOff x="1280160" y="2595773"/>
            <a:chExt cx="3140549" cy="1388398"/>
          </a:xfrm>
        </p:grpSpPr>
        <p:grpSp>
          <p:nvGrpSpPr>
            <p:cNvPr id="28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1280160" y="2595773"/>
              <a:ext cx="2351314" cy="1388398"/>
              <a:chOff x="8726219" y="-661205"/>
              <a:chExt cx="2154936" cy="1322409"/>
            </a:xfrm>
          </p:grpSpPr>
          <p:sp>
            <p:nvSpPr>
              <p:cNvPr id="30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1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002060"/>
                  </a:solidFill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1546880" y="3008651"/>
              <a:ext cx="2873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UTM Aptima" panose="02040603050506020204" pitchFamily="18" charset="0"/>
                </a:rPr>
                <a:t> tươi vui</a:t>
              </a:r>
            </a:p>
          </p:txBody>
        </p:sp>
      </p:grpSp>
      <p:sp>
        <p:nvSpPr>
          <p:cNvPr id="32" name="Flowchart: Terminator 31"/>
          <p:cNvSpPr/>
          <p:nvPr/>
        </p:nvSpPr>
        <p:spPr>
          <a:xfrm>
            <a:off x="344538" y="2916027"/>
            <a:ext cx="5657815" cy="3446266"/>
          </a:xfrm>
          <a:prstGeom prst="flowChartTerminator">
            <a:avLst/>
          </a:prstGeom>
          <a:noFill/>
          <a:ln w="28575">
            <a:solidFill>
              <a:srgbClr val="5FBDA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2400" b="1">
              <a:solidFill>
                <a:srgbClr val="5FBD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Flowchart: Terminator 32"/>
          <p:cNvSpPr/>
          <p:nvPr/>
        </p:nvSpPr>
        <p:spPr>
          <a:xfrm>
            <a:off x="6109939" y="2916030"/>
            <a:ext cx="5657815" cy="3446266"/>
          </a:xfrm>
          <a:prstGeom prst="flowChartTerminator">
            <a:avLst/>
          </a:prstGeom>
          <a:noFill/>
          <a:ln w="28575">
            <a:solidFill>
              <a:srgbClr val="5FBDA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2400" b="1">
              <a:solidFill>
                <a:srgbClr val="5FBD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57720" y="2866348"/>
            <a:ext cx="6338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66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Từ ngữ chỉ hoạt động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544837" y="2932981"/>
            <a:ext cx="6338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66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Từ ngữ chỉ đặc điểm</a:t>
            </a:r>
          </a:p>
        </p:txBody>
      </p:sp>
    </p:spTree>
    <p:extLst>
      <p:ext uri="{BB962C8B-B14F-4D97-AF65-F5344CB8AC3E}">
        <p14:creationId xmlns:p14="http://schemas.microsoft.com/office/powerpoint/2010/main" val="284516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0.00495 0.45602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6 L 0.19635 0.47222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18" y="2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-0.3181 0.4696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11" y="2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48148E-6 L -0.02214 0.525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7" y="2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28086 0.31689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36" y="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81481E-6 L -0.10286 0.51689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43" y="2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33868" y="135467"/>
            <a:ext cx="12073467" cy="6604000"/>
          </a:xfrm>
          <a:prstGeom prst="rect">
            <a:avLst/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72533" y="231617"/>
            <a:ext cx="117348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99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2. Chọn từ ngữ chỉ hoạt động đã tìm được ở bài tập 1 thay cho ô vuông.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338667" y="1268397"/>
            <a:ext cx="11463866" cy="1611922"/>
            <a:chOff x="372533" y="1441511"/>
            <a:chExt cx="11463866" cy="1692686"/>
          </a:xfrm>
        </p:grpSpPr>
        <p:grpSp>
          <p:nvGrpSpPr>
            <p:cNvPr id="9" name="Group 8"/>
            <p:cNvGrpSpPr/>
            <p:nvPr/>
          </p:nvGrpSpPr>
          <p:grpSpPr>
            <a:xfrm>
              <a:off x="372533" y="1443042"/>
              <a:ext cx="11463866" cy="1691155"/>
              <a:chOff x="423333" y="1680109"/>
              <a:chExt cx="11463866" cy="1691155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423333" y="1680109"/>
                <a:ext cx="11446933" cy="1689624"/>
              </a:xfrm>
              <a:prstGeom prst="roundRect">
                <a:avLst/>
              </a:prstGeom>
              <a:solidFill>
                <a:srgbClr val="FFCC99">
                  <a:alpha val="3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88AC547-F4C2-47CF-A109-54EB2C933C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652933" y="1680109"/>
                <a:ext cx="3234266" cy="1691155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389466" y="1441511"/>
              <a:ext cx="821266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>
                  <a:latin typeface="UTM Aptima" panose="02040603050506020204" pitchFamily="18" charset="0"/>
                </a:rPr>
                <a:t>a. Mẹ cho Hải cái bánh rất ngon. Hải mang đến cho Hà và Xuân cùng ăn. Mẹ khen: “Con biết </a:t>
              </a:r>
              <a:r>
                <a:rPr lang="en-US" sz="3200" b="1">
                  <a:solidFill>
                    <a:srgbClr val="FF0066"/>
                  </a:solidFill>
                  <a:latin typeface="UTM Aptima" panose="02040603050506020204" pitchFamily="18" charset="0"/>
                </a:rPr>
                <a:t>chia sẻ </a:t>
              </a:r>
              <a:r>
                <a:rPr lang="en-US" sz="3200" b="1">
                  <a:latin typeface="UTM Aptima" panose="02040603050506020204" pitchFamily="18" charset="0"/>
                </a:rPr>
                <a:t>cùng bạn bè rồi đấy.”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55600" y="2913278"/>
            <a:ext cx="11548114" cy="1622940"/>
            <a:chOff x="355600" y="3184205"/>
            <a:chExt cx="11548114" cy="1736723"/>
          </a:xfrm>
        </p:grpSpPr>
        <p:sp>
          <p:nvSpPr>
            <p:cNvPr id="19" name="Rounded Rectangle 18"/>
            <p:cNvSpPr/>
            <p:nvPr/>
          </p:nvSpPr>
          <p:spPr>
            <a:xfrm>
              <a:off x="355600" y="3231304"/>
              <a:ext cx="11446933" cy="1689624"/>
            </a:xfrm>
            <a:prstGeom prst="roundRect">
              <a:avLst/>
            </a:prstGeom>
            <a:solidFill>
              <a:srgbClr val="FFCC99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7B892CF-8B00-46D2-BC84-AA7D45D1B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05549" y="3229191"/>
              <a:ext cx="3498165" cy="165735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72534" y="3184205"/>
              <a:ext cx="821266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>
                  <a:latin typeface="UTM Aptima" panose="02040603050506020204" pitchFamily="18" charset="0"/>
                </a:rPr>
                <a:t>b. Biết Hải ốm, phải nghỉ học, Xuân mang sách vở sang, giảng bài cho bạn. Hải xúc động vì bạn đã </a:t>
              </a:r>
              <a:r>
                <a:rPr lang="en-US" sz="3200" b="1">
                  <a:solidFill>
                    <a:srgbClr val="FF0066"/>
                  </a:solidFill>
                  <a:latin typeface="UTM Aptima" panose="02040603050506020204" pitchFamily="18" charset="0"/>
                </a:rPr>
                <a:t>giúp đỡ </a:t>
              </a:r>
              <a:r>
                <a:rPr lang="en-US" sz="3200" b="1">
                  <a:latin typeface="UTM Aptima" panose="02040603050506020204" pitchFamily="18" charset="0"/>
                </a:rPr>
                <a:t>khi mình bị ốm.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13475" y="4560416"/>
            <a:ext cx="11531181" cy="2118585"/>
            <a:chOff x="338667" y="5049181"/>
            <a:chExt cx="11531181" cy="2118585"/>
          </a:xfrm>
        </p:grpSpPr>
        <p:sp>
          <p:nvSpPr>
            <p:cNvPr id="24" name="Rounded Rectangle 23"/>
            <p:cNvSpPr/>
            <p:nvPr/>
          </p:nvSpPr>
          <p:spPr>
            <a:xfrm>
              <a:off x="338667" y="5110063"/>
              <a:ext cx="11531181" cy="2057703"/>
            </a:xfrm>
            <a:prstGeom prst="roundRect">
              <a:avLst/>
            </a:prstGeom>
            <a:solidFill>
              <a:srgbClr val="FFCC99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11A2A72-30AF-4CC6-901C-6CCEFD409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50250" y="5325393"/>
              <a:ext cx="3160542" cy="1627042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363859" y="5049181"/>
              <a:ext cx="8340289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>
                  <a:latin typeface="UTM Aptima" panose="02040603050506020204" pitchFamily="18" charset="0"/>
                </a:rPr>
                <a:t>c. Hải và Xuân đều muốn ngồi bàn đầu. Nhưng ở đó chỉ còn một chỗ. Xuân xin cô cho Hải được ngồi chỗ mới. Cô khen Xuân đã biết </a:t>
              </a:r>
              <a:r>
                <a:rPr lang="en-US" sz="3200" b="1">
                  <a:solidFill>
                    <a:srgbClr val="FF0066"/>
                  </a:solidFill>
                  <a:latin typeface="UTM Aptima" panose="02040603050506020204" pitchFamily="18" charset="0"/>
                </a:rPr>
                <a:t>nhường bạn</a:t>
              </a:r>
              <a:r>
                <a:rPr lang="en-US" sz="3200" b="1">
                  <a:latin typeface="UTM Aptima" panose="02040603050506020204" pitchFamily="18" charset="0"/>
                </a:rPr>
                <a:t>.</a:t>
              </a:r>
            </a:p>
          </p:txBody>
        </p:sp>
      </p:grpSp>
      <p:sp>
        <p:nvSpPr>
          <p:cNvPr id="33" name="Rounded Rectangle 32"/>
          <p:cNvSpPr/>
          <p:nvPr/>
        </p:nvSpPr>
        <p:spPr>
          <a:xfrm>
            <a:off x="2218267" y="2286000"/>
            <a:ext cx="1388533" cy="49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3217335" y="3996316"/>
            <a:ext cx="1388533" cy="49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355600" y="6061655"/>
            <a:ext cx="2302933" cy="6173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06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3" grpId="0" animBg="1"/>
      <p:bldP spid="34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32933" y="375926"/>
            <a:ext cx="10735734" cy="775541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51467" y="444860"/>
            <a:ext cx="10617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3. Đặt một câu về hoạt động của các bạn trong tranh.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261846-F114-4EEF-B46E-B3C205717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9326" y="1219199"/>
            <a:ext cx="4284664" cy="26155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6F7E56-7710-47E7-8B66-1EDD89E9FD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55322" y="1219199"/>
            <a:ext cx="3843338" cy="26362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DB2EAD-FA72-4087-A950-096A145850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39326" y="3906839"/>
            <a:ext cx="4284664" cy="28653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8AC1D1-423B-417E-9309-BE1C88C5E7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2491" y="3906839"/>
            <a:ext cx="4101635" cy="293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27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83733" y="748460"/>
            <a:ext cx="10498667" cy="775541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02267" y="817394"/>
            <a:ext cx="10380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3. Đặt một câu về hoạt động của các bạn trong tranh.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261846-F114-4EEF-B46E-B3C205717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5060" y="1964266"/>
            <a:ext cx="5537208" cy="39454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49999" y="2239794"/>
            <a:ext cx="57234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M. </a:t>
            </a:r>
            <a:r>
              <a:rPr lang="en-US" sz="4400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 Lan cho bạn Hải mượn bút.</a:t>
            </a:r>
          </a:p>
        </p:txBody>
      </p:sp>
    </p:spTree>
    <p:extLst>
      <p:ext uri="{BB962C8B-B14F-4D97-AF65-F5344CB8AC3E}">
        <p14:creationId xmlns:p14="http://schemas.microsoft.com/office/powerpoint/2010/main" val="403054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480</Words>
  <Application>Microsoft Office PowerPoint</Application>
  <PresentationFormat>Màn hình rộng</PresentationFormat>
  <Paragraphs>62</Paragraphs>
  <Slides>19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17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19</vt:i4>
      </vt:variant>
    </vt:vector>
  </HeadingPairs>
  <TitlesOfParts>
    <vt:vector size="38" baseType="lpstr">
      <vt:lpstr>Chango</vt:lpstr>
      <vt:lpstr>Calibri Light</vt:lpstr>
      <vt:lpstr>UTM Avo</vt:lpstr>
      <vt:lpstr>Times New Roman</vt:lpstr>
      <vt:lpstr>UTM Aptima</vt:lpstr>
      <vt:lpstr>#9Slide04 Goku</vt:lpstr>
      <vt:lpstr>#9Slide05 Bodega Script</vt:lpstr>
      <vt:lpstr>SVN-Newton</vt:lpstr>
      <vt:lpstr>#9Slide03 AllRoundGothic</vt:lpstr>
      <vt:lpstr>字魂131号-酷乐潮玩体</vt:lpstr>
      <vt:lpstr>KaiTi</vt:lpstr>
      <vt:lpstr>#9Slide05 Aphrodite Pro</vt:lpstr>
      <vt:lpstr>inpin heiti</vt:lpstr>
      <vt:lpstr>Cambria</vt:lpstr>
      <vt:lpstr>Calibri</vt:lpstr>
      <vt:lpstr>#9Slide07 HoneyCream</vt:lpstr>
      <vt:lpstr>Arial</vt:lpstr>
      <vt:lpstr>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20 TIÊT 4</dc:title>
  <dc:creator>BÍCH</dc:creator>
  <cp:keywords>MĂNGNON</cp:keywords>
  <cp:lastModifiedBy>NHÓM ZALO TOÁN THCS CÁNH DIỀU</cp:lastModifiedBy>
  <cp:revision>32</cp:revision>
  <dcterms:created xsi:type="dcterms:W3CDTF">2022-10-18T03:26:49Z</dcterms:created>
  <dcterms:modified xsi:type="dcterms:W3CDTF">2022-10-30T12:26:20Z</dcterms:modified>
</cp:coreProperties>
</file>