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08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3" r:id="rId7"/>
    <p:sldId id="288" r:id="rId8"/>
    <p:sldId id="274" r:id="rId9"/>
    <p:sldId id="265" r:id="rId10"/>
    <p:sldId id="271" r:id="rId11"/>
    <p:sldId id="285" r:id="rId12"/>
    <p:sldId id="286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87" r:id="rId22"/>
    <p:sldId id="297" r:id="rId23"/>
    <p:sldId id="266" r:id="rId24"/>
    <p:sldId id="269" r:id="rId25"/>
    <p:sldId id="267" r:id="rId26"/>
  </p:sldIdLst>
  <p:sldSz cx="12192000" cy="6858000"/>
  <p:notesSz cx="6858000" cy="9144000"/>
  <p:embeddedFontLst>
    <p:embeddedFont>
      <p:font typeface="等线" panose="02010600030101010101" pitchFamily="2" charset="-122"/>
      <p:regular r:id="rId28"/>
    </p:embeddedFont>
    <p:embeddedFont>
      <p:font typeface="等线 Light" panose="02010600030101010101" pitchFamily="2" charset="-122"/>
      <p:regular r:id="rId29"/>
    </p:embeddedFont>
    <p:embeddedFont>
      <p:font typeface="宋体" panose="02010600030101010101" pitchFamily="2" charset="-122"/>
      <p:regular r:id="rId30"/>
    </p:embeddedFont>
    <p:embeddedFont>
      <p:font typeface="#9Slide03 AmpleSoft Bold" panose="02000000000000000000" pitchFamily="2" charset="0"/>
      <p:regular r:id="rId31"/>
    </p:embeddedFont>
    <p:embeddedFont>
      <p:font typeface="#9Slide03 IcielPanton Black" panose="00000A00000000000000" pitchFamily="2" charset="0"/>
      <p:bold r:id="rId32"/>
    </p:embeddedFont>
    <p:embeddedFont>
      <p:font typeface="#9Slide05 Bodega Script" pitchFamily="2" charset="0"/>
      <p:regular r:id="rId33"/>
    </p:embeddedFont>
    <p:embeddedFont>
      <p:font typeface="#9Slide05 Fourth" panose="00000500000000000000" pitchFamily="2" charset="0"/>
      <p:regular r:id="rId34"/>
    </p:embeddedFont>
    <p:embeddedFont>
      <p:font typeface="#9Slide06 DeathRattle BB" panose="02000506000000020004" pitchFamily="2" charset="0"/>
      <p:regular r:id="rId35"/>
    </p:embeddedFont>
    <p:embeddedFont>
      <p:font typeface="#9Slide06 SVNStella" panose="02000000000000000000" pitchFamily="2" charset="0"/>
      <p:regular r:id="rId36"/>
    </p:embeddedFont>
    <p:embeddedFont>
      <p:font typeface="#9Slide07 Altus" pitchFamily="2" charset="0"/>
      <p:regular r:id="rId37"/>
    </p:embeddedFont>
    <p:embeddedFont>
      <p:font typeface="#9Slide07 HoneyCream" pitchFamily="2" charset="0"/>
      <p:regular r:id="rId38"/>
    </p:embeddedFont>
    <p:embeddedFont>
      <p:font typeface="#9Slide07 SVNZiclets" panose="02000603000000000000" pitchFamily="2" charset="0"/>
      <p:regular r:id="rId39"/>
    </p:embeddedFont>
    <p:embeddedFont>
      <p:font typeface="Arial-Rounded" panose="020B0500000000000000" pitchFamily="3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SVN-Newton" panose="02040603050506020204" pitchFamily="18" charset="0"/>
      <p:regular r:id="rId47"/>
    </p:embeddedFont>
    <p:embeddedFont>
      <p:font typeface="UTM Avo" panose="02040603050506020204" pitchFamily="18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C64"/>
    <a:srgbClr val="5C2D15"/>
    <a:srgbClr val="0F8733"/>
    <a:srgbClr val="C6DD4D"/>
    <a:srgbClr val="FFFFFF"/>
    <a:srgbClr val="317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68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252" y="11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B0BEE-FEB7-4D3D-A6DC-CE710A0EE2FE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C6648-606D-4106-BCB9-EDE15F7FFE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801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6648-606D-4106-BCB9-EDE15F7FFEF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977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318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793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024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131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292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243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6648-606D-4106-BCB9-EDE15F7FFEF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436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6648-606D-4106-BCB9-EDE15F7FFEF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082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6648-606D-4106-BCB9-EDE15F7FFEF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653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6648-606D-4106-BCB9-EDE15F7FFEF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942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6648-606D-4106-BCB9-EDE15F7FFEF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011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6648-606D-4106-BCB9-EDE15F7FFEF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087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6648-606D-4106-BCB9-EDE15F7FFEF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673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949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6648-606D-4106-BCB9-EDE15F7FFEF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008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6648-606D-4106-BCB9-EDE15F7FFEF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507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C6648-606D-4106-BCB9-EDE15F7FFEF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588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10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9F8E3-9323-4111-840A-20CEEB498B81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59EC8-C4C6-4169-A518-9B952D939E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9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9F8E3-9323-4111-840A-20CEEB498B81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59EC8-C4C6-4169-A518-9B952D939E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17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374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76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94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5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87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29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173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6AF977-206F-43C9-8D52-1B4CFC0A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2C05CA-671A-4DCE-91B2-0DBC7428F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A8EEA5-75E4-4168-84F7-B70183A13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232CE6-DA90-4850-BC97-9164DFB4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FDD065-4EF5-401D-A933-0C76239F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DD19AE-36D5-479E-BD0C-123BC428F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747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5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21C1987-28A8-4E61-8428-9C9400682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D49A94F-4380-49D0-9818-6213C112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3E1B4-7290-44C2-9A6A-600E92B0F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804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71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57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15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89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9F8E3-9323-4111-840A-20CEEB498B81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59EC8-C4C6-4169-A518-9B952D939E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98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7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39F8E3-9323-4111-840A-20CEEB498B81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F59EC8-C4C6-4169-A518-9B952D939E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05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>
            <a:extLst>
              <a:ext uri="{FF2B5EF4-FFF2-40B4-BE49-F238E27FC236}">
                <a16:creationId xmlns:a16="http://schemas.microsoft.com/office/drawing/2014/main" id="{4C84651E-46DA-4FBD-898C-D3BB9BA99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8C729-B8A5-4B8D-BA6D-5AE061BB0DBD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F162CE38-1076-4597-A0B9-903FD58FF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EE63F35-1A99-4CB0-9386-89FF568A8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0580" y="7078013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18624" y="826585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4" y="-3671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-50538" y="868679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7089937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69426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45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5" r:id="rId12"/>
    <p:sldLayoutId id="2147483661" r:id="rId13"/>
    <p:sldLayoutId id="2147483662" r:id="rId14"/>
    <p:sldLayoutId id="2147483663" r:id="rId15"/>
    <p:sldLayoutId id="2147483665" r:id="rId16"/>
    <p:sldLayoutId id="2147483666" r:id="rId17"/>
  </p:sldLayoutIdLst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4" grpId="3"/>
      <p:bldP spid="24" grpId="4"/>
      <p:bldP spid="24" grpId="5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7E8DA72-EEBE-45C5-9E5D-EFE96DBD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F5870C-8639-4EB7-8DA6-CFE301C69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8343F0-38C3-4458-834E-6B3A3E5FE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2022/10/30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FD6FFE-D4A0-4AB4-940A-1C7ADBB39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8F6B1A-CAE5-4A54-8D4C-207B10511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2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2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5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5.wdp"/><Relationship Id="rId7" Type="http://schemas.openxmlformats.org/officeDocument/2006/relationships/image" Target="../media/image32.png"/><Relationship Id="rId12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microsoft.com/office/2007/relationships/hdphoto" Target="../media/hdphoto6.wdp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microsoft.com/office/2007/relationships/hdphoto" Target="../media/hdphoto5.wdp"/><Relationship Id="rId7" Type="http://schemas.openxmlformats.org/officeDocument/2006/relationships/image" Target="../media/image32.png"/><Relationship Id="rId12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microsoft.com/office/2007/relationships/hdphoto" Target="../media/hdphoto6.wdp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microsoft.com/office/2007/relationships/hdphoto" Target="../media/hdphoto5.wdp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microsoft.com/office/2007/relationships/hdphoto" Target="../media/hdphoto7.wdp"/><Relationship Id="rId5" Type="http://schemas.microsoft.com/office/2007/relationships/hdphoto" Target="../media/hdphoto6.wdp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29.pn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15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5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9"/>
          <a:stretch/>
        </p:blipFill>
        <p:spPr>
          <a:xfrm rot="10800000">
            <a:off x="5257800" y="-750017"/>
            <a:ext cx="6941749" cy="734269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 rot="20364197">
            <a:off x="3578732" y="1206025"/>
            <a:ext cx="2369615" cy="6648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20410062">
            <a:off x="641495" y="953656"/>
            <a:ext cx="82440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000" dirty="0">
                <a:ln>
                  <a:solidFill>
                    <a:schemeClr val="accent1"/>
                  </a:solidFill>
                </a:ln>
                <a:blipFill>
                  <a:blip r:embed="rId5"/>
                  <a:stretch>
                    <a:fillRect/>
                  </a:stretch>
                </a:blipFill>
                <a:latin typeface="#9Slide03 AmpleSoft Bold" panose="02000000000000000000" pitchFamily="2" charset="0"/>
              </a:rPr>
              <a:t>ĐỌC</a:t>
            </a:r>
            <a:endParaRPr lang="en-US" sz="7000" dirty="0">
              <a:ln>
                <a:solidFill>
                  <a:schemeClr val="accent1"/>
                </a:solidFill>
              </a:ln>
              <a:blipFill>
                <a:blip r:embed="rId5"/>
                <a:stretch>
                  <a:fillRect/>
                </a:stretch>
              </a:blipFill>
              <a:latin typeface="#9Slide03 AmpleSoft Bold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73E2CC-0EF2-8054-6D6A-0AB2FF89C0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9551" y="879208"/>
            <a:ext cx="7084166" cy="58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7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542" y="242887"/>
            <a:ext cx="12092539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3348038" y="334801"/>
            <a:ext cx="55689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endParaRPr lang="en-US" altLang="en-US" sz="3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05340" y="831850"/>
            <a:ext cx="1178132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      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</a:rPr>
              <a:t> A.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lâu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nổi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Hễ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nhắc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đến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ai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biết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Times New Roman" panose="02020603050405020304" pitchFamily="18" charset="0"/>
              </a:rPr>
              <a:t> 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vui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sướng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thường</a:t>
            </a:r>
            <a:r>
              <a:rPr lang="en-US" altLang="en-US" sz="2800" dirty="0">
                <a:latin typeface="Times New Roman" panose="02020603050405020304" pitchFamily="18" charset="0"/>
              </a:rPr>
              <a:t> reo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nhiên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sửng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sốt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gọi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     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đứng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bảng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bảng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trọng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xếp</a:t>
            </a:r>
            <a:r>
              <a:rPr lang="en-US" altLang="en-US" sz="2800" dirty="0"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Hằng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cứ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đến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khai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trường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rất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trẻ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quen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tiên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6042" y="3458032"/>
            <a:ext cx="121920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      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luôn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ước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chỉ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mình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cuốn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sách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rồi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nhận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rằng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nếu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chỉ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mình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chẳng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thể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nói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</a:rPr>
              <a:t> ai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điều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gì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cuốn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sách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chỉ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toàn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</a:rPr>
              <a:t> A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thể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cuốn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sách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mọi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muốn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cuốn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sách</a:t>
            </a:r>
            <a:r>
              <a:rPr lang="en-US" altLang="en-US" sz="2800" dirty="0">
                <a:latin typeface="Times New Roman" panose="02020603050405020304" pitchFamily="18" charset="0"/>
              </a:rPr>
              <a:t> hay,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bạn</a:t>
            </a:r>
            <a:r>
              <a:rPr lang="en-US" altLang="en-US" sz="2800" dirty="0">
                <a:latin typeface="Times New Roman" panose="02020603050405020304" pitchFamily="18" charset="0"/>
              </a:rPr>
              <a:t> B, C, D, Đ, E, …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     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Chúng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luôn</a:t>
            </a:r>
            <a:r>
              <a:rPr lang="en-US" altLang="en-US" sz="2800" dirty="0"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nhau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nhau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trang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sách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     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bạn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nhỏ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hãy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gặp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chúng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hằng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nhé</a:t>
            </a:r>
            <a:endParaRPr lang="vi-VN" altLang="en-US" sz="2800" dirty="0"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2800" dirty="0">
                <a:latin typeface="Times New Roman" panose="02020603050405020304" pitchFamily="18" charset="0"/>
              </a:rPr>
              <a:t>								</a:t>
            </a:r>
            <a:r>
              <a:rPr lang="en-US" altLang="en-US" sz="2800" i="1" dirty="0">
                <a:latin typeface="Times New Roman" panose="02020603050405020304" pitchFamily="18" charset="0"/>
              </a:rPr>
              <a:t>(Theo 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Trần</a:t>
            </a:r>
            <a:r>
              <a:rPr lang="en-US" altLang="en-US" sz="280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Hoài</a:t>
            </a:r>
            <a:r>
              <a:rPr lang="en-US" altLang="en-US" sz="280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Dương</a:t>
            </a:r>
            <a:r>
              <a:rPr lang="en-US" altLang="en-US" sz="2800" i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0" name="Oval 19"/>
          <p:cNvSpPr/>
          <p:nvPr/>
        </p:nvSpPr>
        <p:spPr>
          <a:xfrm>
            <a:off x="335360" y="819851"/>
            <a:ext cx="457200" cy="45720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335360" y="3509865"/>
            <a:ext cx="457200" cy="457200"/>
          </a:xfrm>
          <a:prstGeom prst="ellipse">
            <a:avLst/>
          </a:prstGeom>
          <a:solidFill>
            <a:srgbClr val="48BC64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-799816" y="189793"/>
            <a:ext cx="5002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-SGK-TV" charset="0"/>
              </a:rPr>
              <a:t>Đọc</a:t>
            </a:r>
            <a:r>
              <a:rPr lang="en-US" alt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-SGK-TV" charset="0"/>
              </a:rPr>
              <a:t>nối</a:t>
            </a:r>
            <a:r>
              <a:rPr lang="en-US" alt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-SGK-TV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-SGK-TV" charset="0"/>
              </a:rPr>
              <a:t>đoạn</a:t>
            </a:r>
            <a:endParaRPr lang="en-US" altLang="en-US" sz="2800" b="1" u="sng" dirty="0">
              <a:solidFill>
                <a:srgbClr val="0000FF"/>
              </a:solidFill>
              <a:latin typeface="UTM Avo" panose="02040603050506020204" pitchFamily="18" charset="0"/>
              <a:cs typeface="Arial-SGK-TV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02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2062713" y="2906950"/>
            <a:ext cx="10129287" cy="3158893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930" y="-485186"/>
            <a:ext cx="4567547" cy="45675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4283" y="4246092"/>
            <a:ext cx="95482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i="1" dirty="0">
                <a:solidFill>
                  <a:srgbClr val="002060"/>
                </a:solidFill>
                <a:latin typeface="+mj-lt"/>
              </a:rPr>
              <a:t>Một cuốn sách chỉ toàn chữ A </a:t>
            </a:r>
            <a:r>
              <a:rPr lang="vi-VN" sz="4200" b="1" i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sz="4200" b="1" i="1" dirty="0">
                <a:solidFill>
                  <a:srgbClr val="002060"/>
                </a:solidFill>
                <a:latin typeface="+mj-lt"/>
              </a:rPr>
              <a:t> không thể là cuốn sách mà mọi người muốn đọc.</a:t>
            </a:r>
            <a:r>
              <a:rPr lang="vi-VN" sz="4200" b="1" i="1" dirty="0">
                <a:solidFill>
                  <a:srgbClr val="FF0000"/>
                </a:solidFill>
                <a:latin typeface="+mj-lt"/>
              </a:rPr>
              <a:t>//</a:t>
            </a:r>
            <a:endParaRPr lang="en-US" sz="4200" b="1" dirty="0">
              <a:solidFill>
                <a:srgbClr val="FF0000"/>
              </a:solidFill>
              <a:latin typeface="+mj-lt"/>
            </a:endParaRPr>
          </a:p>
          <a:p>
            <a:endParaRPr lang="en-US" sz="4200" dirty="0"/>
          </a:p>
        </p:txBody>
      </p:sp>
      <p:sp>
        <p:nvSpPr>
          <p:cNvPr id="12" name="TextBox 11"/>
          <p:cNvSpPr txBox="1"/>
          <p:nvPr/>
        </p:nvSpPr>
        <p:spPr>
          <a:xfrm>
            <a:off x="3360021" y="3116151"/>
            <a:ext cx="9885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SVNZiclets" panose="02000603000000000000" pitchFamily="2" charset="0"/>
                <a:cs typeface="+mn-cs"/>
              </a:rPr>
              <a:t>LUYỆN ĐỌC CÂU DÀI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7 SVNZiclets" panose="02000603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300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28417" y="-508899"/>
            <a:ext cx="10609894" cy="73668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0679" y="3429000"/>
            <a:ext cx="9885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ln>
                  <a:solidFill>
                    <a:prstClr val="black"/>
                  </a:solidFill>
                </a:ln>
                <a:solidFill>
                  <a:srgbClr val="00D0CA"/>
                </a:solidFill>
                <a:latin typeface="#9Slide07 SVNZiclets" panose="02000603000000000000" pitchFamily="2" charset="0"/>
              </a:rPr>
              <a:t>2. TRẢ LỜI CÂU HỎI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D0CA"/>
              </a:solidFill>
              <a:effectLst/>
              <a:uLnTx/>
              <a:uFillTx/>
              <a:latin typeface="#9Slide07 SVNZiclets" panose="02000603000000000000" pitchFamily="2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207" y="2089451"/>
            <a:ext cx="4768550" cy="476855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8170" y="1033382"/>
            <a:ext cx="6333518" cy="633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35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P\Desktop\3799644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9400" r="90000">
                        <a14:foregroundMark x1="51100" y1="8056" x2="55200" y2="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650" y="6527292"/>
            <a:ext cx="5245100" cy="566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P\Desktop\101534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 bwMode="auto">
          <a:xfrm>
            <a:off x="-1100504" y="-1695449"/>
            <a:ext cx="16326766" cy="1135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ô 6"/>
          <p:cNvSpPr/>
          <p:nvPr/>
        </p:nvSpPr>
        <p:spPr>
          <a:xfrm>
            <a:off x="527920" y="1714500"/>
            <a:ext cx="2234330" cy="2077184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Stella" pitchFamily="2" charset="0"/>
                <a:ea typeface="+mn-ea"/>
                <a:cs typeface="+mn-cs"/>
              </a:rPr>
              <a:t>Giải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SVNStella" pitchFamily="2" charset="0"/>
              <a:ea typeface="+mn-ea"/>
              <a:cs typeface="+mn-cs"/>
            </a:endParaRPr>
          </a:p>
        </p:txBody>
      </p:sp>
      <p:sp>
        <p:nvSpPr>
          <p:cNvPr id="10" name="ô 10"/>
          <p:cNvSpPr/>
          <p:nvPr/>
        </p:nvSpPr>
        <p:spPr>
          <a:xfrm>
            <a:off x="3595779" y="1714501"/>
            <a:ext cx="2043021" cy="2077183"/>
          </a:xfrm>
          <a:prstGeom prst="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Stella" pitchFamily="2" charset="0"/>
                <a:ea typeface="+mn-ea"/>
                <a:cs typeface="+mn-cs"/>
              </a:rPr>
              <a:t>Cứu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SVNStella" pitchFamily="2" charset="0"/>
              <a:ea typeface="+mn-ea"/>
              <a:cs typeface="+mn-cs"/>
            </a:endParaRPr>
          </a:p>
        </p:txBody>
      </p:sp>
      <p:sp>
        <p:nvSpPr>
          <p:cNvPr id="11" name="ô 9"/>
          <p:cNvSpPr/>
          <p:nvPr/>
        </p:nvSpPr>
        <p:spPr>
          <a:xfrm>
            <a:off x="9410700" y="1714502"/>
            <a:ext cx="2349500" cy="2077184"/>
          </a:xfrm>
          <a:prstGeom prst="rect">
            <a:avLst/>
          </a:prstGeom>
          <a:solidFill>
            <a:srgbClr val="00B05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Stella" pitchFamily="2" charset="0"/>
                <a:ea typeface="+mn-ea"/>
                <a:cs typeface="+mn-cs"/>
              </a:rPr>
              <a:t>Xanh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SVNStella" pitchFamily="2" charset="0"/>
              <a:ea typeface="+mn-ea"/>
              <a:cs typeface="+mn-cs"/>
            </a:endParaRPr>
          </a:p>
        </p:txBody>
      </p:sp>
      <p:sp>
        <p:nvSpPr>
          <p:cNvPr id="12" name="ô 11"/>
          <p:cNvSpPr/>
          <p:nvPr/>
        </p:nvSpPr>
        <p:spPr>
          <a:xfrm>
            <a:off x="6345329" y="1714501"/>
            <a:ext cx="2493871" cy="207718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SVNStella" pitchFamily="2" charset="0"/>
                <a:ea typeface="+mn-ea"/>
                <a:cs typeface="+mn-cs"/>
              </a:rPr>
              <a:t>Rừng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SVNStella" pitchFamily="2" charset="0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78479" y="4591050"/>
            <a:ext cx="2713785" cy="97154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Chơi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6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HP\Desktop\300090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8"/>
          <a:stretch/>
        </p:blipFill>
        <p:spPr bwMode="auto">
          <a:xfrm>
            <a:off x="0" y="-1596722"/>
            <a:ext cx="12401550" cy="858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54874" y="3028950"/>
            <a:ext cx="7755674" cy="3962402"/>
          </a:xfrm>
          <a:prstGeom prst="rect">
            <a:avLst/>
          </a:prstGeom>
        </p:spPr>
      </p:pic>
      <p:pic>
        <p:nvPicPr>
          <p:cNvPr id="2052" name="Picture 4" descr="C:\Users\HP\Desktop\3837674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97314"/>
            <a:ext cx="428625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295400" y="1409700"/>
            <a:ext cx="6172200" cy="2906864"/>
          </a:xfrm>
          <a:prstGeom prst="wedgeRoundRectCallout">
            <a:avLst>
              <a:gd name="adj1" fmla="val 58283"/>
              <a:gd name="adj2" fmla="val 32813"/>
              <a:gd name="adj3" fmla="val 16667"/>
            </a:avLst>
          </a:prstGeom>
          <a:solidFill>
            <a:srgbClr val="DC6A2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nay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rừng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đang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đám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cháy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cứu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mắc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kẹt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32452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" y="-57675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680010" y="-14092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08364" y="435038"/>
            <a:ext cx="8598195" cy="1574550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altLang="en-US" sz="4000" dirty="0">
              <a:solidFill>
                <a:srgbClr val="FF0000"/>
              </a:solidFill>
              <a:latin typeface="Arial-Rounded"/>
              <a:ea typeface="Arial-Rounded"/>
              <a:cs typeface="Arial-Rounded"/>
            </a:endParaRPr>
          </a:p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1. </a:t>
            </a:r>
            <a:r>
              <a:rPr lang="en-US" altLang="en-US" sz="4000" b="1" dirty="0" err="1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Trong</a:t>
            </a:r>
            <a:r>
              <a:rPr lang="en-US" altLang="en-US" sz="4000" b="1" dirty="0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bảng</a:t>
            </a:r>
            <a:r>
              <a:rPr lang="en-US" altLang="en-US" sz="4000" b="1" dirty="0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chữ</a:t>
            </a:r>
            <a:r>
              <a:rPr lang="en-US" altLang="en-US" sz="4000" b="1" dirty="0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cái</a:t>
            </a:r>
            <a:r>
              <a:rPr lang="en-US" altLang="en-US" sz="4000" b="1" dirty="0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tiếng</a:t>
            </a:r>
            <a:r>
              <a:rPr lang="en-US" altLang="en-US" sz="4000" b="1" dirty="0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vi-VN" altLang="en-US" sz="4000" b="1" dirty="0" err="1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V</a:t>
            </a:r>
            <a:r>
              <a:rPr lang="en-US" altLang="en-US" sz="4000" b="1" dirty="0" err="1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iệt</a:t>
            </a:r>
            <a:r>
              <a:rPr lang="en-US" altLang="en-US" sz="4000" b="1" dirty="0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chữ</a:t>
            </a:r>
            <a:r>
              <a:rPr lang="en-US" altLang="en-US" sz="4000" b="1" dirty="0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 A </a:t>
            </a:r>
            <a:r>
              <a:rPr lang="en-US" altLang="en-US" sz="4000" b="1" dirty="0" err="1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đứng</a:t>
            </a:r>
            <a:r>
              <a:rPr lang="en-US" altLang="en-US" sz="4000" b="1" dirty="0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 ở </a:t>
            </a:r>
            <a:r>
              <a:rPr lang="en-US" altLang="en-US" sz="4000" b="1" dirty="0" err="1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vị</a:t>
            </a:r>
            <a:r>
              <a:rPr lang="en-US" altLang="en-US" sz="4000" b="1" dirty="0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trí</a:t>
            </a:r>
            <a:r>
              <a:rPr lang="en-US" altLang="en-US" sz="4000" b="1" dirty="0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nào</a:t>
            </a:r>
            <a:r>
              <a:rPr lang="en-US" altLang="en-US" sz="4000" b="1" dirty="0">
                <a:solidFill>
                  <a:srgbClr val="002060"/>
                </a:solidFill>
                <a:latin typeface="Arial-Rounded"/>
                <a:ea typeface="Arial-Rounded"/>
                <a:cs typeface="Arial-Rounded"/>
              </a:rPr>
              <a:t>?</a:t>
            </a:r>
            <a:endParaRPr lang="en-US" altLang="vi-VN" sz="4000" b="1" dirty="0">
              <a:solidFill>
                <a:srgbClr val="002060"/>
              </a:solidFill>
              <a:latin typeface="Arial-Rounded"/>
              <a:ea typeface="Arial-Rounded"/>
              <a:cs typeface="Arial-Rounded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55814" y="2344729"/>
            <a:ext cx="3114346" cy="860055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Sau bảng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55814" y="3637237"/>
            <a:ext cx="3157561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Đầu bảng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26083" y="2344729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Cuối bảng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907032" y="3613328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Giữa bảng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pic>
        <p:nvPicPr>
          <p:cNvPr id="3081" name="Picture 9" descr="C:\Users\HP\Desktop\360290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441" y="3697416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09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2683 -0.03473 C -0.0323 -0.04237 -0.0405 -0.04607 -0.04909 -0.04607 C -0.05899 -0.04607 -0.06693 -0.04237 -0.0724 -0.03473 L -0.09844 4.44444E-6 " pathEditMode="relative" rAng="0" ptsTypes="FffFF">
                                      <p:cBhvr>
                                        <p:cTn id="57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5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464831" y="143418"/>
            <a:ext cx="7127462" cy="1165226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694380" y="3098725"/>
            <a:ext cx="7404183" cy="151128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dirty="0" err="1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Chữ</a:t>
            </a:r>
            <a:r>
              <a:rPr lang="en-US" altLang="en-US" sz="4000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 A </a:t>
            </a:r>
            <a:r>
              <a:rPr lang="en-US" altLang="en-US" sz="4000" dirty="0" err="1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mơ</a:t>
            </a:r>
            <a:r>
              <a:rPr lang="en-US" altLang="en-US" sz="4000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ước</a:t>
            </a:r>
            <a:r>
              <a:rPr lang="en-US" altLang="en-US" sz="4000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 </a:t>
            </a:r>
            <a:r>
              <a:rPr lang="vi-VN" altLang="en-US" sz="4000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một</a:t>
            </a:r>
            <a:r>
              <a:rPr lang="en-US" altLang="en-US" sz="4000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mình</a:t>
            </a:r>
            <a:r>
              <a:rPr lang="en-US" altLang="en-US" sz="4000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nó</a:t>
            </a:r>
            <a:r>
              <a:rPr lang="en-US" altLang="en-US" sz="4000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làm</a:t>
            </a:r>
            <a:r>
              <a:rPr lang="en-US" altLang="en-US" sz="4000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ra</a:t>
            </a:r>
            <a:r>
              <a:rPr lang="en-US" altLang="en-US" sz="4000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một</a:t>
            </a:r>
            <a:r>
              <a:rPr lang="en-US" altLang="en-US" sz="4000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cuốn</a:t>
            </a:r>
            <a:r>
              <a:rPr lang="en-US" altLang="en-US" sz="4000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sách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.</a:t>
            </a:r>
            <a:endParaRPr lang="en-US" altLang="vi-VN" sz="4000" dirty="0">
              <a:solidFill>
                <a:schemeClr val="tx1"/>
              </a:solidFill>
              <a:latin typeface="Arial-Rounded"/>
              <a:ea typeface="Arial-Rounded"/>
              <a:cs typeface="Arial-Rounded"/>
              <a:sym typeface="+mn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32814" y="1632701"/>
            <a:ext cx="7271522" cy="1226083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dirty="0" err="1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Chữ</a:t>
            </a:r>
            <a:r>
              <a:rPr lang="en-US" altLang="en-US" sz="4000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 A </a:t>
            </a:r>
            <a:r>
              <a:rPr lang="en-US" altLang="en-US" sz="4000" dirty="0" err="1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mơ</a:t>
            </a:r>
            <a:r>
              <a:rPr lang="en-US" altLang="en-US" sz="4000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ước</a:t>
            </a:r>
            <a:r>
              <a:rPr lang="vi-VN" altLang="en-US" sz="4000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ea"/>
              </a:rPr>
              <a:t> mình làm một bài thơ hay</a:t>
            </a:r>
            <a:r>
              <a:rPr lang="en-US" altLang="en-US" sz="4000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.</a:t>
            </a:r>
            <a:endParaRPr lang="en-US" altLang="vi-VN" sz="4000" dirty="0">
              <a:solidFill>
                <a:schemeClr val="tx1"/>
              </a:solidFill>
              <a:latin typeface="Arial-Rounded"/>
              <a:ea typeface="Arial-Rounded"/>
              <a:cs typeface="Arial-Rounded"/>
              <a:sym typeface="+mn-lt"/>
            </a:endParaRP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9772" y="4776651"/>
            <a:ext cx="843132" cy="130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5251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3"/>
          <p:cNvSpPr txBox="1">
            <a:spLocks noChangeArrowheads="1"/>
          </p:cNvSpPr>
          <p:nvPr/>
        </p:nvSpPr>
        <p:spPr bwMode="auto">
          <a:xfrm>
            <a:off x="2387244" y="240478"/>
            <a:ext cx="738554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2. </a:t>
            </a:r>
            <a:r>
              <a:rPr lang="en-US" alt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Chữ</a:t>
            </a:r>
            <a:r>
              <a:rPr lang="en-US" alt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A </a:t>
            </a:r>
            <a:r>
              <a:rPr lang="en-US" alt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mơ</a:t>
            </a:r>
            <a:r>
              <a:rPr lang="en-US" alt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ước</a:t>
            </a:r>
            <a:r>
              <a:rPr lang="en-US" alt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điều</a:t>
            </a:r>
            <a:r>
              <a:rPr lang="en-US" alt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lang="en-US" alt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  <a:endParaRPr lang="en-US" altLang="vi-VN" sz="5000" b="1" dirty="0">
              <a:solidFill>
                <a:srgbClr val="00206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993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3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4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48169" y="2100205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451497" y="107475"/>
            <a:ext cx="6224450" cy="1349261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itchFamily="2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81186" y="3442260"/>
            <a:ext cx="8018212" cy="1251288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Chữ A có thể làm được mọi thứ mà không cần đến chữ cái nào khác.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788053" y="1615685"/>
            <a:ext cx="7640717" cy="1281871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Nếu</a:t>
            </a:r>
            <a:r>
              <a:rPr lang="en-US" altLang="vi-VN" sz="3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vi-VN" sz="3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vi-VN" sz="3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vi-VN" sz="3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vi-VN" sz="3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vi-VN" sz="3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A </a:t>
            </a:r>
            <a:r>
              <a:rPr lang="en-US" altLang="vi-VN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chẳng</a:t>
            </a:r>
            <a:r>
              <a:rPr lang="en-US" altLang="vi-VN" sz="3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vi-VN" sz="3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vi-VN" sz="3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vi-VN" sz="3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vi-VN" sz="3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vi-VN" sz="3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vi-VN" sz="3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ai</a:t>
            </a:r>
            <a:r>
              <a:rPr lang="en-US" altLang="vi-VN" sz="3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9771" y="4766307"/>
            <a:ext cx="1034576" cy="11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5251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0" y="3692412"/>
            <a:ext cx="872772" cy="1349234"/>
          </a:xfrm>
          <a:prstGeom prst="rect">
            <a:avLst/>
          </a:prstGeom>
        </p:spPr>
      </p:pic>
      <p:sp>
        <p:nvSpPr>
          <p:cNvPr id="41" name="TextBox 43"/>
          <p:cNvSpPr txBox="1">
            <a:spLocks noChangeArrowheads="1"/>
          </p:cNvSpPr>
          <p:nvPr/>
        </p:nvSpPr>
        <p:spPr bwMode="auto">
          <a:xfrm>
            <a:off x="2719598" y="383374"/>
            <a:ext cx="77776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vi-VN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vi-VN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A </a:t>
            </a:r>
            <a:r>
              <a:rPr lang="en-US" altLang="vi-VN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vi-VN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vi-VN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vi-VN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vi-VN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958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3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4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327414" y="97942"/>
            <a:ext cx="8433928" cy="1694444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4000" dirty="0">
                <a:solidFill>
                  <a:srgbClr val="FF0000"/>
                </a:solidFill>
                <a:latin typeface="Arial-Rounded"/>
                <a:ea typeface="Arial-Rounded"/>
                <a:cs typeface="Arial-Rounded"/>
                <a:sym typeface="+mn-lt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lt"/>
              </a:rPr>
              <a:t>Chữ</a:t>
            </a:r>
            <a:r>
              <a:rPr lang="en-US" altLang="vi-VN" sz="4000" b="1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lt"/>
              </a:rPr>
              <a:t> A </a:t>
            </a:r>
            <a:r>
              <a:rPr lang="en-US" altLang="vi-VN" sz="4000" b="1" dirty="0" err="1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lt"/>
              </a:rPr>
              <a:t>muốn</a:t>
            </a:r>
            <a:r>
              <a:rPr lang="en-US" altLang="vi-VN" sz="4000" b="1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lt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lt"/>
              </a:rPr>
              <a:t>nhắn</a:t>
            </a:r>
            <a:r>
              <a:rPr lang="en-US" altLang="vi-VN" sz="4000" b="1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lt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lt"/>
              </a:rPr>
              <a:t>nhủ</a:t>
            </a:r>
            <a:r>
              <a:rPr lang="en-US" altLang="vi-VN" sz="4000" b="1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lt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lt"/>
              </a:rPr>
              <a:t>điều</a:t>
            </a:r>
            <a:r>
              <a:rPr lang="en-US" altLang="vi-VN" sz="4000" b="1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lt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lt"/>
              </a:rPr>
              <a:t>gì</a:t>
            </a:r>
            <a:r>
              <a:rPr lang="en-US" altLang="vi-VN" sz="4000" b="1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lt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lt"/>
              </a:rPr>
              <a:t>đến</a:t>
            </a:r>
            <a:r>
              <a:rPr lang="en-US" altLang="vi-VN" sz="4000" b="1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lt"/>
              </a:rPr>
              <a:t> </a:t>
            </a:r>
            <a:r>
              <a:rPr lang="en-US" altLang="vi-VN" sz="4000" b="1" dirty="0" err="1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lt"/>
              </a:rPr>
              <a:t>các</a:t>
            </a:r>
            <a:r>
              <a:rPr lang="en-US" altLang="vi-VN" sz="4000" b="1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lt"/>
              </a:rPr>
              <a:t> </a:t>
            </a:r>
            <a:r>
              <a:rPr lang="vi-VN" altLang="vi-VN" sz="4000" b="1" dirty="0">
                <a:solidFill>
                  <a:schemeClr val="tx1"/>
                </a:solidFill>
                <a:latin typeface="Arial-Rounded"/>
                <a:ea typeface="Arial-Rounded"/>
                <a:cs typeface="Arial-Rounded"/>
                <a:sym typeface="+mn-lt"/>
              </a:rPr>
              <a:t>bạn?</a:t>
            </a:r>
            <a:endParaRPr lang="en-US" altLang="vi-VN" sz="4000" b="1" dirty="0">
              <a:solidFill>
                <a:schemeClr val="tx1"/>
              </a:solidFill>
              <a:latin typeface="Arial-Rounded"/>
              <a:ea typeface="Arial-Rounded"/>
              <a:cs typeface="Arial-Rounded"/>
              <a:sym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80506" y="2032050"/>
            <a:ext cx="4543716" cy="947483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Chăm</a:t>
            </a:r>
            <a:r>
              <a:rPr lang="en-US" alt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cái.</a:t>
            </a:r>
            <a:endParaRPr lang="en-US" altLang="vi-VN" sz="4000" b="1" dirty="0">
              <a:solidFill>
                <a:srgbClr val="00206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886384" y="2070318"/>
            <a:ext cx="3795898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Chăm</a:t>
            </a:r>
            <a:r>
              <a:rPr lang="en-US" alt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sách</a:t>
            </a:r>
            <a:endParaRPr lang="en-US" altLang="vi-VN" sz="4000" b="1" dirty="0">
              <a:solidFill>
                <a:srgbClr val="00206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14354" y="3482883"/>
            <a:ext cx="5801575" cy="746674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Chăm</a:t>
            </a:r>
            <a:r>
              <a:rPr lang="en-US" alt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xếp</a:t>
            </a:r>
            <a:r>
              <a:rPr lang="en-US" alt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cái.</a:t>
            </a:r>
            <a:endParaRPr lang="en-US" altLang="vi-VN" sz="4000" b="1" dirty="0">
              <a:solidFill>
                <a:srgbClr val="00206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726" y="4290100"/>
            <a:ext cx="3990559" cy="2808711"/>
          </a:xfrm>
          <a:prstGeom prst="rect">
            <a:avLst/>
          </a:prstGeom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3346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0" y="3501912"/>
            <a:ext cx="872772" cy="1349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276730"/>
            <a:ext cx="1388816" cy="149992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5350" y="4164755"/>
            <a:ext cx="882756" cy="219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ô 9"/>
          <p:cNvSpPr/>
          <p:nvPr/>
        </p:nvSpPr>
        <p:spPr>
          <a:xfrm>
            <a:off x="3834699" y="2361479"/>
            <a:ext cx="5820772" cy="2327231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Giờ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tụi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mình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được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an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toàn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cảm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nhiều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nhé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63867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4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5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28417" y="-508899"/>
            <a:ext cx="10609894" cy="73668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29079" y="3278775"/>
            <a:ext cx="98859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000" dirty="0">
                <a:ln>
                  <a:solidFill>
                    <a:prstClr val="black"/>
                  </a:solidFill>
                </a:ln>
                <a:solidFill>
                  <a:srgbClr val="00D0CA"/>
                </a:solidFill>
                <a:latin typeface="#9Slide07 SVNZiclets" panose="02000603000000000000" pitchFamily="2" charset="0"/>
              </a:rPr>
              <a:t>3. Luyện đọc lại</a:t>
            </a:r>
            <a:endParaRPr kumimoji="0" lang="en-US" sz="7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D0CA"/>
              </a:solidFill>
              <a:effectLst/>
              <a:uLnTx/>
              <a:uFillTx/>
              <a:latin typeface="#9Slide07 SVNZiclets" panose="02000603000000000000" pitchFamily="2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207" y="2089451"/>
            <a:ext cx="4768550" cy="47685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7" y="3704412"/>
            <a:ext cx="3153588" cy="3153588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828" y="222993"/>
            <a:ext cx="3206007" cy="32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78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"/>
          <p:cNvSpPr/>
          <p:nvPr/>
        </p:nvSpPr>
        <p:spPr>
          <a:xfrm>
            <a:off x="299269" y="357117"/>
            <a:ext cx="10877550" cy="5266936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716" y="4001729"/>
            <a:ext cx="3707890" cy="37078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56376" y="246538"/>
            <a:ext cx="82440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000" dirty="0">
                <a:ln>
                  <a:solidFill>
                    <a:schemeClr val="accent1"/>
                  </a:solidFill>
                </a:ln>
                <a:blipFill>
                  <a:blip r:embed="rId5"/>
                  <a:stretch>
                    <a:fillRect/>
                  </a:stretch>
                </a:blipFill>
                <a:latin typeface="#9Slide03 AmpleSoft Bold" panose="02000000000000000000" pitchFamily="2" charset="0"/>
              </a:rPr>
              <a:t>MỤC TIÊU</a:t>
            </a:r>
            <a:endParaRPr lang="en-US" sz="7000" dirty="0">
              <a:ln>
                <a:solidFill>
                  <a:schemeClr val="accent1"/>
                </a:solidFill>
              </a:ln>
              <a:blipFill>
                <a:blip r:embed="rId5"/>
                <a:stretch>
                  <a:fillRect/>
                </a:stretch>
              </a:blipFill>
              <a:latin typeface="#9Slide03 AmpleSoft Bold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3708" y="1202112"/>
            <a:ext cx="10242782" cy="4181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5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84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667" y="569407"/>
            <a:ext cx="8707715" cy="571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4128" y="-496809"/>
            <a:ext cx="3002310" cy="30023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17813" r="17813" b="17115"/>
          <a:stretch/>
        </p:blipFill>
        <p:spPr>
          <a:xfrm flipH="1">
            <a:off x="10055481" y="4487992"/>
            <a:ext cx="2252962" cy="245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1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83475" y="-582790"/>
            <a:ext cx="10609894" cy="73668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207" y="2089451"/>
            <a:ext cx="4768550" cy="47685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7" y="3704412"/>
            <a:ext cx="3153588" cy="3153588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197" y="-383870"/>
            <a:ext cx="3206007" cy="3206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78796" y="2822137"/>
            <a:ext cx="9885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dirty="0">
                <a:ln>
                  <a:solidFill>
                    <a:prstClr val="black"/>
                  </a:solidFill>
                </a:ln>
                <a:solidFill>
                  <a:srgbClr val="00D0CA"/>
                </a:solidFill>
                <a:latin typeface="#9Slide07 SVNZiclets" panose="02000603000000000000" pitchFamily="2" charset="0"/>
              </a:rPr>
              <a:t>4. 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dirty="0">
                <a:ln>
                  <a:solidFill>
                    <a:prstClr val="black"/>
                  </a:solidFill>
                </a:ln>
                <a:solidFill>
                  <a:srgbClr val="00D0CA"/>
                </a:solidFill>
                <a:latin typeface="#9Slide07 SVNZiclets" panose="02000603000000000000" pitchFamily="2" charset="0"/>
              </a:rPr>
              <a:t>theo văm bản</a:t>
            </a:r>
            <a:endParaRPr kumimoji="0" lang="en-US" sz="8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D0CA"/>
              </a:solidFill>
              <a:effectLst/>
              <a:uLnTx/>
              <a:uFillTx/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979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308009" y="352450"/>
            <a:ext cx="11322919" cy="615310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itle 1"/>
          <p:cNvSpPr txBox="1">
            <a:spLocks noChangeArrowheads="1"/>
          </p:cNvSpPr>
          <p:nvPr/>
        </p:nvSpPr>
        <p:spPr>
          <a:xfrm>
            <a:off x="224305" y="238100"/>
            <a:ext cx="11490325" cy="11430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tiếp</a:t>
            </a: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lời</a:t>
            </a: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của</a:t>
            </a: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chữ</a:t>
            </a: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A </a:t>
            </a: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để</a:t>
            </a: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ơn</a:t>
            </a: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</a:t>
            </a: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chữ</a:t>
            </a:r>
            <a:r>
              <a:rPr lang="en-US" altLang="en-US" sz="4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8" y="1997088"/>
            <a:ext cx="4514366" cy="3952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ular Callout 18"/>
          <p:cNvSpPr/>
          <p:nvPr/>
        </p:nvSpPr>
        <p:spPr>
          <a:xfrm>
            <a:off x="4090338" y="1644638"/>
            <a:ext cx="7412684" cy="1501447"/>
          </a:xfrm>
          <a:prstGeom prst="wedgeRoundRectCallout">
            <a:avLst>
              <a:gd name="adj1" fmla="val -52963"/>
              <a:gd name="adj2" fmla="val 681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defRPr/>
            </a:pPr>
            <a:r>
              <a:rPr lang="en-US" altLang="en-US" sz="3200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Cảm</a:t>
            </a:r>
            <a:r>
              <a:rPr lang="en-US" altLang="en-US" sz="3200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ơn</a:t>
            </a:r>
            <a:r>
              <a:rPr lang="en-US" altLang="en-US" sz="3200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các</a:t>
            </a:r>
            <a:r>
              <a:rPr lang="en-US" altLang="en-US" sz="3200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bạn</a:t>
            </a:r>
            <a:r>
              <a:rPr lang="en-US" altLang="en-US" sz="3200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Nhờ</a:t>
            </a:r>
            <a:r>
              <a:rPr lang="en-US" altLang="en-US" sz="3200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các</a:t>
            </a:r>
            <a:r>
              <a:rPr lang="en-US" altLang="en-US" sz="3200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bạn</a:t>
            </a:r>
            <a:r>
              <a:rPr lang="en-US" altLang="en-US" sz="3200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chúng</a:t>
            </a:r>
            <a:r>
              <a:rPr lang="en-US" altLang="en-US" sz="3200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ta </a:t>
            </a:r>
            <a:r>
              <a:rPr lang="en-US" altLang="en-US" sz="3200" dirty="0" err="1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đã</a:t>
            </a:r>
            <a:r>
              <a:rPr lang="en-US" altLang="en-US" sz="3200" dirty="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 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177305" y="2353362"/>
            <a:ext cx="6537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FF"/>
                </a:solidFill>
                <a:latin typeface="Arial-Rounded"/>
                <a:ea typeface="Arial-Rounded"/>
                <a:cs typeface="Arial-Rounded"/>
              </a:rPr>
              <a:t>làm</a:t>
            </a:r>
            <a:r>
              <a:rPr lang="en-US" altLang="en-US" dirty="0">
                <a:solidFill>
                  <a:srgbClr val="0000FF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Arial-Rounded"/>
                <a:ea typeface="Arial-Rounded"/>
                <a:cs typeface="Arial-Rounded"/>
              </a:rPr>
              <a:t>nên</a:t>
            </a:r>
            <a:r>
              <a:rPr lang="en-US" altLang="en-US" dirty="0">
                <a:solidFill>
                  <a:srgbClr val="0000FF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Arial-Rounded"/>
                <a:ea typeface="Arial-Rounded"/>
                <a:cs typeface="Arial-Rounded"/>
              </a:rPr>
              <a:t>những</a:t>
            </a:r>
            <a:r>
              <a:rPr lang="en-US" altLang="en-US" dirty="0">
                <a:solidFill>
                  <a:srgbClr val="0000FF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Arial-Rounded"/>
                <a:ea typeface="Arial-Rounded"/>
                <a:cs typeface="Arial-Rounded"/>
              </a:rPr>
              <a:t>cuốn</a:t>
            </a:r>
            <a:r>
              <a:rPr lang="en-US" altLang="en-US" dirty="0">
                <a:solidFill>
                  <a:srgbClr val="0000FF"/>
                </a:solidFill>
                <a:latin typeface="Arial-Rounded"/>
                <a:ea typeface="Arial-Rounded"/>
                <a:cs typeface="Arial-Rounded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Arial-Rounded"/>
                <a:ea typeface="Arial-Rounded"/>
                <a:cs typeface="Arial-Rounded"/>
              </a:rPr>
              <a:t>sách</a:t>
            </a:r>
            <a:r>
              <a:rPr lang="en-US" altLang="en-US" dirty="0">
                <a:solidFill>
                  <a:srgbClr val="0000FF"/>
                </a:solidFill>
                <a:latin typeface="Arial-Rounded"/>
                <a:ea typeface="Arial-Rounded"/>
                <a:cs typeface="Arial-Rounded"/>
              </a:rPr>
              <a:t> hay.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5217352" y="2383203"/>
            <a:ext cx="1079500" cy="58578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pic>
        <p:nvPicPr>
          <p:cNvPr id="2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800" y="2096476"/>
            <a:ext cx="4768550" cy="4768550"/>
          </a:xfrm>
          <a:prstGeom prst="rect">
            <a:avLst/>
          </a:prstGeom>
        </p:spPr>
      </p:pic>
      <p:pic>
        <p:nvPicPr>
          <p:cNvPr id="27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74" y="2096476"/>
            <a:ext cx="4768550" cy="476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83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 bldLvl="0" animBg="1"/>
      <p:bldP spid="19" grpId="1" animBg="1"/>
      <p:bldP spid="20" grpId="0"/>
      <p:bldP spid="21" grpId="0"/>
      <p:bldP spid="2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r="11285"/>
          <a:stretch/>
        </p:blipFill>
        <p:spPr>
          <a:xfrm>
            <a:off x="5529627" y="1649005"/>
            <a:ext cx="5223557" cy="3890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itle 1"/>
          <p:cNvSpPr txBox="1">
            <a:spLocks noChangeArrowheads="1"/>
          </p:cNvSpPr>
          <p:nvPr/>
        </p:nvSpPr>
        <p:spPr bwMode="auto">
          <a:xfrm>
            <a:off x="0" y="645533"/>
            <a:ext cx="114903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5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2. </a:t>
            </a:r>
            <a:r>
              <a:rPr lang="en-US" alt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lang="en-US" altLang="en-US" sz="45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từ</a:t>
            </a:r>
            <a:r>
              <a:rPr lang="en-US" altLang="en-US" sz="45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lang="en-US" altLang="en-US" sz="45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dưới</a:t>
            </a:r>
            <a:r>
              <a:rPr lang="en-US" altLang="en-US" sz="45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đây</a:t>
            </a:r>
            <a:r>
              <a:rPr lang="en-US" altLang="en-US" sz="45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chỉ</a:t>
            </a:r>
            <a:r>
              <a:rPr lang="en-US" altLang="en-US" sz="45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lang="en-US" altLang="en-US" sz="45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xúc</a:t>
            </a:r>
            <a:r>
              <a:rPr lang="en-US" altLang="en-US" sz="45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: Rounded Corners 5"/>
          <p:cNvSpPr>
            <a:spLocks noChangeArrowheads="1"/>
          </p:cNvSpPr>
          <p:nvPr/>
        </p:nvSpPr>
        <p:spPr bwMode="auto">
          <a:xfrm>
            <a:off x="1440151" y="1819092"/>
            <a:ext cx="2605087" cy="86518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vui sướng</a:t>
            </a:r>
          </a:p>
        </p:txBody>
      </p:sp>
      <p:sp>
        <p:nvSpPr>
          <p:cNvPr id="15" name="Rectangle: Rounded Corners 6"/>
          <p:cNvSpPr>
            <a:spLocks noChangeArrowheads="1"/>
          </p:cNvSpPr>
          <p:nvPr/>
        </p:nvSpPr>
        <p:spPr bwMode="auto">
          <a:xfrm>
            <a:off x="1440151" y="2978430"/>
            <a:ext cx="2605088" cy="86518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ngạc nhiên</a:t>
            </a:r>
          </a:p>
        </p:txBody>
      </p:sp>
      <p:sp>
        <p:nvSpPr>
          <p:cNvPr id="16" name="Rectangle: Rounded Corners 7"/>
          <p:cNvSpPr>
            <a:spLocks noChangeArrowheads="1"/>
          </p:cNvSpPr>
          <p:nvPr/>
        </p:nvSpPr>
        <p:spPr bwMode="auto">
          <a:xfrm>
            <a:off x="1444192" y="4329393"/>
            <a:ext cx="2605087" cy="86518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nổi tiếng</a:t>
            </a:r>
          </a:p>
        </p:txBody>
      </p:sp>
    </p:spTree>
    <p:extLst>
      <p:ext uri="{BB962C8B-B14F-4D97-AF65-F5344CB8AC3E}">
        <p14:creationId xmlns:p14="http://schemas.microsoft.com/office/powerpoint/2010/main" val="192203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2" b="16693"/>
          <a:stretch/>
        </p:blipFill>
        <p:spPr>
          <a:xfrm>
            <a:off x="7565208" y="3584631"/>
            <a:ext cx="4556758" cy="29260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4" y="2089450"/>
            <a:ext cx="4768550" cy="4768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9094EB-2D02-6797-C51F-7A4833D6A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" y="1040704"/>
            <a:ext cx="10644539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52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91704" y="2613392"/>
            <a:ext cx="82440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0000" dirty="0">
                <a:ln>
                  <a:solidFill>
                    <a:schemeClr val="accent1"/>
                  </a:solidFill>
                </a:ln>
                <a:blipFill>
                  <a:blip r:embed="rId6"/>
                  <a:stretch>
                    <a:fillRect/>
                  </a:stretch>
                </a:blipFill>
                <a:latin typeface="#9Slide03 AmpleSoft Bold" panose="02000000000000000000" pitchFamily="2" charset="0"/>
              </a:rPr>
              <a:t>KHỞI ĐỘNG</a:t>
            </a:r>
            <a:endParaRPr lang="en-US" sz="10000" dirty="0">
              <a:ln>
                <a:solidFill>
                  <a:schemeClr val="accent1"/>
                </a:solidFill>
              </a:ln>
              <a:blipFill>
                <a:blip r:embed="rId6"/>
                <a:stretch>
                  <a:fillRect/>
                </a:stretch>
              </a:blip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 t="22573" r="22574" b="23828"/>
          <a:stretch/>
        </p:blipFill>
        <p:spPr>
          <a:xfrm flipH="1">
            <a:off x="-4676" y="2872509"/>
            <a:ext cx="4296440" cy="39333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824" y="485775"/>
            <a:ext cx="5864415" cy="5983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296198" y="2077239"/>
            <a:ext cx="7086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8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#9Slide05 Fourth" panose="00000500000000000000" pitchFamily="2" charset="0"/>
              </a:rPr>
              <a:t>E</a:t>
            </a:r>
            <a:endParaRPr lang="en-US" sz="68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#9Slide05 Fourth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7875" y="1507327"/>
            <a:ext cx="3977151" cy="1365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vi-VN" sz="4000" b="1" dirty="0">
                <a:solidFill>
                  <a:srgbClr val="5C2D1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thấy gì trong bức tranh?</a:t>
            </a:r>
            <a:endParaRPr lang="en-US" sz="4000" b="1" dirty="0">
              <a:solidFill>
                <a:srgbClr val="5C2D1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473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80357" y="2613392"/>
            <a:ext cx="82440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0000" dirty="0">
                <a:ln>
                  <a:solidFill>
                    <a:schemeClr val="accent1"/>
                  </a:solidFill>
                </a:ln>
                <a:blipFill>
                  <a:blip r:embed="rId6"/>
                  <a:stretch>
                    <a:fillRect/>
                  </a:stretch>
                </a:blipFill>
                <a:latin typeface="#9Slide03 AmpleSoft Bold" panose="02000000000000000000" pitchFamily="2" charset="0"/>
              </a:rPr>
              <a:t>KHÁM PHÁ</a:t>
            </a:r>
            <a:endParaRPr lang="en-US" sz="10000" dirty="0">
              <a:ln>
                <a:solidFill>
                  <a:schemeClr val="accent1"/>
                </a:solidFill>
              </a:ln>
              <a:blipFill>
                <a:blip r:embed="rId6"/>
                <a:stretch>
                  <a:fillRect/>
                </a:stretch>
              </a:blip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873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28417" y="-508899"/>
            <a:ext cx="10609894" cy="73668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55020" y="3174550"/>
            <a:ext cx="98859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D0CA"/>
                </a:solidFill>
                <a:effectLst/>
                <a:uLnTx/>
                <a:uFillTx/>
                <a:latin typeface="#9Slide07 SVNZiclets" panose="02000603000000000000" pitchFamily="2" charset="0"/>
                <a:cs typeface="+mn-cs"/>
              </a:rPr>
              <a:t>1. LUYỆN ĐỌC</a:t>
            </a:r>
            <a:endParaRPr kumimoji="0" lang="en-US" sz="9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D0CA"/>
              </a:solidFill>
              <a:effectLst/>
              <a:uLnTx/>
              <a:uFillTx/>
              <a:latin typeface="#9Slide07 SVNZiclets" panose="02000603000000000000" pitchFamily="2" charset="0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207" y="2089451"/>
            <a:ext cx="4768550" cy="476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39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34" y="569407"/>
            <a:ext cx="9605963" cy="571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4128" y="-496809"/>
            <a:ext cx="3002310" cy="30023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17813" r="17813" b="17115"/>
          <a:stretch/>
        </p:blipFill>
        <p:spPr>
          <a:xfrm flipH="1">
            <a:off x="10055481" y="4487992"/>
            <a:ext cx="2252962" cy="245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15503" y="115503"/>
            <a:ext cx="12002703" cy="6641432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TextBox 2"/>
          <p:cNvSpPr txBox="1">
            <a:spLocks noChangeArrowheads="1"/>
          </p:cNvSpPr>
          <p:nvPr/>
        </p:nvSpPr>
        <p:spPr bwMode="auto">
          <a:xfrm>
            <a:off x="273150" y="21825"/>
            <a:ext cx="11809413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A </a:t>
            </a:r>
            <a:r>
              <a:rPr lang="en-US" altLang="en-US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bạn</a:t>
            </a:r>
            <a:endParaRPr lang="en-US" altLang="en-US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</a:rPr>
              <a:t>      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</a:rPr>
              <a:t> A.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lâu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</a:rPr>
              <a:t>                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Hễ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nhắc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đến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ai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biết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Times New Roman" panose="02020603050405020304" pitchFamily="18" charset="0"/>
              </a:rPr>
              <a:t>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              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quá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thường</a:t>
            </a:r>
            <a:r>
              <a:rPr lang="en-US" altLang="en-US" sz="2800" dirty="0">
                <a:latin typeface="Times New Roman" panose="02020603050405020304" pitchFamily="18" charset="0"/>
              </a:rPr>
              <a:t> reo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nhiên</a:t>
            </a:r>
            <a:r>
              <a:rPr lang="en-US" altLang="en-US" sz="2800" dirty="0">
                <a:latin typeface="Times New Roman" panose="02020603050405020304" pitchFamily="18" charset="0"/>
              </a:rPr>
              <a:t>,              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gọi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     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đứng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bảng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bảng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</a:rPr>
              <a:t> ta           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xếp</a:t>
            </a:r>
            <a:r>
              <a:rPr lang="en-US" altLang="en-US" sz="2800" dirty="0"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Hằng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cứ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đến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khai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trường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rất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trẻ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quen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tiên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    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luôn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ước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chỉ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mình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cuốn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sách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rồi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nhận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rằng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nếu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chỉ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mình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chẳng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thể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nói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ai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điều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gì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cuốn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sách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chỉ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toàn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</a:rPr>
              <a:t> A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thể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cuốn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sách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mọi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muốn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cuốn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sách</a:t>
            </a:r>
            <a:r>
              <a:rPr lang="en-US" altLang="en-US" sz="2800" dirty="0">
                <a:latin typeface="Times New Roman" panose="02020603050405020304" pitchFamily="18" charset="0"/>
              </a:rPr>
              <a:t> hay,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bạn</a:t>
            </a:r>
            <a:r>
              <a:rPr lang="en-US" altLang="en-US" sz="2800" dirty="0">
                <a:latin typeface="Times New Roman" panose="02020603050405020304" pitchFamily="18" charset="0"/>
              </a:rPr>
              <a:t> B, C, D, Đ, E, …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     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Chúng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luôn</a:t>
            </a:r>
            <a:r>
              <a:rPr lang="en-US" altLang="en-US" sz="2800" dirty="0"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nhau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nhau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trang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sách</a:t>
            </a:r>
            <a:r>
              <a:rPr lang="en-US" altLang="en-US" sz="2800" dirty="0"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     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bạn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nhỏ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hãy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gặp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chúng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hằng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nhé</a:t>
            </a:r>
            <a:r>
              <a:rPr lang="en-US" altLang="en-US" sz="2800" dirty="0">
                <a:latin typeface="Times New Roman" panose="02020603050405020304" pitchFamily="18" charset="0"/>
              </a:rPr>
              <a:t>!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(Theo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Trần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Hoài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Dương</a:t>
            </a:r>
            <a:r>
              <a:rPr lang="en-US" altLang="en-US" sz="2800" dirty="0">
                <a:latin typeface="Times New Roman" panose="02020603050405020304" pitchFamily="18" charset="0"/>
              </a:rPr>
              <a:t>) </a:t>
            </a: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744638" y="644125"/>
            <a:ext cx="431800" cy="4476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2706788" y="644125"/>
            <a:ext cx="431800" cy="4476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6177063" y="625075"/>
            <a:ext cx="431800" cy="4476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10964963" y="579038"/>
            <a:ext cx="431800" cy="4476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6851650" y="1072750"/>
            <a:ext cx="431800" cy="4476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66863" y="1985563"/>
            <a:ext cx="430212" cy="4476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6443763" y="1880788"/>
            <a:ext cx="431800" cy="44608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7466497" y="2367390"/>
            <a:ext cx="431800" cy="4476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698600" y="3230163"/>
            <a:ext cx="431800" cy="4476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8439250" y="3117450"/>
            <a:ext cx="647700" cy="4476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8985350" y="3598463"/>
            <a:ext cx="649288" cy="4476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9086950" y="4046138"/>
            <a:ext cx="647700" cy="4476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657325" y="4912913"/>
            <a:ext cx="649288" cy="4476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619225" y="5360588"/>
            <a:ext cx="647700" cy="4476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-20538" y="6061670"/>
            <a:ext cx="84597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solidFill>
                  <a:srgbClr val="0000FF"/>
                </a:solidFill>
                <a:latin typeface="UTM Avo" panose="02040603050506020204" pitchFamily="18" charset="0"/>
                <a:cs typeface="Arial-SGK-TV" charset="0"/>
              </a:rPr>
              <a:t>Đọc</a:t>
            </a:r>
            <a:r>
              <a:rPr lang="en-US" altLang="en-US" sz="3000" b="1" dirty="0">
                <a:solidFill>
                  <a:srgbClr val="0000FF"/>
                </a:solidFill>
                <a:latin typeface="UTM Avo" panose="02040603050506020204" pitchFamily="18" charset="0"/>
                <a:cs typeface="Arial-SGK-TV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UTM Avo" panose="02040603050506020204" pitchFamily="18" charset="0"/>
                <a:cs typeface="Arial-SGK-TV" charset="0"/>
              </a:rPr>
              <a:t>nối</a:t>
            </a:r>
            <a:r>
              <a:rPr lang="en-US" altLang="en-US" sz="3000" b="1" dirty="0">
                <a:solidFill>
                  <a:srgbClr val="0000FF"/>
                </a:solidFill>
                <a:latin typeface="UTM Avo" panose="02040603050506020204" pitchFamily="18" charset="0"/>
                <a:cs typeface="Arial-SGK-TV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UTM Avo" panose="02040603050506020204" pitchFamily="18" charset="0"/>
                <a:cs typeface="Arial-SGK-TV" charset="0"/>
              </a:rPr>
              <a:t>tiếp</a:t>
            </a:r>
            <a:r>
              <a:rPr lang="en-US" altLang="en-US" sz="3000" b="1" dirty="0">
                <a:solidFill>
                  <a:srgbClr val="0000FF"/>
                </a:solidFill>
                <a:latin typeface="UTM Avo" panose="02040603050506020204" pitchFamily="18" charset="0"/>
                <a:cs typeface="Arial-SGK-TV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UTM Avo" panose="02040603050506020204" pitchFamily="18" charset="0"/>
                <a:cs typeface="Arial-SGK-TV" charset="0"/>
              </a:rPr>
              <a:t>câu</a:t>
            </a:r>
            <a:r>
              <a:rPr lang="en-US" altLang="en-US" sz="3000" b="1" dirty="0">
                <a:solidFill>
                  <a:srgbClr val="0000FF"/>
                </a:solidFill>
                <a:latin typeface="UTM Avo" panose="02040603050506020204" pitchFamily="18" charset="0"/>
                <a:cs typeface="Arial-SGK-TV" charset="0"/>
              </a:rPr>
              <a:t> </a:t>
            </a:r>
            <a:r>
              <a:rPr lang="vi-VN" altLang="en-US" sz="3000" b="1" dirty="0">
                <a:solidFill>
                  <a:srgbClr val="0000FF"/>
                </a:solidFill>
                <a:latin typeface="UTM Avo" panose="02040603050506020204" pitchFamily="18" charset="0"/>
                <a:cs typeface="Arial-SGK-TV" charset="0"/>
              </a:rPr>
              <a:t>và luyện đọc từ khó </a:t>
            </a:r>
            <a:endParaRPr lang="en-US" altLang="en-US" sz="3000" b="1" u="sng" dirty="0">
              <a:solidFill>
                <a:srgbClr val="0000FF"/>
              </a:solidFill>
              <a:latin typeface="UTM Avo" panose="02040603050506020204" pitchFamily="18" charset="0"/>
              <a:cs typeface="Arial-SGK-TV" charset="0"/>
            </a:endParaRPr>
          </a:p>
        </p:txBody>
      </p:sp>
      <p:sp>
        <p:nvSpPr>
          <p:cNvPr id="57" name="TextBox 5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4821338" y="764775"/>
            <a:ext cx="15954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nổi tiếng</a:t>
            </a:r>
          </a:p>
        </p:txBody>
      </p:sp>
      <p:sp>
        <p:nvSpPr>
          <p:cNvPr id="58" name="TextBox 57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9228531" y="1211063"/>
            <a:ext cx="1570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alt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273150" y="1191813"/>
            <a:ext cx="1654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vui sướng</a:t>
            </a:r>
            <a:endParaRPr lang="en-US" altLang="en-US" sz="28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3729138" y="2482750"/>
            <a:ext cx="1595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alt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21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7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164300" y="1272544"/>
            <a:ext cx="7175500" cy="1950085"/>
          </a:xfrm>
          <a:prstGeom prst="rect">
            <a:avLst/>
          </a:prstGeom>
          <a:solidFill>
            <a:srgbClr val="C6D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字魂37号-波纹乖乖体" panose="00000500000000000000" pitchFamily="2" charset="-122"/>
              <a:ea typeface="字魂37号-波纹乖乖体" panose="00000500000000000000" pitchFamily="2" charset="-122"/>
              <a:cs typeface="思源黑体 CN Medium" panose="020B06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26568" y="3767659"/>
            <a:ext cx="7175500" cy="1950085"/>
          </a:xfrm>
          <a:prstGeom prst="rect">
            <a:avLst/>
          </a:prstGeom>
          <a:solidFill>
            <a:srgbClr val="F0E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字魂37号-波纹乖乖体" panose="00000500000000000000" pitchFamily="2" charset="-122"/>
              <a:ea typeface="字魂37号-波纹乖乖体" panose="00000500000000000000" pitchFamily="2" charset="-122"/>
              <a:cs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0" b="20250"/>
          <a:stretch/>
        </p:blipFill>
        <p:spPr>
          <a:xfrm flipH="1">
            <a:off x="4010205" y="4108029"/>
            <a:ext cx="4146627" cy="182451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550" y="-71173"/>
            <a:ext cx="4162119" cy="41621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59629" y="114244"/>
            <a:ext cx="988599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5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D0CA"/>
                </a:solidFill>
                <a:effectLst/>
                <a:uLnTx/>
                <a:uFillTx/>
                <a:latin typeface="#9Slide07 SVNZiclets" panose="02000603000000000000" pitchFamily="2" charset="0"/>
                <a:cs typeface="+mn-cs"/>
              </a:rPr>
              <a:t>CHIA ĐOẠN</a:t>
            </a:r>
            <a:endParaRPr kumimoji="0" lang="en-US" sz="85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D0CA"/>
              </a:solidFill>
              <a:effectLst/>
              <a:uLnTx/>
              <a:uFillTx/>
              <a:latin typeface="#9Slide07 SVNZiclets" panose="02000603000000000000" pitchFamily="2" charset="0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79753" y="1352312"/>
            <a:ext cx="6929732" cy="631324"/>
            <a:chOff x="4763364" y="1188958"/>
            <a:chExt cx="6929732" cy="631324"/>
          </a:xfrm>
        </p:grpSpPr>
        <p:sp>
          <p:nvSpPr>
            <p:cNvPr id="15" name="TextBox 14"/>
            <p:cNvSpPr txBox="1"/>
            <p:nvPr/>
          </p:nvSpPr>
          <p:spPr>
            <a:xfrm>
              <a:off x="4768378" y="1204729"/>
              <a:ext cx="5938564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000" dirty="0">
                  <a:ln w="190500">
                    <a:solidFill>
                      <a:srgbClr val="C00000"/>
                    </a:solidFill>
                  </a:ln>
                  <a:noFill/>
                  <a:latin typeface="#9Slide03 IcielPanton Black" panose="00000A00000000000000" pitchFamily="2" charset="0"/>
                  <a:cs typeface="Calibri" panose="020F0502020204030204" pitchFamily="34" charset="0"/>
                </a:rPr>
                <a:t>Đoạn 1</a:t>
              </a:r>
              <a:endParaRPr lang="en-US" sz="4000" dirty="0">
                <a:ln w="190500">
                  <a:solidFill>
                    <a:srgbClr val="C00000"/>
                  </a:solidFill>
                </a:ln>
                <a:noFill/>
                <a:latin typeface="#9Slide03 IcielPanton Black" panose="00000A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6"/>
            <p:cNvSpPr txBox="1"/>
            <p:nvPr/>
          </p:nvSpPr>
          <p:spPr>
            <a:xfrm>
              <a:off x="4763364" y="1188958"/>
              <a:ext cx="6929732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000" dirty="0">
                  <a:ln w="127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cs typeface="Calibri" panose="020F0502020204030204" pitchFamily="34" charset="0"/>
                </a:rPr>
                <a:t>Đoạn 1</a:t>
              </a:r>
              <a:endParaRPr lang="en-US" sz="4000" dirty="0">
                <a:ln w="12700">
                  <a:noFill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458747" y="2323674"/>
            <a:ext cx="65866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+mj-lt"/>
              </a:rPr>
              <a:t>Từ đầu....tôi trước tiên.</a:t>
            </a:r>
            <a:endParaRPr lang="en-US" sz="4500" b="1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275281" y="3858725"/>
            <a:ext cx="6929732" cy="622174"/>
            <a:chOff x="2486309" y="3487868"/>
            <a:chExt cx="6929732" cy="622174"/>
          </a:xfrm>
        </p:grpSpPr>
        <p:sp>
          <p:nvSpPr>
            <p:cNvPr id="18" name="TextBox 17"/>
            <p:cNvSpPr txBox="1"/>
            <p:nvPr/>
          </p:nvSpPr>
          <p:spPr>
            <a:xfrm>
              <a:off x="2486309" y="3494489"/>
              <a:ext cx="5938564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000" dirty="0">
                  <a:ln w="190500">
                    <a:solidFill>
                      <a:srgbClr val="C00000"/>
                    </a:solidFill>
                  </a:ln>
                  <a:noFill/>
                  <a:latin typeface="#9Slide03 IcielPanton Black" panose="00000A00000000000000" pitchFamily="2" charset="0"/>
                  <a:cs typeface="Calibri" panose="020F0502020204030204" pitchFamily="34" charset="0"/>
                </a:rPr>
                <a:t>Đoạn 2</a:t>
              </a:r>
              <a:endParaRPr lang="en-US" sz="4000" dirty="0">
                <a:ln w="190500">
                  <a:solidFill>
                    <a:srgbClr val="C00000"/>
                  </a:solidFill>
                </a:ln>
                <a:noFill/>
                <a:latin typeface="#9Slide03 IcielPanton Black" panose="00000A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6"/>
            <p:cNvSpPr txBox="1"/>
            <p:nvPr/>
          </p:nvSpPr>
          <p:spPr>
            <a:xfrm>
              <a:off x="2486309" y="3487868"/>
              <a:ext cx="6929732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000" dirty="0">
                  <a:ln w="127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cs typeface="Calibri" panose="020F0502020204030204" pitchFamily="34" charset="0"/>
                </a:rPr>
                <a:t>Đoạn 2</a:t>
              </a:r>
              <a:endParaRPr lang="en-US" sz="4000" dirty="0">
                <a:ln w="12700">
                  <a:noFill/>
                </a:ln>
                <a:solidFill>
                  <a:schemeClr val="bg1"/>
                </a:solidFill>
                <a:latin typeface="#9Slide03 IcielPanton Black" panose="00000A00000000000000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771006" y="4632242"/>
            <a:ext cx="43355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+mj-lt"/>
              </a:rPr>
              <a:t>Còn lại</a:t>
            </a:r>
            <a:endParaRPr lang="en-US" sz="45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4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71"/>
          <a:stretch/>
        </p:blipFill>
        <p:spPr>
          <a:xfrm>
            <a:off x="7939851" y="3222628"/>
            <a:ext cx="3604449" cy="3245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245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/>
      <p:bldP spid="10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gsrag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2-0927-4">
  <a:themeElements>
    <a:clrScheme name="自定义 12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2813"/>
      </a:accent1>
      <a:accent2>
        <a:srgbClr val="422813"/>
      </a:accent2>
      <a:accent3>
        <a:srgbClr val="422813"/>
      </a:accent3>
      <a:accent4>
        <a:srgbClr val="422813"/>
      </a:accent4>
      <a:accent5>
        <a:srgbClr val="422813"/>
      </a:accent5>
      <a:accent6>
        <a:srgbClr val="422813"/>
      </a:accent6>
      <a:hlink>
        <a:srgbClr val="422813"/>
      </a:hlink>
      <a:folHlink>
        <a:srgbClr val="422813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942</Words>
  <Application>Microsoft Office PowerPoint</Application>
  <PresentationFormat>Màn hình rộng</PresentationFormat>
  <Paragraphs>131</Paragraphs>
  <Slides>24</Slides>
  <Notes>18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23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24</vt:i4>
      </vt:variant>
    </vt:vector>
  </HeadingPairs>
  <TitlesOfParts>
    <vt:vector size="49" baseType="lpstr">
      <vt:lpstr>等线 Light</vt:lpstr>
      <vt:lpstr>Source Han Sans CN Medium</vt:lpstr>
      <vt:lpstr>Calibri Light</vt:lpstr>
      <vt:lpstr>Times New Roman</vt:lpstr>
      <vt:lpstr>等线</vt:lpstr>
      <vt:lpstr>思源黑体 CN Medium</vt:lpstr>
      <vt:lpstr>#9Slide05 Fourth</vt:lpstr>
      <vt:lpstr>#9Slide07 SVNZiclets</vt:lpstr>
      <vt:lpstr>SVN-Newton</vt:lpstr>
      <vt:lpstr>#9Slide06 DeathRattle BB</vt:lpstr>
      <vt:lpstr>#9Slide07 HoneyCream</vt:lpstr>
      <vt:lpstr>#9Slide06 SVNStella</vt:lpstr>
      <vt:lpstr>字魂37号-波纹乖乖体</vt:lpstr>
      <vt:lpstr>UTM Avo</vt:lpstr>
      <vt:lpstr>#9Slide07 Altus</vt:lpstr>
      <vt:lpstr>Calibri</vt:lpstr>
      <vt:lpstr>Arial-Rounded</vt:lpstr>
      <vt:lpstr>#9Slide03 AmpleSoft Bold</vt:lpstr>
      <vt:lpstr>#9Slide03 IcielPanton Black</vt:lpstr>
      <vt:lpstr>#9Slide05 Bodega Script</vt:lpstr>
      <vt:lpstr>Arial-SGK-TV</vt:lpstr>
      <vt:lpstr>Arial</vt:lpstr>
      <vt:lpstr>宋体</vt:lpstr>
      <vt:lpstr>Office 主题</vt:lpstr>
      <vt:lpstr>4_2-0927-4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演示文稿gsrag</dc:title>
  <dc:creator>MANG NON</dc:creator>
  <cp:keywords>MANG NON</cp:keywords>
  <cp:lastModifiedBy>NHÓM ZALO TOÁN THCS CÁNH DIỀU</cp:lastModifiedBy>
  <cp:revision>49</cp:revision>
  <dcterms:created xsi:type="dcterms:W3CDTF">2019-11-25T03:24:21Z</dcterms:created>
  <dcterms:modified xsi:type="dcterms:W3CDTF">2022-10-30T12:27:09Z</dcterms:modified>
</cp:coreProperties>
</file>