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5" r:id="rId2"/>
    <p:sldMasterId id="2147483734" r:id="rId3"/>
    <p:sldMasterId id="2147483770" r:id="rId4"/>
    <p:sldMasterId id="2147483782" r:id="rId5"/>
  </p:sldMasterIdLst>
  <p:notesMasterIdLst>
    <p:notesMasterId r:id="rId17"/>
  </p:notesMasterIdLst>
  <p:sldIdLst>
    <p:sldId id="315" r:id="rId6"/>
    <p:sldId id="2007577190" r:id="rId7"/>
    <p:sldId id="2007577179" r:id="rId8"/>
    <p:sldId id="306" r:id="rId9"/>
    <p:sldId id="320" r:id="rId10"/>
    <p:sldId id="2007577477" r:id="rId11"/>
    <p:sldId id="2007577478" r:id="rId12"/>
    <p:sldId id="2007577479" r:id="rId13"/>
    <p:sldId id="2007577480" r:id="rId14"/>
    <p:sldId id="2007577481" r:id="rId15"/>
    <p:sldId id="31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11/27/2024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7385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11/27/2024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659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9465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11/27/2024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007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96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11/27/2024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1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88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303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1_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88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1809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1_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 dirty="0"/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88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48771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11/27/2024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195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3126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3684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630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4468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4829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591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6849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6603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0798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5587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2868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39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25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54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75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04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28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83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1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638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52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246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4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56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62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15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109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49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964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70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164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64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99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image" Target="../media/image4.jpeg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11/27/2024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D4406AD-0800-418C-99D0-9F5A72AA004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444" y="294861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25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21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98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  <p:sldLayoutId id="2147483801" r:id="rId19"/>
    <p:sldLayoutId id="2147483802" r:id="rId20"/>
    <p:sldLayoutId id="2147483803" r:id="rId21"/>
    <p:sldLayoutId id="2147483804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EB705A-DD94-CF2D-22C0-F74447201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567" y="2900956"/>
            <a:ext cx="4980864" cy="38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9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DF812B-BE77-9D32-467E-B30433A19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1919" y="2393427"/>
            <a:ext cx="7768161" cy="413110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77DF344-FAD3-69EA-AA2E-4AB89407C76F}"/>
              </a:ext>
            </a:extLst>
          </p:cNvPr>
          <p:cNvSpPr/>
          <p:nvPr/>
        </p:nvSpPr>
        <p:spPr>
          <a:xfrm>
            <a:off x="616163" y="50446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FF9A15-8E65-EFBC-2251-68DF87242B2D}"/>
              </a:ext>
            </a:extLst>
          </p:cNvPr>
          <p:cNvSpPr txBox="1"/>
          <p:nvPr/>
        </p:nvSpPr>
        <p:spPr>
          <a:xfrm>
            <a:off x="1053485" y="504464"/>
            <a:ext cx="359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Xem tờ lịch tháng 4 dưới đây rồi trả lời câu hỏi.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B7A8C3-A25C-6B97-16F0-82738A0A6052}"/>
              </a:ext>
            </a:extLst>
          </p:cNvPr>
          <p:cNvSpPr txBox="1"/>
          <p:nvPr/>
        </p:nvSpPr>
        <p:spPr>
          <a:xfrm>
            <a:off x="5126960" y="333467"/>
            <a:ext cx="5098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- Tháng 4 có bao nhiêu ngày?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38123E-EDBC-04D3-E124-1942056C40DD}"/>
              </a:ext>
            </a:extLst>
          </p:cNvPr>
          <p:cNvSpPr txBox="1"/>
          <p:nvPr/>
        </p:nvSpPr>
        <p:spPr>
          <a:xfrm>
            <a:off x="5126082" y="712842"/>
            <a:ext cx="6343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- Nếu thứ Bảy tuần này là ngày Giải phóng miền Nam 30 tháng 4 thì thứ Bảy tuần trước là ngày nào?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4F402E-48D2-AB03-1270-291CCAF5F5BE}"/>
              </a:ext>
            </a:extLst>
          </p:cNvPr>
          <p:cNvSpPr txBox="1"/>
          <p:nvPr/>
        </p:nvSpPr>
        <p:spPr>
          <a:xfrm>
            <a:off x="9260385" y="329263"/>
            <a:ext cx="201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30 ngày.</a:t>
            </a:r>
            <a:endParaRPr lang="vi-VN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96E351-EE7F-D705-C4EE-6DDB5C20FD7A}"/>
              </a:ext>
            </a:extLst>
          </p:cNvPr>
          <p:cNvSpPr txBox="1"/>
          <p:nvPr/>
        </p:nvSpPr>
        <p:spPr>
          <a:xfrm>
            <a:off x="5126082" y="1819978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Ngày 23 tháng 4.</a:t>
            </a:r>
            <a:endParaRPr lang="vi-VN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048A5CEA-CAB7-3991-E9EB-5E185AD37E9A}"/>
              </a:ext>
            </a:extLst>
          </p:cNvPr>
          <p:cNvSpPr/>
          <p:nvPr/>
        </p:nvSpPr>
        <p:spPr>
          <a:xfrm>
            <a:off x="7910225" y="5512345"/>
            <a:ext cx="749300" cy="836462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Curved Up 13">
            <a:extLst>
              <a:ext uri="{FF2B5EF4-FFF2-40B4-BE49-F238E27FC236}">
                <a16:creationId xmlns:a16="http://schemas.microsoft.com/office/drawing/2014/main" id="{DE0AF6B2-7A6C-190B-4A37-5C6DCB2EA38E}"/>
              </a:ext>
            </a:extLst>
          </p:cNvPr>
          <p:cNvSpPr/>
          <p:nvPr/>
        </p:nvSpPr>
        <p:spPr>
          <a:xfrm rot="5400000">
            <a:off x="3258378" y="3892502"/>
            <a:ext cx="592629" cy="26662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EE1D6D-CC21-E023-9ACB-34BB6FCF6343}"/>
              </a:ext>
            </a:extLst>
          </p:cNvPr>
          <p:cNvSpPr txBox="1"/>
          <p:nvPr/>
        </p:nvSpPr>
        <p:spPr>
          <a:xfrm>
            <a:off x="2185143" y="3867206"/>
            <a:ext cx="110959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ngày</a:t>
            </a:r>
          </a:p>
        </p:txBody>
      </p:sp>
      <p:sp>
        <p:nvSpPr>
          <p:cNvPr id="16" name="Arrow: Curved Up 15">
            <a:extLst>
              <a:ext uri="{FF2B5EF4-FFF2-40B4-BE49-F238E27FC236}">
                <a16:creationId xmlns:a16="http://schemas.microsoft.com/office/drawing/2014/main" id="{30D622D5-881B-7A47-B960-DDA135224B4A}"/>
              </a:ext>
            </a:extLst>
          </p:cNvPr>
          <p:cNvSpPr/>
          <p:nvPr/>
        </p:nvSpPr>
        <p:spPr>
          <a:xfrm rot="5400000">
            <a:off x="3258378" y="4526979"/>
            <a:ext cx="592629" cy="26662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D66832-0C4C-03A6-1975-9D66770F34BE}"/>
              </a:ext>
            </a:extLst>
          </p:cNvPr>
          <p:cNvSpPr txBox="1"/>
          <p:nvPr/>
        </p:nvSpPr>
        <p:spPr>
          <a:xfrm>
            <a:off x="2185141" y="4488639"/>
            <a:ext cx="110959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ngày</a:t>
            </a:r>
          </a:p>
        </p:txBody>
      </p:sp>
      <p:sp>
        <p:nvSpPr>
          <p:cNvPr id="18" name="Arrow: Curved Up 17">
            <a:extLst>
              <a:ext uri="{FF2B5EF4-FFF2-40B4-BE49-F238E27FC236}">
                <a16:creationId xmlns:a16="http://schemas.microsoft.com/office/drawing/2014/main" id="{662AD362-A41B-B07B-F74B-B608252B0A36}"/>
              </a:ext>
            </a:extLst>
          </p:cNvPr>
          <p:cNvSpPr/>
          <p:nvPr/>
        </p:nvSpPr>
        <p:spPr>
          <a:xfrm rot="5400000">
            <a:off x="3258377" y="5161456"/>
            <a:ext cx="592628" cy="26662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745A90-C283-5FD5-2F6C-116A7F037038}"/>
              </a:ext>
            </a:extLst>
          </p:cNvPr>
          <p:cNvSpPr txBox="1"/>
          <p:nvPr/>
        </p:nvSpPr>
        <p:spPr>
          <a:xfrm>
            <a:off x="2185141" y="5110072"/>
            <a:ext cx="110959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ngày</a:t>
            </a:r>
          </a:p>
        </p:txBody>
      </p:sp>
      <p:sp>
        <p:nvSpPr>
          <p:cNvPr id="20" name="Arrow: Curved Up 19">
            <a:extLst>
              <a:ext uri="{FF2B5EF4-FFF2-40B4-BE49-F238E27FC236}">
                <a16:creationId xmlns:a16="http://schemas.microsoft.com/office/drawing/2014/main" id="{6B2B43DB-35C4-3751-9468-3F982028840F}"/>
              </a:ext>
            </a:extLst>
          </p:cNvPr>
          <p:cNvSpPr/>
          <p:nvPr/>
        </p:nvSpPr>
        <p:spPr>
          <a:xfrm rot="16200000">
            <a:off x="8565895" y="5490560"/>
            <a:ext cx="721287" cy="393264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0F60CB6-8958-875F-2871-348A63281E6C}"/>
              </a:ext>
            </a:extLst>
          </p:cNvPr>
          <p:cNvSpPr/>
          <p:nvPr/>
        </p:nvSpPr>
        <p:spPr>
          <a:xfrm>
            <a:off x="7872997" y="5173458"/>
            <a:ext cx="786528" cy="52328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5D3156-9F87-A6E0-BCB0-F0D97AF71BF5}"/>
              </a:ext>
            </a:extLst>
          </p:cNvPr>
          <p:cNvSpPr txBox="1"/>
          <p:nvPr/>
        </p:nvSpPr>
        <p:spPr>
          <a:xfrm>
            <a:off x="9193552" y="5449615"/>
            <a:ext cx="110959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ngày</a:t>
            </a:r>
          </a:p>
        </p:txBody>
      </p:sp>
      <p:sp>
        <p:nvSpPr>
          <p:cNvPr id="23" name="Arrow: Curved Up 22">
            <a:extLst>
              <a:ext uri="{FF2B5EF4-FFF2-40B4-BE49-F238E27FC236}">
                <a16:creationId xmlns:a16="http://schemas.microsoft.com/office/drawing/2014/main" id="{EB624E27-99D3-0AE6-3A56-E83902125FB5}"/>
              </a:ext>
            </a:extLst>
          </p:cNvPr>
          <p:cNvSpPr/>
          <p:nvPr/>
        </p:nvSpPr>
        <p:spPr>
          <a:xfrm rot="5400000">
            <a:off x="3258377" y="5772677"/>
            <a:ext cx="592628" cy="26662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1F45F77-F962-F761-7DF6-6CDAC1B057FF}"/>
              </a:ext>
            </a:extLst>
          </p:cNvPr>
          <p:cNvSpPr txBox="1"/>
          <p:nvPr/>
        </p:nvSpPr>
        <p:spPr>
          <a:xfrm>
            <a:off x="2185141" y="5721293"/>
            <a:ext cx="110959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ngày</a:t>
            </a:r>
          </a:p>
        </p:txBody>
      </p:sp>
    </p:spTree>
    <p:extLst>
      <p:ext uri="{BB962C8B-B14F-4D97-AF65-F5344CB8AC3E}">
        <p14:creationId xmlns:p14="http://schemas.microsoft.com/office/powerpoint/2010/main" val="220168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  <p:bldP spid="10" grpId="0"/>
      <p:bldP spid="11" grpId="0"/>
      <p:bldP spid="12" grpId="0"/>
      <p:bldP spid="13" grpId="0" animBg="1"/>
      <p:bldP spid="13" grpId="1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024A99-DAF3-6AB3-A892-417C5720F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66" y="467480"/>
            <a:ext cx="9946096" cy="43555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223" y="3500021"/>
            <a:ext cx="4866777" cy="289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4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26A172-2529-4143-A807-219B2E0F2A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" y="0"/>
            <a:ext cx="12192000" cy="6858000"/>
          </a:xfrm>
          <a:prstGeom prst="rect">
            <a:avLst/>
          </a:prstGeom>
        </p:spPr>
      </p:pic>
      <p:pic>
        <p:nvPicPr>
          <p:cNvPr id="6" name="Cả Tuần Đều Ngoan - Siêu Chíp ( Sieu Chip ) - Ca Nhạc Thiếu Nhi , Phim Hoạt Hình - CM.">
            <a:hlinkClick r:id="" action="ppaction://media"/>
            <a:extLst>
              <a:ext uri="{FF2B5EF4-FFF2-40B4-BE49-F238E27FC236}">
                <a16:creationId xmlns:a16="http://schemas.microsoft.com/office/drawing/2014/main" id="{6012EE74-504E-4AF1-AF7F-CAC03DF0B5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016" end="144630.65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481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6FD4FA58-48BE-49B7-B35D-6A15D959F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215" y="62231"/>
            <a:ext cx="12300867" cy="644174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075790" y="879752"/>
            <a:ext cx="3180079" cy="705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BẠN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9513667">
            <a:off x="775387" y="2075088"/>
            <a:ext cx="355487" cy="187275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1251523">
            <a:off x="1917699" y="1621869"/>
            <a:ext cx="290111" cy="239463"/>
            <a:chOff x="0" y="0"/>
            <a:chExt cx="2138680" cy="1765300"/>
          </a:xfrm>
        </p:grpSpPr>
        <p:sp>
          <p:nvSpPr>
            <p:cNvPr id="9" name="Freeform 9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E54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43381" y="5189026"/>
            <a:ext cx="129951" cy="179325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81965">
            <a:off x="398121" y="4349156"/>
            <a:ext cx="350151" cy="302403"/>
          </a:xfrm>
          <a:prstGeom prst="rect">
            <a:avLst/>
          </a:prstGeom>
        </p:spPr>
      </p:pic>
      <p:graphicFrame>
        <p:nvGraphicFramePr>
          <p:cNvPr id="13" name="Table 10">
            <a:extLst>
              <a:ext uri="{FF2B5EF4-FFF2-40B4-BE49-F238E27FC236}">
                <a16:creationId xmlns:a16="http://schemas.microsoft.com/office/drawing/2014/main" id="{1E111BA5-9D3E-423E-B6B8-C65235AE17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223907"/>
              </p:ext>
            </p:extLst>
          </p:nvPr>
        </p:nvGraphicFramePr>
        <p:xfrm>
          <a:off x="3935266" y="1849372"/>
          <a:ext cx="5313609" cy="342323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59087">
                  <a:extLst>
                    <a:ext uri="{9D8B030D-6E8A-4147-A177-3AD203B41FA5}">
                      <a16:colId xmlns:a16="http://schemas.microsoft.com/office/drawing/2014/main" val="1884177957"/>
                    </a:ext>
                  </a:extLst>
                </a:gridCol>
                <a:gridCol w="759087">
                  <a:extLst>
                    <a:ext uri="{9D8B030D-6E8A-4147-A177-3AD203B41FA5}">
                      <a16:colId xmlns:a16="http://schemas.microsoft.com/office/drawing/2014/main" val="108223790"/>
                    </a:ext>
                  </a:extLst>
                </a:gridCol>
                <a:gridCol w="759087">
                  <a:extLst>
                    <a:ext uri="{9D8B030D-6E8A-4147-A177-3AD203B41FA5}">
                      <a16:colId xmlns:a16="http://schemas.microsoft.com/office/drawing/2014/main" val="1619605827"/>
                    </a:ext>
                  </a:extLst>
                </a:gridCol>
                <a:gridCol w="759087">
                  <a:extLst>
                    <a:ext uri="{9D8B030D-6E8A-4147-A177-3AD203B41FA5}">
                      <a16:colId xmlns:a16="http://schemas.microsoft.com/office/drawing/2014/main" val="449420991"/>
                    </a:ext>
                  </a:extLst>
                </a:gridCol>
                <a:gridCol w="759087">
                  <a:extLst>
                    <a:ext uri="{9D8B030D-6E8A-4147-A177-3AD203B41FA5}">
                      <a16:colId xmlns:a16="http://schemas.microsoft.com/office/drawing/2014/main" val="1711438490"/>
                    </a:ext>
                  </a:extLst>
                </a:gridCol>
                <a:gridCol w="759087">
                  <a:extLst>
                    <a:ext uri="{9D8B030D-6E8A-4147-A177-3AD203B41FA5}">
                      <a16:colId xmlns:a16="http://schemas.microsoft.com/office/drawing/2014/main" val="4170776361"/>
                    </a:ext>
                  </a:extLst>
                </a:gridCol>
                <a:gridCol w="759087">
                  <a:extLst>
                    <a:ext uri="{9D8B030D-6E8A-4147-A177-3AD203B41FA5}">
                      <a16:colId xmlns:a16="http://schemas.microsoft.com/office/drawing/2014/main" val="3264085957"/>
                    </a:ext>
                  </a:extLst>
                </a:gridCol>
              </a:tblGrid>
              <a:tr h="675417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Tháng</a:t>
                      </a:r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11</a:t>
                      </a:r>
                    </a:p>
                  </a:txBody>
                  <a:tcPr marL="54293" marR="54293" marT="27146" marB="27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A92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377294"/>
                  </a:ext>
                </a:extLst>
              </a:tr>
              <a:tr h="572666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19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Hai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19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19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19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19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19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19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19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19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19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9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19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958212"/>
                  </a:ext>
                </a:extLst>
              </a:tr>
              <a:tr h="422881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148591"/>
                  </a:ext>
                </a:extLst>
              </a:tr>
              <a:tr h="42288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968498"/>
                  </a:ext>
                </a:extLst>
              </a:tr>
              <a:tr h="42288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37796"/>
                  </a:ext>
                </a:extLst>
              </a:tr>
              <a:tr h="42288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333523"/>
                  </a:ext>
                </a:extLst>
              </a:tr>
              <a:tr h="42288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293" marR="54293" marT="27146" marB="2714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335589"/>
                  </a:ext>
                </a:extLst>
              </a:tr>
            </a:tbl>
          </a:graphicData>
        </a:graphic>
      </p:graphicFrame>
      <p:pic>
        <p:nvPicPr>
          <p:cNvPr id="14" name="Picture 3">
            <a:extLst>
              <a:ext uri="{FF2B5EF4-FFF2-40B4-BE49-F238E27FC236}">
                <a16:creationId xmlns:a16="http://schemas.microsoft.com/office/drawing/2014/main" id="{26A74E53-AF66-4897-B05B-D3BC877EEC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6360" y="4322035"/>
            <a:ext cx="1742164" cy="20287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013704" y="4409364"/>
            <a:ext cx="1623489" cy="1941392"/>
          </a:xfrm>
          <a:prstGeom prst="rect">
            <a:avLst/>
          </a:prstGeom>
        </p:spPr>
      </p:pic>
      <p:grpSp>
        <p:nvGrpSpPr>
          <p:cNvPr id="16" name="Group 4">
            <a:extLst>
              <a:ext uri="{FF2B5EF4-FFF2-40B4-BE49-F238E27FC236}">
                <a16:creationId xmlns:a16="http://schemas.microsoft.com/office/drawing/2014/main" id="{722A0D7D-8566-416F-B7BA-91D166A09184}"/>
              </a:ext>
            </a:extLst>
          </p:cNvPr>
          <p:cNvGrpSpPr>
            <a:grpSpLocks noChangeAspect="1"/>
          </p:cNvGrpSpPr>
          <p:nvPr/>
        </p:nvGrpSpPr>
        <p:grpSpPr>
          <a:xfrm rot="-3983895">
            <a:off x="8013475" y="5785241"/>
            <a:ext cx="663464" cy="349522"/>
            <a:chOff x="0" y="0"/>
            <a:chExt cx="1610360" cy="848360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D499355B-3ADA-4678-8E58-6D27D66081A5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grpSp>
        <p:nvGrpSpPr>
          <p:cNvPr id="18" name="Group 6">
            <a:extLst>
              <a:ext uri="{FF2B5EF4-FFF2-40B4-BE49-F238E27FC236}">
                <a16:creationId xmlns:a16="http://schemas.microsoft.com/office/drawing/2014/main" id="{24E41550-EF7A-4147-B0FD-60B001C850DF}"/>
              </a:ext>
            </a:extLst>
          </p:cNvPr>
          <p:cNvGrpSpPr>
            <a:grpSpLocks noChangeAspect="1"/>
          </p:cNvGrpSpPr>
          <p:nvPr/>
        </p:nvGrpSpPr>
        <p:grpSpPr>
          <a:xfrm rot="681662">
            <a:off x="4298612" y="5786539"/>
            <a:ext cx="541452" cy="446923"/>
            <a:chOff x="0" y="0"/>
            <a:chExt cx="2138680" cy="1765300"/>
          </a:xfrm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B5604433-6614-4206-95A3-F0D09FFB7336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20" name="Group 12">
            <a:extLst>
              <a:ext uri="{FF2B5EF4-FFF2-40B4-BE49-F238E27FC236}">
                <a16:creationId xmlns:a16="http://schemas.microsoft.com/office/drawing/2014/main" id="{3C2684CE-F7BA-4C7D-8D85-7827C06B5837}"/>
              </a:ext>
            </a:extLst>
          </p:cNvPr>
          <p:cNvGrpSpPr>
            <a:grpSpLocks noChangeAspect="1"/>
          </p:cNvGrpSpPr>
          <p:nvPr/>
        </p:nvGrpSpPr>
        <p:grpSpPr>
          <a:xfrm rot="3741014">
            <a:off x="10510194" y="1394395"/>
            <a:ext cx="663464" cy="349522"/>
            <a:chOff x="0" y="0"/>
            <a:chExt cx="1610360" cy="848360"/>
          </a:xfrm>
        </p:grpSpPr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51C6861C-17D3-400F-AFEF-93B8651FD05B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grpSp>
        <p:nvGrpSpPr>
          <p:cNvPr id="22" name="Group 14">
            <a:extLst>
              <a:ext uri="{FF2B5EF4-FFF2-40B4-BE49-F238E27FC236}">
                <a16:creationId xmlns:a16="http://schemas.microsoft.com/office/drawing/2014/main" id="{6D776649-1FDF-456E-A3B4-09FE8CF90C7D}"/>
              </a:ext>
            </a:extLst>
          </p:cNvPr>
          <p:cNvGrpSpPr/>
          <p:nvPr/>
        </p:nvGrpSpPr>
        <p:grpSpPr>
          <a:xfrm>
            <a:off x="11333992" y="772399"/>
            <a:ext cx="334685" cy="334685"/>
            <a:chOff x="0" y="0"/>
            <a:chExt cx="6350000" cy="6350000"/>
          </a:xfrm>
        </p:grpSpPr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80A34E80-8A69-45CC-AA2A-1D6A55195889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24" name="Group 17">
            <a:extLst>
              <a:ext uri="{FF2B5EF4-FFF2-40B4-BE49-F238E27FC236}">
                <a16:creationId xmlns:a16="http://schemas.microsoft.com/office/drawing/2014/main" id="{4CF30839-EAB0-4F6E-A4DD-8C5BE8DFC458}"/>
              </a:ext>
            </a:extLst>
          </p:cNvPr>
          <p:cNvGrpSpPr/>
          <p:nvPr/>
        </p:nvGrpSpPr>
        <p:grpSpPr>
          <a:xfrm>
            <a:off x="708986" y="689516"/>
            <a:ext cx="334685" cy="334685"/>
            <a:chOff x="0" y="0"/>
            <a:chExt cx="6350000" cy="6350000"/>
          </a:xfrm>
        </p:grpSpPr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352B9D4B-C5D0-4051-A9DD-AEABF8A4D75D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AA7E15DE-0E97-43C6-8A51-BF2E81AAE3A7}"/>
              </a:ext>
            </a:extLst>
          </p:cNvPr>
          <p:cNvGrpSpPr>
            <a:grpSpLocks noChangeAspect="1"/>
          </p:cNvGrpSpPr>
          <p:nvPr/>
        </p:nvGrpSpPr>
        <p:grpSpPr>
          <a:xfrm rot="-1251523">
            <a:off x="2405346" y="853326"/>
            <a:ext cx="541452" cy="446923"/>
            <a:chOff x="0" y="0"/>
            <a:chExt cx="2138680" cy="1765300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EDE7F4A0-F2D0-4F23-B4E3-FD9DFE33264D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pic>
        <p:nvPicPr>
          <p:cNvPr id="28" name="Picture 21">
            <a:extLst>
              <a:ext uri="{FF2B5EF4-FFF2-40B4-BE49-F238E27FC236}">
                <a16:creationId xmlns:a16="http://schemas.microsoft.com/office/drawing/2014/main" id="{339AEC3B-23F1-40D4-AF74-A3734BAEE5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481965">
            <a:off x="953749" y="3481097"/>
            <a:ext cx="574782" cy="496403"/>
          </a:xfrm>
          <a:prstGeom prst="rect">
            <a:avLst/>
          </a:prstGeom>
        </p:spPr>
      </p:pic>
      <p:pic>
        <p:nvPicPr>
          <p:cNvPr id="29" name="Picture 22">
            <a:extLst>
              <a:ext uri="{FF2B5EF4-FFF2-40B4-BE49-F238E27FC236}">
                <a16:creationId xmlns:a16="http://schemas.microsoft.com/office/drawing/2014/main" id="{86845981-9B1E-4E4E-87E5-5CA7ED49A8A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562228">
            <a:off x="11047347" y="3412212"/>
            <a:ext cx="574782" cy="496403"/>
          </a:xfrm>
          <a:prstGeom prst="rect">
            <a:avLst/>
          </a:prstGeom>
        </p:spPr>
      </p:pic>
      <p:grpSp>
        <p:nvGrpSpPr>
          <p:cNvPr id="32" name="Group 6">
            <a:extLst>
              <a:ext uri="{FF2B5EF4-FFF2-40B4-BE49-F238E27FC236}">
                <a16:creationId xmlns:a16="http://schemas.microsoft.com/office/drawing/2014/main" id="{ACF8739A-9494-4E2E-9EA2-A5FB0B572F59}"/>
              </a:ext>
            </a:extLst>
          </p:cNvPr>
          <p:cNvGrpSpPr>
            <a:grpSpLocks noChangeAspect="1"/>
          </p:cNvGrpSpPr>
          <p:nvPr/>
        </p:nvGrpSpPr>
        <p:grpSpPr>
          <a:xfrm rot="681662">
            <a:off x="8581049" y="709654"/>
            <a:ext cx="541452" cy="446923"/>
            <a:chOff x="0" y="0"/>
            <a:chExt cx="2138680" cy="17653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D64114DD-E54E-4291-BB00-306573B8F994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D6289C7-85F9-42EF-B9A2-DBE554225C59}"/>
              </a:ext>
            </a:extLst>
          </p:cNvPr>
          <p:cNvGrpSpPr/>
          <p:nvPr/>
        </p:nvGrpSpPr>
        <p:grpSpPr>
          <a:xfrm>
            <a:off x="477734" y="1820281"/>
            <a:ext cx="3225552" cy="2144487"/>
            <a:chOff x="1961618" y="2478703"/>
            <a:chExt cx="3225552" cy="2144487"/>
          </a:xfrm>
        </p:grpSpPr>
        <p:sp>
          <p:nvSpPr>
            <p:cNvPr id="35" name="Speech Bubble: Rectangle with Corners Rounded 34">
              <a:extLst>
                <a:ext uri="{FF2B5EF4-FFF2-40B4-BE49-F238E27FC236}">
                  <a16:creationId xmlns:a16="http://schemas.microsoft.com/office/drawing/2014/main" id="{6F414CBC-421E-4F78-8663-56CC384A237C}"/>
                </a:ext>
              </a:extLst>
            </p:cNvPr>
            <p:cNvSpPr/>
            <p:nvPr/>
          </p:nvSpPr>
          <p:spPr>
            <a:xfrm>
              <a:off x="1961618" y="2478703"/>
              <a:ext cx="3225552" cy="2133963"/>
            </a:xfrm>
            <a:prstGeom prst="wedgeRoundRectCallout">
              <a:avLst/>
            </a:prstGeom>
            <a:solidFill>
              <a:srgbClr val="34A92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A07C19-1090-4882-98C6-AE2894A9549E}"/>
                </a:ext>
              </a:extLst>
            </p:cNvPr>
            <p:cNvSpPr txBox="1"/>
            <p:nvPr/>
          </p:nvSpPr>
          <p:spPr>
            <a:xfrm>
              <a:off x="2018091" y="2684198"/>
              <a:ext cx="3083011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bất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kì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tờ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lịch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11,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-21734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842" y="4171703"/>
            <a:ext cx="4522958" cy="2686297"/>
          </a:xfrm>
          <a:prstGeom prst="rect">
            <a:avLst/>
          </a:prstGeom>
        </p:spPr>
      </p:pic>
      <p:pic>
        <p:nvPicPr>
          <p:cNvPr id="5" name="Picture 4" descr="A cartoon of a calendar with a paper sheet&#10;&#10;Description automatically generated">
            <a:extLst>
              <a:ext uri="{FF2B5EF4-FFF2-40B4-BE49-F238E27FC236}">
                <a16:creationId xmlns:a16="http://schemas.microsoft.com/office/drawing/2014/main" id="{5CFC0650-ABD1-8074-2516-7F4F0804B2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366"/>
            <a:ext cx="3067050" cy="3025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AED46C-D60E-96D5-4EF4-63E09FCD9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0843" y="1238204"/>
            <a:ext cx="2170364" cy="10668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EFEDC0-026B-6D94-9AB6-6D7F4BE1F6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060" y="2458174"/>
            <a:ext cx="11634690" cy="22788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436863-D81C-933F-94ED-A5841DF9B2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8219" y="4040835"/>
            <a:ext cx="287756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4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1818290" y="0"/>
            <a:ext cx="9165020" cy="6766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737BA5-3134-A2C1-1AB6-98D15A714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467" y="3621237"/>
            <a:ext cx="709026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3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5C47C-4E8E-2EC9-AF74-2E3CC6BEEFD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5228" y="1052799"/>
            <a:ext cx="9194800" cy="518465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C777A27-9130-8269-D030-80CE810360A1}"/>
              </a:ext>
            </a:extLst>
          </p:cNvPr>
          <p:cNvSpPr/>
          <p:nvPr/>
        </p:nvSpPr>
        <p:spPr>
          <a:xfrm>
            <a:off x="3155940" y="61547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8F8D33-DD14-42C0-23C5-E98EECCA5664}"/>
              </a:ext>
            </a:extLst>
          </p:cNvPr>
          <p:cNvSpPr txBox="1"/>
          <p:nvPr/>
        </p:nvSpPr>
        <p:spPr>
          <a:xfrm>
            <a:off x="3593262" y="615477"/>
            <a:ext cx="76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Mỗi hình dưới đây ứng với ô chữ nào?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3C15CC-4928-CE3B-DAA9-98B50098D018}"/>
              </a:ext>
            </a:extLst>
          </p:cNvPr>
          <p:cNvCxnSpPr>
            <a:cxnSpLocks/>
          </p:cNvCxnSpPr>
          <p:nvPr/>
        </p:nvCxnSpPr>
        <p:spPr>
          <a:xfrm flipH="1">
            <a:off x="2804928" y="2740648"/>
            <a:ext cx="4332942" cy="4863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D54078-6CA1-2C9E-B392-D5E666476670}"/>
              </a:ext>
            </a:extLst>
          </p:cNvPr>
          <p:cNvCxnSpPr>
            <a:cxnSpLocks/>
          </p:cNvCxnSpPr>
          <p:nvPr/>
        </p:nvCxnSpPr>
        <p:spPr>
          <a:xfrm flipH="1">
            <a:off x="3593262" y="4093458"/>
            <a:ext cx="5835092" cy="55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0AB1F7-6BB1-739A-0049-FF1C3B54478C}"/>
              </a:ext>
            </a:extLst>
          </p:cNvPr>
          <p:cNvCxnSpPr>
            <a:cxnSpLocks/>
          </p:cNvCxnSpPr>
          <p:nvPr/>
        </p:nvCxnSpPr>
        <p:spPr>
          <a:xfrm>
            <a:off x="4914594" y="4093458"/>
            <a:ext cx="2290482" cy="55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C:\Users\TUAN\Downloads\Luyện tập 1.png">
            <a:extLst>
              <a:ext uri="{FF2B5EF4-FFF2-40B4-BE49-F238E27FC236}">
                <a16:creationId xmlns:a16="http://schemas.microsoft.com/office/drawing/2014/main" id="{DCA904A5-8767-D362-1564-2EB9EE766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242" y="402391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161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D1DAA8-E7E0-712D-B1E7-3C65435AB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1900" y="2629698"/>
            <a:ext cx="6220426" cy="336727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E6BBF23-4454-DE29-6448-B74A6DB14381}"/>
              </a:ext>
            </a:extLst>
          </p:cNvPr>
          <p:cNvSpPr/>
          <p:nvPr/>
        </p:nvSpPr>
        <p:spPr>
          <a:xfrm>
            <a:off x="807328" y="148044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5E4C64-DF79-5CE9-5F26-F2D946E8560E}"/>
              </a:ext>
            </a:extLst>
          </p:cNvPr>
          <p:cNvSpPr txBox="1"/>
          <p:nvPr/>
        </p:nvSpPr>
        <p:spPr>
          <a:xfrm>
            <a:off x="1244650" y="1480445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a) Nêu các ngày còn thiếu trong tờ lịch tháng 2 dưới đây.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FDF7F99-1286-5DD6-AB65-48AF8B7BD8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193034"/>
              </p:ext>
            </p:extLst>
          </p:nvPr>
        </p:nvGraphicFramePr>
        <p:xfrm>
          <a:off x="6294281" y="3148675"/>
          <a:ext cx="4591397" cy="2601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2953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639680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631317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769059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70913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  <a:r>
                        <a:rPr lang="en-US" sz="14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4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</a:t>
                      </a:r>
                      <a:endParaRPr lang="en-US" sz="1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  <a:r>
                        <a:rPr lang="en-US" sz="14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4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</a:t>
                      </a:r>
                      <a:endParaRPr lang="en-US" sz="1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</a:p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</a:p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NĂM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</a:p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SÁU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</a:p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BẢY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CHỦ</a:t>
                      </a:r>
                      <a:r>
                        <a:rPr lang="en-US" sz="14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NHẬT</a:t>
                      </a:r>
                      <a:endParaRPr lang="en-US" sz="1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07FE42-4881-E209-BAF5-B87F3434752A}"/>
              </a:ext>
            </a:extLst>
          </p:cNvPr>
          <p:cNvSpPr/>
          <p:nvPr/>
        </p:nvSpPr>
        <p:spPr>
          <a:xfrm>
            <a:off x="9677783" y="4651318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9E36C26-7F7D-3C6B-4C41-72743F299C25}"/>
              </a:ext>
            </a:extLst>
          </p:cNvPr>
          <p:cNvSpPr/>
          <p:nvPr/>
        </p:nvSpPr>
        <p:spPr>
          <a:xfrm>
            <a:off x="7732612" y="5043438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752FE84-472B-140F-1D8C-F019BE988E13}"/>
              </a:ext>
            </a:extLst>
          </p:cNvPr>
          <p:cNvSpPr/>
          <p:nvPr/>
        </p:nvSpPr>
        <p:spPr>
          <a:xfrm>
            <a:off x="8382830" y="5043438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D54585-9127-E708-70BF-4AF367EB4824}"/>
              </a:ext>
            </a:extLst>
          </p:cNvPr>
          <p:cNvSpPr txBox="1"/>
          <p:nvPr/>
        </p:nvSpPr>
        <p:spPr>
          <a:xfrm>
            <a:off x="1244650" y="2055072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b) Xem tờ lịch bên rồi trả lời câu hỏi.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029CA5-E9E0-EB61-4276-C5E868290029}"/>
              </a:ext>
            </a:extLst>
          </p:cNvPr>
          <p:cNvSpPr txBox="1"/>
          <p:nvPr/>
        </p:nvSpPr>
        <p:spPr>
          <a:xfrm>
            <a:off x="623206" y="2726741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- Tháng 2 có bao nhiêu ngày?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5D9874-862E-7EB8-F841-6AF8C9DED5DC}"/>
              </a:ext>
            </a:extLst>
          </p:cNvPr>
          <p:cNvSpPr txBox="1"/>
          <p:nvPr/>
        </p:nvSpPr>
        <p:spPr>
          <a:xfrm>
            <a:off x="604156" y="3723465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- Ngày Thầy thuốc Việt Nam 27 tháng 2 là thứ mấy?</a:t>
            </a:r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D6AB84E1-01B6-6994-8642-715B876C6984}"/>
              </a:ext>
            </a:extLst>
          </p:cNvPr>
          <p:cNvSpPr/>
          <p:nvPr/>
        </p:nvSpPr>
        <p:spPr>
          <a:xfrm>
            <a:off x="6265799" y="5178758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647AAB-203A-8774-7A71-BC2CD7391D78}"/>
              </a:ext>
            </a:extLst>
          </p:cNvPr>
          <p:cNvSpPr txBox="1"/>
          <p:nvPr/>
        </p:nvSpPr>
        <p:spPr>
          <a:xfrm>
            <a:off x="623206" y="3235759"/>
            <a:ext cx="441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28 ngày.</a:t>
            </a:r>
            <a:endParaRPr lang="vi-VN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7C1C8B-657A-DAAF-C9D1-CE9FFD65B9B3}"/>
              </a:ext>
            </a:extLst>
          </p:cNvPr>
          <p:cNvSpPr txBox="1"/>
          <p:nvPr/>
        </p:nvSpPr>
        <p:spPr>
          <a:xfrm>
            <a:off x="623206" y="4622401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Chủ nhật.</a:t>
            </a:r>
            <a:endParaRPr lang="vi-VN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B7E3C1-0820-DBA3-A639-813BFACABFFA}"/>
              </a:ext>
            </a:extLst>
          </p:cNvPr>
          <p:cNvSpPr/>
          <p:nvPr/>
        </p:nvSpPr>
        <p:spPr>
          <a:xfrm>
            <a:off x="10120138" y="4998758"/>
            <a:ext cx="765540" cy="360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pic>
        <p:nvPicPr>
          <p:cNvPr id="23" name="Picture 22" descr="C:\Users\TUAN\Downloads\Luyện tập 1.png">
            <a:extLst>
              <a:ext uri="{FF2B5EF4-FFF2-40B4-BE49-F238E27FC236}">
                <a16:creationId xmlns:a16="http://schemas.microsoft.com/office/drawing/2014/main" id="{CBA18E84-731C-02C2-13CF-64B32B5C3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10" y="511950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973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 animBg="1"/>
      <p:bldP spid="20" grpId="0"/>
      <p:bldP spid="21" grpId="0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D1DAA8-E7E0-712D-B1E7-3C65435AB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1900" y="2629698"/>
            <a:ext cx="6220426" cy="336727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E6BBF23-4454-DE29-6448-B74A6DB14381}"/>
              </a:ext>
            </a:extLst>
          </p:cNvPr>
          <p:cNvSpPr/>
          <p:nvPr/>
        </p:nvSpPr>
        <p:spPr>
          <a:xfrm>
            <a:off x="807328" y="148044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5E4C64-DF79-5CE9-5F26-F2D946E8560E}"/>
              </a:ext>
            </a:extLst>
          </p:cNvPr>
          <p:cNvSpPr txBox="1"/>
          <p:nvPr/>
        </p:nvSpPr>
        <p:spPr>
          <a:xfrm>
            <a:off x="1244650" y="1480445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a) Nêu các ngày còn thiếu trong tờ lịch tháng 2 dưới đây.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FDF7F99-1286-5DD6-AB65-48AF8B7BD8F7}"/>
              </a:ext>
            </a:extLst>
          </p:cNvPr>
          <p:cNvGraphicFramePr>
            <a:graphicFrameLocks noGrp="1"/>
          </p:cNvGraphicFramePr>
          <p:nvPr/>
        </p:nvGraphicFramePr>
        <p:xfrm>
          <a:off x="6294281" y="3148675"/>
          <a:ext cx="4591397" cy="2601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2953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639680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631317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769059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70913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  <a:r>
                        <a:rPr lang="en-US" sz="14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4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</a:t>
                      </a:r>
                      <a:endParaRPr lang="en-US" sz="1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  <a:r>
                        <a:rPr lang="en-US" sz="14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4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</a:t>
                      </a:r>
                      <a:endParaRPr lang="en-US" sz="1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</a:p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</a:p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NĂM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</a:p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SÁU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</a:p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BẢY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CHỦ</a:t>
                      </a:r>
                      <a:r>
                        <a:rPr lang="en-US" sz="14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NHẬT</a:t>
                      </a:r>
                      <a:endParaRPr lang="en-US" sz="1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07FE42-4881-E209-BAF5-B87F3434752A}"/>
              </a:ext>
            </a:extLst>
          </p:cNvPr>
          <p:cNvSpPr/>
          <p:nvPr/>
        </p:nvSpPr>
        <p:spPr>
          <a:xfrm>
            <a:off x="9677783" y="4651318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9E36C26-7F7D-3C6B-4C41-72743F299C25}"/>
              </a:ext>
            </a:extLst>
          </p:cNvPr>
          <p:cNvSpPr/>
          <p:nvPr/>
        </p:nvSpPr>
        <p:spPr>
          <a:xfrm>
            <a:off x="7732612" y="5043438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752FE84-472B-140F-1D8C-F019BE988E13}"/>
              </a:ext>
            </a:extLst>
          </p:cNvPr>
          <p:cNvSpPr/>
          <p:nvPr/>
        </p:nvSpPr>
        <p:spPr>
          <a:xfrm>
            <a:off x="8382830" y="5043438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D54585-9127-E708-70BF-4AF367EB4824}"/>
              </a:ext>
            </a:extLst>
          </p:cNvPr>
          <p:cNvSpPr txBox="1"/>
          <p:nvPr/>
        </p:nvSpPr>
        <p:spPr>
          <a:xfrm>
            <a:off x="1244650" y="2055072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b) Xem tờ lịch bên rồi trả lời câu hỏi.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029CA5-E9E0-EB61-4276-C5E868290029}"/>
              </a:ext>
            </a:extLst>
          </p:cNvPr>
          <p:cNvSpPr txBox="1"/>
          <p:nvPr/>
        </p:nvSpPr>
        <p:spPr>
          <a:xfrm>
            <a:off x="623206" y="2726741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Tháng 2 có bao nhiêu ngày?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5D9874-862E-7EB8-F841-6AF8C9DED5DC}"/>
              </a:ext>
            </a:extLst>
          </p:cNvPr>
          <p:cNvSpPr txBox="1"/>
          <p:nvPr/>
        </p:nvSpPr>
        <p:spPr>
          <a:xfrm>
            <a:off x="604156" y="3723465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Ngày Thầy thuốc Việt Nam 27 tháng 2 là thứ mấy?</a:t>
            </a:r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D6AB84E1-01B6-6994-8642-715B876C6984}"/>
              </a:ext>
            </a:extLst>
          </p:cNvPr>
          <p:cNvSpPr/>
          <p:nvPr/>
        </p:nvSpPr>
        <p:spPr>
          <a:xfrm>
            <a:off x="6265799" y="5178758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647AAB-203A-8774-7A71-BC2CD7391D78}"/>
              </a:ext>
            </a:extLst>
          </p:cNvPr>
          <p:cNvSpPr txBox="1"/>
          <p:nvPr/>
        </p:nvSpPr>
        <p:spPr>
          <a:xfrm>
            <a:off x="623206" y="3235759"/>
            <a:ext cx="441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28 ngày.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7C1C8B-657A-DAAF-C9D1-CE9FFD65B9B3}"/>
              </a:ext>
            </a:extLst>
          </p:cNvPr>
          <p:cNvSpPr txBox="1"/>
          <p:nvPr/>
        </p:nvSpPr>
        <p:spPr>
          <a:xfrm>
            <a:off x="623206" y="4622401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Chủ nhật.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B7E3C1-0820-DBA3-A639-813BFACABFFA}"/>
              </a:ext>
            </a:extLst>
          </p:cNvPr>
          <p:cNvSpPr/>
          <p:nvPr/>
        </p:nvSpPr>
        <p:spPr>
          <a:xfrm>
            <a:off x="10120138" y="4998758"/>
            <a:ext cx="765540" cy="360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pic>
        <p:nvPicPr>
          <p:cNvPr id="23" name="Picture 22" descr="C:\Users\TUAN\Downloads\Luyện tập 1.png">
            <a:extLst>
              <a:ext uri="{FF2B5EF4-FFF2-40B4-BE49-F238E27FC236}">
                <a16:creationId xmlns:a16="http://schemas.microsoft.com/office/drawing/2014/main" id="{CBA18E84-731C-02C2-13CF-64B32B5C3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10" y="511950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129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 animBg="1"/>
      <p:bldP spid="20" grpId="0"/>
      <p:bldP spid="21" grpId="0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D29F9F47-60A2-0CE8-8F83-B729A4B2466E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75AD37D-C88C-2A7E-7E8E-95F5620799AD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CEDE6-BF2E-9D3D-95A6-8343BF60C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8266" y="2518399"/>
            <a:ext cx="6290456" cy="332163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E7945F1-2C29-CD8B-BF20-10C28B2BD5DA}"/>
              </a:ext>
            </a:extLst>
          </p:cNvPr>
          <p:cNvSpPr/>
          <p:nvPr/>
        </p:nvSpPr>
        <p:spPr>
          <a:xfrm>
            <a:off x="807328" y="148044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19D572-E857-9368-6039-E8D1E1C4E0AF}"/>
              </a:ext>
            </a:extLst>
          </p:cNvPr>
          <p:cNvSpPr txBox="1"/>
          <p:nvPr/>
        </p:nvSpPr>
        <p:spPr>
          <a:xfrm>
            <a:off x="1244650" y="1480445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Xem tờ lịch tháng 3 dưới đây rồi trả lời câu hỏi.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246E5A8D-B4BD-073B-52F0-17F000B91A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508466"/>
              </p:ext>
            </p:extLst>
          </p:nvPr>
        </p:nvGraphicFramePr>
        <p:xfrm>
          <a:off x="6295666" y="3037376"/>
          <a:ext cx="4631412" cy="25633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8382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645255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648398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648398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648398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636820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775761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54832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HAI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5EDF9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BA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5EDF9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TƯ</a:t>
                      </a:r>
                    </a:p>
                  </a:txBody>
                  <a:tcPr anchor="ctr">
                    <a:solidFill>
                      <a:srgbClr val="5EDF9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NĂM</a:t>
                      </a:r>
                    </a:p>
                  </a:txBody>
                  <a:tcPr anchor="ctr">
                    <a:solidFill>
                      <a:srgbClr val="5EDF9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SÁU</a:t>
                      </a:r>
                    </a:p>
                  </a:txBody>
                  <a:tcPr anchor="ctr">
                    <a:solidFill>
                      <a:srgbClr val="5EDF9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BẢY</a:t>
                      </a:r>
                    </a:p>
                  </a:txBody>
                  <a:tcPr anchor="ctr">
                    <a:solidFill>
                      <a:srgbClr val="5EDF9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CHỦ</a:t>
                      </a:r>
                      <a:r>
                        <a:rPr lang="en-US" sz="1400" b="1" baseline="0" dirty="0"/>
                        <a:t> NHẬT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5EDF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40300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403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403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403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40300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3E8DCEA6-905E-8FC8-2D4E-01711A72474E}"/>
              </a:ext>
            </a:extLst>
          </p:cNvPr>
          <p:cNvSpPr txBox="1"/>
          <p:nvPr/>
        </p:nvSpPr>
        <p:spPr>
          <a:xfrm>
            <a:off x="680356" y="1999422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- Tháng 3 có bao nhiêu ngày?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3DED2C-4677-F87A-4049-05278A22846B}"/>
              </a:ext>
            </a:extLst>
          </p:cNvPr>
          <p:cNvSpPr txBox="1"/>
          <p:nvPr/>
        </p:nvSpPr>
        <p:spPr>
          <a:xfrm>
            <a:off x="661306" y="2996146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- Ngày thứ Hai đầu tiên của tháng 3 là ngày nào?</a:t>
            </a:r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AC90A0DE-78B4-61DF-7C02-E7B354FA3369}"/>
              </a:ext>
            </a:extLst>
          </p:cNvPr>
          <p:cNvSpPr/>
          <p:nvPr/>
        </p:nvSpPr>
        <p:spPr>
          <a:xfrm>
            <a:off x="8181114" y="5026147"/>
            <a:ext cx="686256" cy="657095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658630-4298-E07E-76A5-AF17C564040C}"/>
              </a:ext>
            </a:extLst>
          </p:cNvPr>
          <p:cNvSpPr txBox="1"/>
          <p:nvPr/>
        </p:nvSpPr>
        <p:spPr>
          <a:xfrm>
            <a:off x="680356" y="2508440"/>
            <a:ext cx="441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31 ngày.</a:t>
            </a:r>
            <a:endParaRPr lang="vi-VN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950289B-B884-9AFC-F2C1-25510FD4F953}"/>
              </a:ext>
            </a:extLst>
          </p:cNvPr>
          <p:cNvSpPr txBox="1"/>
          <p:nvPr/>
        </p:nvSpPr>
        <p:spPr>
          <a:xfrm>
            <a:off x="680356" y="3895082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Ngày 7 tháng 3.</a:t>
            </a:r>
            <a:endParaRPr lang="vi-VN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C32311B-89FD-D2B7-035F-453AFB6EF05F}"/>
              </a:ext>
            </a:extLst>
          </p:cNvPr>
          <p:cNvSpPr/>
          <p:nvPr/>
        </p:nvSpPr>
        <p:spPr>
          <a:xfrm>
            <a:off x="6302017" y="3994576"/>
            <a:ext cx="615674" cy="396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vi-VN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BAB63A-D113-9378-D23D-E585C1B5375D}"/>
              </a:ext>
            </a:extLst>
          </p:cNvPr>
          <p:cNvSpPr txBox="1"/>
          <p:nvPr/>
        </p:nvSpPr>
        <p:spPr>
          <a:xfrm>
            <a:off x="661306" y="4389701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- Ngày Quốc tế Phụ nữ 8 tháng 3 là thứ mấy?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CC62B8-4600-DB8A-4E14-037B7995C08C}"/>
              </a:ext>
            </a:extLst>
          </p:cNvPr>
          <p:cNvSpPr txBox="1"/>
          <p:nvPr/>
        </p:nvSpPr>
        <p:spPr>
          <a:xfrm>
            <a:off x="680356" y="5288637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Thứ Ba.</a:t>
            </a:r>
            <a:endParaRPr lang="vi-VN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661C425-8A80-71FA-9A4D-A25E5A167861}"/>
              </a:ext>
            </a:extLst>
          </p:cNvPr>
          <p:cNvSpPr/>
          <p:nvPr/>
        </p:nvSpPr>
        <p:spPr>
          <a:xfrm>
            <a:off x="6936582" y="3994576"/>
            <a:ext cx="615674" cy="396000"/>
          </a:xfrm>
          <a:prstGeom prst="rect">
            <a:avLst/>
          </a:prstGeom>
          <a:solidFill>
            <a:srgbClr val="FB33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vi-VN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 descr="C:\Users\TUAN\Downloads\Luyện tập 1.png">
            <a:extLst>
              <a:ext uri="{FF2B5EF4-FFF2-40B4-BE49-F238E27FC236}">
                <a16:creationId xmlns:a16="http://schemas.microsoft.com/office/drawing/2014/main" id="{333269A0-7DE7-F186-71BD-6E6999093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10" y="511950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622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/>
      <p:bldP spid="26" grpId="0"/>
      <p:bldP spid="27" grpId="0"/>
      <p:bldP spid="28" grpId="0" animBg="1"/>
      <p:bldP spid="29" grpId="0"/>
      <p:bldP spid="30" grpId="0"/>
      <p:bldP spid="31" grpId="0" animBg="1"/>
      <p:bldP spid="32" grpId="0"/>
      <p:bldP spid="33" grpId="0"/>
      <p:bldP spid="34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462</Words>
  <Application>Microsoft Office PowerPoint</Application>
  <PresentationFormat>Widescreen</PresentationFormat>
  <Paragraphs>212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思源黑体</vt:lpstr>
      <vt:lpstr>Arial</vt:lpstr>
      <vt:lpstr>Calibri</vt:lpstr>
      <vt:lpstr>Calibri Light</vt:lpstr>
      <vt:lpstr>Cambria</vt:lpstr>
      <vt:lpstr>Open Sans</vt:lpstr>
      <vt:lpstr>UTM Avo</vt:lpstr>
      <vt:lpstr>UTM Avo</vt:lpstr>
      <vt:lpstr>自定义设计方案</vt:lpstr>
      <vt:lpstr>Office 主题​​</vt:lpstr>
      <vt:lpstr>Office Theme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33</cp:revision>
  <dcterms:created xsi:type="dcterms:W3CDTF">2021-07-09T06:30:31Z</dcterms:created>
  <dcterms:modified xsi:type="dcterms:W3CDTF">2024-11-27T08:11:03Z</dcterms:modified>
</cp:coreProperties>
</file>