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9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5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49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5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2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8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3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3FAF08-8201-4399-887B-84FC8B184ED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72EEEC-F9D5-4591-B17C-DB801A3F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7;p51">
            <a:extLst>
              <a:ext uri="{FF2B5EF4-FFF2-40B4-BE49-F238E27FC236}">
                <a16:creationId xmlns:a16="http://schemas.microsoft.com/office/drawing/2014/main" id="{C0F30CB2-94CF-4444-9ADD-B109D5AA02B3}"/>
              </a:ext>
            </a:extLst>
          </p:cNvPr>
          <p:cNvSpPr/>
          <p:nvPr/>
        </p:nvSpPr>
        <p:spPr>
          <a:xfrm>
            <a:off x="5372921" y="1478455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7DA14-38C4-4247-9337-5400E692B7E7}"/>
              </a:ext>
            </a:extLst>
          </p:cNvPr>
          <p:cNvSpPr txBox="1"/>
          <p:nvPr/>
        </p:nvSpPr>
        <p:spPr>
          <a:xfrm>
            <a:off x="4553778" y="1195465"/>
            <a:ext cx="39276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12700">
                  <a:solidFill>
                    <a:srgbClr val="FF6997"/>
                  </a:solidFill>
                  <a:prstDash val="solid"/>
                </a:ln>
                <a:pattFill prst="ltDnDiag">
                  <a:fgClr>
                    <a:srgbClr val="FF6997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 </a:t>
            </a:r>
            <a:r>
              <a:rPr kumimoji="0" lang="en-SG" sz="6600" b="1" i="0" u="none" strike="noStrike" kern="1200" cap="none" spc="0" normalizeH="0" baseline="0" noProof="0" dirty="0">
                <a:ln w="12700">
                  <a:solidFill>
                    <a:srgbClr val="FF6997"/>
                  </a:solidFill>
                  <a:prstDash val="solid"/>
                </a:ln>
                <a:pattFill prst="ltDnDiag">
                  <a:fgClr>
                    <a:srgbClr val="FF6997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kumimoji="0" lang="vi-VN" sz="6600" b="1" i="0" u="none" strike="noStrike" kern="1200" cap="none" spc="0" normalizeH="0" baseline="0" noProof="0" dirty="0">
                <a:ln w="12700">
                  <a:solidFill>
                    <a:srgbClr val="FF6997"/>
                  </a:solidFill>
                  <a:prstDash val="solid"/>
                </a:ln>
                <a:pattFill prst="ltDnDiag">
                  <a:fgClr>
                    <a:srgbClr val="FF6997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7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6997"/>
                </a:solidFill>
                <a:effectLst>
                  <a:outerShdw blurRad="12700" dist="38100" dir="2700000" algn="tl" rotWithShape="0">
                    <a:srgbClr val="FF699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SPORTS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6997"/>
              </a:solidFill>
              <a:effectLst>
                <a:outerShdw blurRad="12700" dist="38100" dir="2700000" algn="tl" rotWithShape="0">
                  <a:srgbClr val="FF6997">
                    <a:lumMod val="60000"/>
                    <a:lumOff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Picture 6" descr="Sân Chơi, Bọn Trẻ, Cậu Bé, Chơi, Trẻ Em">
            <a:extLst>
              <a:ext uri="{FF2B5EF4-FFF2-40B4-BE49-F238E27FC236}">
                <a16:creationId xmlns:a16="http://schemas.microsoft.com/office/drawing/2014/main" id="{CAC42209-084B-4CE6-A709-B3A44416F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3592" y1="28438" x2="41108" y2="77500"/>
                        <a14:backgroundMark x1="41108" y1="77500" x2="41108" y2="78906"/>
                        <a14:backgroundMark x1="72118" y1="27813" x2="65147" y2="77969"/>
                        <a14:backgroundMark x1="86416" y1="28281" x2="67471" y2="77188"/>
                        <a14:backgroundMark x1="67471" y1="77188" x2="34942" y2="85859"/>
                        <a14:backgroundMark x1="34942" y1="85859" x2="24039" y2="85234"/>
                        <a14:backgroundMark x1="57462" y1="21484" x2="61841" y2="74375"/>
                        <a14:backgroundMark x1="36461" y1="34375" x2="39053" y2="70703"/>
                        <a14:backgroundMark x1="46291" y1="33672" x2="46291" y2="3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17810" r="36853" b="31525"/>
          <a:stretch/>
        </p:blipFill>
        <p:spPr bwMode="auto">
          <a:xfrm>
            <a:off x="8777614" y="1152167"/>
            <a:ext cx="2991173" cy="60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552;p56">
            <a:extLst>
              <a:ext uri="{FF2B5EF4-FFF2-40B4-BE49-F238E27FC236}">
                <a16:creationId xmlns:a16="http://schemas.microsoft.com/office/drawing/2014/main" id="{0C929FDA-5BF1-4950-8D08-0508F5FFB08C}"/>
              </a:ext>
            </a:extLst>
          </p:cNvPr>
          <p:cNvSpPr/>
          <p:nvPr/>
        </p:nvSpPr>
        <p:spPr>
          <a:xfrm rot="10800000" flipH="1">
            <a:off x="3799183" y="3390763"/>
            <a:ext cx="5380162" cy="805571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9C506-AE8A-4934-899B-73B9EF890520}"/>
              </a:ext>
            </a:extLst>
          </p:cNvPr>
          <p:cNvSpPr txBox="1"/>
          <p:nvPr/>
        </p:nvSpPr>
        <p:spPr>
          <a:xfrm>
            <a:off x="4009098" y="3478744"/>
            <a:ext cx="501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SG" sz="3600" dirty="0">
                <a:solidFill>
                  <a:srgbClr val="191919"/>
                </a:solidFill>
                <a:latin typeface="Comic Sans MS" panose="030F0702030302020204" pitchFamily="66" charset="0"/>
              </a:rPr>
              <a:t>4,5,6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9" name="Picture 14" descr="Bóng Đá, Các Môn Thể Thao, Đàn Ông">
            <a:extLst>
              <a:ext uri="{FF2B5EF4-FFF2-40B4-BE49-F238E27FC236}">
                <a16:creationId xmlns:a16="http://schemas.microsoft.com/office/drawing/2014/main" id="{C0A0F596-8EC1-49B0-843E-58E6BF3A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1" b="96719" l="9992" r="92445">
                        <a14:foregroundMark x1="65232" y1="10625" x2="65232" y2="10625"/>
                        <a14:foregroundMark x1="17303" y1="90859" x2="17303" y2="90859"/>
                        <a14:foregroundMark x1="14703" y1="94922" x2="14703" y2="94922"/>
                        <a14:foregroundMark x1="14703" y1="96719" x2="14703" y2="96719"/>
                        <a14:foregroundMark x1="13972" y1="95625" x2="13972" y2="95625"/>
                        <a14:foregroundMark x1="47604" y1="57891" x2="47604" y2="57891"/>
                        <a14:foregroundMark x1="39155" y1="46563" x2="44435" y2="53281"/>
                        <a14:foregroundMark x1="44435" y1="53281" x2="49228" y2="56719"/>
                        <a14:foregroundMark x1="36799" y1="43594" x2="36068" y2="51328"/>
                        <a14:foregroundMark x1="36068" y1="51328" x2="40536" y2="59219"/>
                        <a14:foregroundMark x1="53209" y1="47422" x2="40374" y2="66875"/>
                        <a14:foregroundMark x1="40374" y1="66875" x2="38911" y2="67344"/>
                        <a14:foregroundMark x1="45491" y1="62813" x2="48578" y2="54844"/>
                        <a14:foregroundMark x1="48578" y1="54844" x2="51340" y2="56484"/>
                        <a14:foregroundMark x1="67994" y1="10156" x2="67994" y2="10156"/>
                        <a14:foregroundMark x1="67994" y1="10156" x2="62388" y2="8359"/>
                        <a14:foregroundMark x1="90333" y1="37969" x2="92445" y2="38672"/>
                        <a14:foregroundMark x1="49959" y1="78438" x2="59058" y2="84297"/>
                        <a14:foregroundMark x1="49228" y1="76875" x2="58408" y2="80000"/>
                        <a14:foregroundMark x1="56296" y1="76172" x2="58895" y2="82734"/>
                        <a14:foregroundMark x1="58895" y1="82734" x2="58895" y2="82734"/>
                        <a14:foregroundMark x1="48741" y1="82734" x2="56377" y2="84766"/>
                        <a14:foregroundMark x1="56377" y1="84766" x2="56783" y2="84766"/>
                        <a14:foregroundMark x1="50609" y1="81563" x2="56052" y2="7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45" y="2476870"/>
            <a:ext cx="4344175" cy="45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1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033C-C9C3-43F3-AA6B-3D10E686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I 5  should shouln't">
            <a:hlinkClick r:id="" action="ppaction://media"/>
            <a:extLst>
              <a:ext uri="{FF2B5EF4-FFF2-40B4-BE49-F238E27FC236}">
                <a16:creationId xmlns:a16="http://schemas.microsoft.com/office/drawing/2014/main" id="{B31CD099-4C64-4474-A5A3-205DC6405C0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425" y="0"/>
            <a:ext cx="11563350" cy="6705600"/>
          </a:xfrm>
        </p:spPr>
      </p:pic>
    </p:spTree>
    <p:extLst>
      <p:ext uri="{BB962C8B-B14F-4D97-AF65-F5344CB8AC3E}">
        <p14:creationId xmlns:p14="http://schemas.microsoft.com/office/powerpoint/2010/main" val="37276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2955-1490-43C5-B295-3D9A046C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1CD6A-08F7-4995-A1A1-5F5834FD2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0383A-71A4-4473-8E56-F5DBADE28A94}"/>
              </a:ext>
            </a:extLst>
          </p:cNvPr>
          <p:cNvSpPr/>
          <p:nvPr/>
        </p:nvSpPr>
        <p:spPr>
          <a:xfrm>
            <a:off x="742942" y="1395892"/>
            <a:ext cx="11195282" cy="4927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BDFEA-8F53-489F-A4BC-64F2CF2E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1" y="973738"/>
            <a:ext cx="11195282" cy="49272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CD4A7F-FDFD-434A-8375-B9415767E425}"/>
              </a:ext>
            </a:extLst>
          </p:cNvPr>
          <p:cNvSpPr/>
          <p:nvPr/>
        </p:nvSpPr>
        <p:spPr>
          <a:xfrm>
            <a:off x="7125420" y="2691440"/>
            <a:ext cx="2415396" cy="966159"/>
          </a:xfrm>
          <a:custGeom>
            <a:avLst/>
            <a:gdLst>
              <a:gd name="connsiteX0" fmla="*/ 0 w 2518913"/>
              <a:gd name="connsiteY0" fmla="*/ 0 h 951506"/>
              <a:gd name="connsiteX1" fmla="*/ 207034 w 2518913"/>
              <a:gd name="connsiteY1" fmla="*/ 690113 h 951506"/>
              <a:gd name="connsiteX2" fmla="*/ 914400 w 2518913"/>
              <a:gd name="connsiteY2" fmla="*/ 914400 h 951506"/>
              <a:gd name="connsiteX3" fmla="*/ 2518913 w 2518913"/>
              <a:gd name="connsiteY3" fmla="*/ 948906 h 95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913" h="951506">
                <a:moveTo>
                  <a:pt x="0" y="0"/>
                </a:moveTo>
                <a:cubicBezTo>
                  <a:pt x="27317" y="268856"/>
                  <a:pt x="54634" y="537713"/>
                  <a:pt x="207034" y="690113"/>
                </a:cubicBezTo>
                <a:cubicBezTo>
                  <a:pt x="359434" y="842513"/>
                  <a:pt x="529087" y="871268"/>
                  <a:pt x="914400" y="914400"/>
                </a:cubicBezTo>
                <a:cubicBezTo>
                  <a:pt x="1299713" y="957532"/>
                  <a:pt x="1909313" y="953219"/>
                  <a:pt x="2518913" y="948906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071896-2235-4518-A638-55E05ADCF5F1}"/>
              </a:ext>
            </a:extLst>
          </p:cNvPr>
          <p:cNvSpPr/>
          <p:nvPr/>
        </p:nvSpPr>
        <p:spPr>
          <a:xfrm>
            <a:off x="7142672" y="2315713"/>
            <a:ext cx="422207" cy="979578"/>
          </a:xfrm>
          <a:custGeom>
            <a:avLst/>
            <a:gdLst>
              <a:gd name="connsiteX0" fmla="*/ 0 w 422207"/>
              <a:gd name="connsiteY0" fmla="*/ 979578 h 979578"/>
              <a:gd name="connsiteX1" fmla="*/ 379562 w 422207"/>
              <a:gd name="connsiteY1" fmla="*/ 134189 h 979578"/>
              <a:gd name="connsiteX2" fmla="*/ 396815 w 422207"/>
              <a:gd name="connsiteY2" fmla="*/ 13419 h 9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07" h="979578">
                <a:moveTo>
                  <a:pt x="0" y="979578"/>
                </a:moveTo>
                <a:cubicBezTo>
                  <a:pt x="156713" y="637396"/>
                  <a:pt x="313426" y="295215"/>
                  <a:pt x="379562" y="134189"/>
                </a:cubicBezTo>
                <a:cubicBezTo>
                  <a:pt x="445698" y="-26838"/>
                  <a:pt x="421256" y="-6710"/>
                  <a:pt x="396815" y="134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501290-068F-4564-AB25-0F39D545A44B}"/>
              </a:ext>
            </a:extLst>
          </p:cNvPr>
          <p:cNvSpPr/>
          <p:nvPr/>
        </p:nvSpPr>
        <p:spPr>
          <a:xfrm>
            <a:off x="6952891" y="2415396"/>
            <a:ext cx="2691441" cy="1863306"/>
          </a:xfrm>
          <a:custGeom>
            <a:avLst/>
            <a:gdLst>
              <a:gd name="connsiteX0" fmla="*/ 0 w 2691441"/>
              <a:gd name="connsiteY0" fmla="*/ 1863306 h 1863306"/>
              <a:gd name="connsiteX1" fmla="*/ 638354 w 2691441"/>
              <a:gd name="connsiteY1" fmla="*/ 1035170 h 1863306"/>
              <a:gd name="connsiteX2" fmla="*/ 1794294 w 2691441"/>
              <a:gd name="connsiteY2" fmla="*/ 983412 h 1863306"/>
              <a:gd name="connsiteX3" fmla="*/ 2380890 w 2691441"/>
              <a:gd name="connsiteY3" fmla="*/ 948906 h 1863306"/>
              <a:gd name="connsiteX4" fmla="*/ 2691441 w 2691441"/>
              <a:gd name="connsiteY4" fmla="*/ 0 h 186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441" h="1863306">
                <a:moveTo>
                  <a:pt x="0" y="1863306"/>
                </a:moveTo>
                <a:cubicBezTo>
                  <a:pt x="169652" y="1522562"/>
                  <a:pt x="339305" y="1181819"/>
                  <a:pt x="638354" y="1035170"/>
                </a:cubicBezTo>
                <a:cubicBezTo>
                  <a:pt x="937403" y="888521"/>
                  <a:pt x="1794294" y="983412"/>
                  <a:pt x="1794294" y="983412"/>
                </a:cubicBezTo>
                <a:cubicBezTo>
                  <a:pt x="2084717" y="969035"/>
                  <a:pt x="2231366" y="1112808"/>
                  <a:pt x="2380890" y="948906"/>
                </a:cubicBezTo>
                <a:cubicBezTo>
                  <a:pt x="2530415" y="785004"/>
                  <a:pt x="2610928" y="392502"/>
                  <a:pt x="2691441" y="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8F02D8-B333-46FD-A0E3-12039F767FAA}"/>
              </a:ext>
            </a:extLst>
          </p:cNvPr>
          <p:cNvSpPr/>
          <p:nvPr/>
        </p:nvSpPr>
        <p:spPr>
          <a:xfrm>
            <a:off x="6763109" y="5227609"/>
            <a:ext cx="2777707" cy="234500"/>
          </a:xfrm>
          <a:custGeom>
            <a:avLst/>
            <a:gdLst>
              <a:gd name="connsiteX0" fmla="*/ 0 w 1932317"/>
              <a:gd name="connsiteY0" fmla="*/ 0 h 327803"/>
              <a:gd name="connsiteX1" fmla="*/ 1932317 w 1932317"/>
              <a:gd name="connsiteY1" fmla="*/ 327803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2317" h="327803">
                <a:moveTo>
                  <a:pt x="0" y="0"/>
                </a:moveTo>
                <a:cubicBezTo>
                  <a:pt x="724619" y="150962"/>
                  <a:pt x="1449238" y="301924"/>
                  <a:pt x="1932317" y="327803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91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20FCEF-E45B-480E-B7D3-44E35259071E}"/>
              </a:ext>
            </a:extLst>
          </p:cNvPr>
          <p:cNvSpPr/>
          <p:nvPr/>
        </p:nvSpPr>
        <p:spPr>
          <a:xfrm>
            <a:off x="333632" y="222422"/>
            <a:ext cx="7438768" cy="6919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5	Make sentences using </a:t>
            </a:r>
            <a:r>
              <a:rPr lang="en-US" sz="25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should</a:t>
            </a:r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 or </a:t>
            </a:r>
            <a:r>
              <a:rPr lang="en-US" sz="25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shouldn’t</a:t>
            </a:r>
            <a:r>
              <a:rPr lang="en-US" sz="2500" i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sz="2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88135B-35B9-49B5-878A-3DA71936A39E}"/>
              </a:ext>
            </a:extLst>
          </p:cNvPr>
          <p:cNvSpPr/>
          <p:nvPr/>
        </p:nvSpPr>
        <p:spPr>
          <a:xfrm>
            <a:off x="123563" y="1845621"/>
            <a:ext cx="10194325" cy="3986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AutoNum type="arabicPlain"/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People / do exercise / every day. 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     ______________________________________________</a:t>
            </a:r>
          </a:p>
          <a:p>
            <a:pPr marL="457200" indent="-457200">
              <a:lnSpc>
                <a:spcPct val="150000"/>
              </a:lnSpc>
              <a:buAutoNum type="arabicPlain" startAt="2"/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/ learn / sports. 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     ______________________________________________</a:t>
            </a:r>
          </a:p>
          <a:p>
            <a:pPr marL="457200" indent="-457200">
              <a:lnSpc>
                <a:spcPct val="150000"/>
              </a:lnSpc>
              <a:buAutoNum type="arabicPlain" startAt="3"/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In taekwondo / people / control / movements. 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     ______________________________________________</a:t>
            </a:r>
          </a:p>
          <a:p>
            <a:pPr marL="457200" indent="-457200">
              <a:lnSpc>
                <a:spcPct val="150000"/>
              </a:lnSpc>
              <a:buAutoNum type="arabicPlain" startAt="4"/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Students / not / be late / school. 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     ______________________________________________</a:t>
            </a:r>
          </a:p>
          <a:p>
            <a:pPr marL="457200" indent="-457200">
              <a:lnSpc>
                <a:spcPct val="150000"/>
              </a:lnSpc>
              <a:buAutoNum type="arabicPlain" startAt="5"/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Young people / not / play / video games / too much.  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chemeClr val="tx1"/>
                </a:solidFill>
                <a:latin typeface="Comic Sans MS" panose="030F0702030302020204" pitchFamily="66" charset="0"/>
              </a:rPr>
              <a:t>     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3DF25-858A-4278-A22B-A87D2D376C0C}"/>
              </a:ext>
            </a:extLst>
          </p:cNvPr>
          <p:cNvSpPr txBox="1"/>
          <p:nvPr/>
        </p:nvSpPr>
        <p:spPr>
          <a:xfrm>
            <a:off x="910276" y="1804087"/>
            <a:ext cx="584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People should do exercise every day.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691AC-D241-4E81-A026-274BD719FD19}"/>
              </a:ext>
            </a:extLst>
          </p:cNvPr>
          <p:cNvSpPr txBox="1"/>
          <p:nvPr/>
        </p:nvSpPr>
        <p:spPr>
          <a:xfrm>
            <a:off x="910276" y="2872945"/>
            <a:ext cx="584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Children should learn sports.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5688A-3866-40D9-83AB-8710B2D42759}"/>
              </a:ext>
            </a:extLst>
          </p:cNvPr>
          <p:cNvSpPr txBox="1"/>
          <p:nvPr/>
        </p:nvSpPr>
        <p:spPr>
          <a:xfrm>
            <a:off x="910276" y="3903359"/>
            <a:ext cx="81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 taekwondo, people should control (their) movements.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E8EC0-0B02-48BD-88E1-DD17A1FAA35A}"/>
              </a:ext>
            </a:extLst>
          </p:cNvPr>
          <p:cNvSpPr txBox="1"/>
          <p:nvPr/>
        </p:nvSpPr>
        <p:spPr>
          <a:xfrm>
            <a:off x="910276" y="4955397"/>
            <a:ext cx="584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Students should not be late for school.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A2C92-D7C9-4857-92D1-78E50BCE6422}"/>
              </a:ext>
            </a:extLst>
          </p:cNvPr>
          <p:cNvSpPr txBox="1"/>
          <p:nvPr/>
        </p:nvSpPr>
        <p:spPr>
          <a:xfrm>
            <a:off x="910276" y="6009668"/>
            <a:ext cx="860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Young people should not play video games too much.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DBC7A-DFF0-4B78-B00B-07C51E177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/>
          <a:stretch/>
        </p:blipFill>
        <p:spPr>
          <a:xfrm>
            <a:off x="9868924" y="2888333"/>
            <a:ext cx="1977085" cy="1318717"/>
          </a:xfrm>
          <a:prstGeom prst="rect">
            <a:avLst/>
          </a:prstGeom>
        </p:spPr>
      </p:pic>
      <p:pic>
        <p:nvPicPr>
          <p:cNvPr id="12" name="Picture 11" descr="A pair of young boys playing video games&#10;&#10;Description automatically generated">
            <a:extLst>
              <a:ext uri="{FF2B5EF4-FFF2-40B4-BE49-F238E27FC236}">
                <a16:creationId xmlns:a16="http://schemas.microsoft.com/office/drawing/2014/main" id="{57773361-3457-4C21-9864-9648DE69A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24" y="5526927"/>
            <a:ext cx="1977085" cy="1318716"/>
          </a:xfrm>
          <a:prstGeom prst="rect">
            <a:avLst/>
          </a:prstGeom>
        </p:spPr>
      </p:pic>
      <p:pic>
        <p:nvPicPr>
          <p:cNvPr id="13" name="Picture 12" descr="A person holding a clock in front of a child&#10;&#10;Description automatically generated">
            <a:extLst>
              <a:ext uri="{FF2B5EF4-FFF2-40B4-BE49-F238E27FC236}">
                <a16:creationId xmlns:a16="http://schemas.microsoft.com/office/drawing/2014/main" id="{7D041A91-D0A6-4BB2-8052-B3BFA3BF9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23" y="4206234"/>
            <a:ext cx="1977085" cy="1320693"/>
          </a:xfrm>
          <a:prstGeom prst="rect">
            <a:avLst/>
          </a:prstGeom>
        </p:spPr>
      </p:pic>
      <p:pic>
        <p:nvPicPr>
          <p:cNvPr id="14" name="Picture 13" descr="A group of kids playing football&#10;&#10;Description automatically generated">
            <a:extLst>
              <a:ext uri="{FF2B5EF4-FFF2-40B4-BE49-F238E27FC236}">
                <a16:creationId xmlns:a16="http://schemas.microsoft.com/office/drawing/2014/main" id="{2F8F0090-6AB7-4D68-BEA6-D08020F8E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22" y="1571109"/>
            <a:ext cx="1977085" cy="1316409"/>
          </a:xfrm>
          <a:prstGeom prst="rect">
            <a:avLst/>
          </a:prstGeom>
        </p:spPr>
      </p:pic>
      <p:pic>
        <p:nvPicPr>
          <p:cNvPr id="15" name="Picture 14" descr="A group of people doing exercises&#10;&#10;Description automatically generated">
            <a:extLst>
              <a:ext uri="{FF2B5EF4-FFF2-40B4-BE49-F238E27FC236}">
                <a16:creationId xmlns:a16="http://schemas.microsoft.com/office/drawing/2014/main" id="{2EB7084D-4C2F-49DC-8E2E-11AA6D7705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21" y="234459"/>
            <a:ext cx="1977085" cy="13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3C8CC9A-2AA8-4FD6-AD82-5A040ECA9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432" r="1363" b="51388"/>
          <a:stretch/>
        </p:blipFill>
        <p:spPr>
          <a:xfrm rot="2249530">
            <a:off x="10185728" y="914401"/>
            <a:ext cx="2116348" cy="79363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3B9AD2C-4257-4C00-B011-F03599BF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432" r="1363" b="51388"/>
          <a:stretch/>
        </p:blipFill>
        <p:spPr>
          <a:xfrm rot="2249530">
            <a:off x="-110078" y="5155720"/>
            <a:ext cx="2116348" cy="7936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7440F6-D369-43DC-9B1A-15E7819E47B2}"/>
              </a:ext>
            </a:extLst>
          </p:cNvPr>
          <p:cNvSpPr/>
          <p:nvPr/>
        </p:nvSpPr>
        <p:spPr>
          <a:xfrm>
            <a:off x="333632" y="222422"/>
            <a:ext cx="2829698" cy="69197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6	Let’s talk.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7BA41-69AE-4053-B059-F552836FB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519"/>
            <a:ext cx="2533135" cy="3563091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770A3EF-C153-4B5A-8A43-10E1001689C0}"/>
              </a:ext>
            </a:extLst>
          </p:cNvPr>
          <p:cNvSpPr/>
          <p:nvPr/>
        </p:nvSpPr>
        <p:spPr>
          <a:xfrm>
            <a:off x="767663" y="954560"/>
            <a:ext cx="5770606" cy="1649627"/>
          </a:xfrm>
          <a:prstGeom prst="wedgeEllipseCallout">
            <a:avLst>
              <a:gd name="adj1" fmla="val -48456"/>
              <a:gd name="adj2" fmla="val 692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should we do to stay healthy?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C910F52-571C-45D7-B7BF-02E017E04FB4}"/>
              </a:ext>
            </a:extLst>
          </p:cNvPr>
          <p:cNvSpPr/>
          <p:nvPr/>
        </p:nvSpPr>
        <p:spPr>
          <a:xfrm>
            <a:off x="6228320" y="1233274"/>
            <a:ext cx="5770606" cy="1649627"/>
          </a:xfrm>
          <a:prstGeom prst="wedgeEllipseCallout">
            <a:avLst>
              <a:gd name="adj1" fmla="val 41266"/>
              <a:gd name="adj2" fmla="val 63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We should do exercise every day.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9C6D5D5-F00A-44F8-A8AD-4A409EE7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4245319"/>
            <a:ext cx="23907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F0472-455F-4591-A26E-2080C3BE8811}"/>
              </a:ext>
            </a:extLst>
          </p:cNvPr>
          <p:cNvSpPr txBox="1"/>
          <p:nvPr/>
        </p:nvSpPr>
        <p:spPr>
          <a:xfrm>
            <a:off x="2634301" y="2806069"/>
            <a:ext cx="955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  should do exercise every day.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1F318-72E7-4302-B674-9BAAB38B9CB0}"/>
              </a:ext>
            </a:extLst>
          </p:cNvPr>
          <p:cNvSpPr txBox="1"/>
          <p:nvPr/>
        </p:nvSpPr>
        <p:spPr>
          <a:xfrm>
            <a:off x="2634301" y="3874927"/>
            <a:ext cx="955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 should learn sports.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34A34-6E8C-45C7-A946-0DCC404941E1}"/>
              </a:ext>
            </a:extLst>
          </p:cNvPr>
          <p:cNvSpPr txBox="1"/>
          <p:nvPr/>
        </p:nvSpPr>
        <p:spPr>
          <a:xfrm>
            <a:off x="2481901" y="4814379"/>
            <a:ext cx="955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  shouldn’t be late for school.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6F3A1-7C71-40DF-B9C3-6DC53A3987BA}"/>
              </a:ext>
            </a:extLst>
          </p:cNvPr>
          <p:cNvSpPr txBox="1"/>
          <p:nvPr/>
        </p:nvSpPr>
        <p:spPr>
          <a:xfrm>
            <a:off x="2481902" y="5868650"/>
            <a:ext cx="1407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  shouldn’t play video games too much. </a:t>
            </a:r>
          </a:p>
        </p:txBody>
      </p:sp>
    </p:spTree>
    <p:extLst>
      <p:ext uri="{BB962C8B-B14F-4D97-AF65-F5344CB8AC3E}">
        <p14:creationId xmlns:p14="http://schemas.microsoft.com/office/powerpoint/2010/main" val="13539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1CD6A-08F7-4995-A1A1-5F5834FD2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BDFEA-8F53-489F-A4BC-64F2CF2E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1" y="973738"/>
            <a:ext cx="11195282" cy="49272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CD4A7F-FDFD-434A-8375-B9415767E425}"/>
              </a:ext>
            </a:extLst>
          </p:cNvPr>
          <p:cNvSpPr/>
          <p:nvPr/>
        </p:nvSpPr>
        <p:spPr>
          <a:xfrm>
            <a:off x="7125420" y="2691440"/>
            <a:ext cx="2415396" cy="966159"/>
          </a:xfrm>
          <a:custGeom>
            <a:avLst/>
            <a:gdLst>
              <a:gd name="connsiteX0" fmla="*/ 0 w 2518913"/>
              <a:gd name="connsiteY0" fmla="*/ 0 h 951506"/>
              <a:gd name="connsiteX1" fmla="*/ 207034 w 2518913"/>
              <a:gd name="connsiteY1" fmla="*/ 690113 h 951506"/>
              <a:gd name="connsiteX2" fmla="*/ 914400 w 2518913"/>
              <a:gd name="connsiteY2" fmla="*/ 914400 h 951506"/>
              <a:gd name="connsiteX3" fmla="*/ 2518913 w 2518913"/>
              <a:gd name="connsiteY3" fmla="*/ 948906 h 95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913" h="951506">
                <a:moveTo>
                  <a:pt x="0" y="0"/>
                </a:moveTo>
                <a:cubicBezTo>
                  <a:pt x="27317" y="268856"/>
                  <a:pt x="54634" y="537713"/>
                  <a:pt x="207034" y="690113"/>
                </a:cubicBezTo>
                <a:cubicBezTo>
                  <a:pt x="359434" y="842513"/>
                  <a:pt x="529087" y="871268"/>
                  <a:pt x="914400" y="914400"/>
                </a:cubicBezTo>
                <a:cubicBezTo>
                  <a:pt x="1299713" y="957532"/>
                  <a:pt x="1909313" y="953219"/>
                  <a:pt x="2518913" y="948906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071896-2235-4518-A638-55E05ADCF5F1}"/>
              </a:ext>
            </a:extLst>
          </p:cNvPr>
          <p:cNvSpPr/>
          <p:nvPr/>
        </p:nvSpPr>
        <p:spPr>
          <a:xfrm>
            <a:off x="7142672" y="2315713"/>
            <a:ext cx="422207" cy="979578"/>
          </a:xfrm>
          <a:custGeom>
            <a:avLst/>
            <a:gdLst>
              <a:gd name="connsiteX0" fmla="*/ 0 w 422207"/>
              <a:gd name="connsiteY0" fmla="*/ 979578 h 979578"/>
              <a:gd name="connsiteX1" fmla="*/ 379562 w 422207"/>
              <a:gd name="connsiteY1" fmla="*/ 134189 h 979578"/>
              <a:gd name="connsiteX2" fmla="*/ 396815 w 422207"/>
              <a:gd name="connsiteY2" fmla="*/ 13419 h 9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07" h="979578">
                <a:moveTo>
                  <a:pt x="0" y="979578"/>
                </a:moveTo>
                <a:cubicBezTo>
                  <a:pt x="156713" y="637396"/>
                  <a:pt x="313426" y="295215"/>
                  <a:pt x="379562" y="134189"/>
                </a:cubicBezTo>
                <a:cubicBezTo>
                  <a:pt x="445698" y="-26838"/>
                  <a:pt x="421256" y="-6710"/>
                  <a:pt x="396815" y="134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501290-068F-4564-AB25-0F39D545A44B}"/>
              </a:ext>
            </a:extLst>
          </p:cNvPr>
          <p:cNvSpPr/>
          <p:nvPr/>
        </p:nvSpPr>
        <p:spPr>
          <a:xfrm>
            <a:off x="6952891" y="2415396"/>
            <a:ext cx="2691441" cy="1863306"/>
          </a:xfrm>
          <a:custGeom>
            <a:avLst/>
            <a:gdLst>
              <a:gd name="connsiteX0" fmla="*/ 0 w 2691441"/>
              <a:gd name="connsiteY0" fmla="*/ 1863306 h 1863306"/>
              <a:gd name="connsiteX1" fmla="*/ 638354 w 2691441"/>
              <a:gd name="connsiteY1" fmla="*/ 1035170 h 1863306"/>
              <a:gd name="connsiteX2" fmla="*/ 1794294 w 2691441"/>
              <a:gd name="connsiteY2" fmla="*/ 983412 h 1863306"/>
              <a:gd name="connsiteX3" fmla="*/ 2380890 w 2691441"/>
              <a:gd name="connsiteY3" fmla="*/ 948906 h 1863306"/>
              <a:gd name="connsiteX4" fmla="*/ 2691441 w 2691441"/>
              <a:gd name="connsiteY4" fmla="*/ 0 h 186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441" h="1863306">
                <a:moveTo>
                  <a:pt x="0" y="1863306"/>
                </a:moveTo>
                <a:cubicBezTo>
                  <a:pt x="169652" y="1522562"/>
                  <a:pt x="339305" y="1181819"/>
                  <a:pt x="638354" y="1035170"/>
                </a:cubicBezTo>
                <a:cubicBezTo>
                  <a:pt x="937403" y="888521"/>
                  <a:pt x="1794294" y="983412"/>
                  <a:pt x="1794294" y="983412"/>
                </a:cubicBezTo>
                <a:cubicBezTo>
                  <a:pt x="2084717" y="969035"/>
                  <a:pt x="2231366" y="1112808"/>
                  <a:pt x="2380890" y="948906"/>
                </a:cubicBezTo>
                <a:cubicBezTo>
                  <a:pt x="2530415" y="785004"/>
                  <a:pt x="2610928" y="392502"/>
                  <a:pt x="2691441" y="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8F02D8-B333-46FD-A0E3-12039F767FAA}"/>
              </a:ext>
            </a:extLst>
          </p:cNvPr>
          <p:cNvSpPr/>
          <p:nvPr/>
        </p:nvSpPr>
        <p:spPr>
          <a:xfrm>
            <a:off x="6763109" y="5227609"/>
            <a:ext cx="2777707" cy="234500"/>
          </a:xfrm>
          <a:custGeom>
            <a:avLst/>
            <a:gdLst>
              <a:gd name="connsiteX0" fmla="*/ 0 w 1932317"/>
              <a:gd name="connsiteY0" fmla="*/ 0 h 327803"/>
              <a:gd name="connsiteX1" fmla="*/ 1932317 w 1932317"/>
              <a:gd name="connsiteY1" fmla="*/ 327803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2317" h="327803">
                <a:moveTo>
                  <a:pt x="0" y="0"/>
                </a:moveTo>
                <a:cubicBezTo>
                  <a:pt x="724619" y="150962"/>
                  <a:pt x="1449238" y="301924"/>
                  <a:pt x="1932317" y="327803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09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145-86EA-4EC6-A6FB-C88A70E25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3E543-A2BD-4299-9CD2-3373F77A3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F9D29F1-AC51-4DCC-AC38-8BB7BB5AD7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/>
        </p:blipFill>
        <p:spPr>
          <a:xfrm>
            <a:off x="568456" y="697048"/>
            <a:ext cx="11055088" cy="5789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9918F-CF46-4E95-9F31-92F586BB3861}"/>
              </a:ext>
            </a:extLst>
          </p:cNvPr>
          <p:cNvSpPr txBox="1"/>
          <p:nvPr/>
        </p:nvSpPr>
        <p:spPr>
          <a:xfrm>
            <a:off x="2145238" y="216844"/>
            <a:ext cx="790152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latin typeface="Comic Sans MS" panose="030F0702030302020204" pitchFamily="66" charset="0"/>
              </a:rPr>
              <a:t>‘should’ or ‘shouldn’t’?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432C9-D3DD-4B82-A21E-864C0AD145FE}"/>
              </a:ext>
            </a:extLst>
          </p:cNvPr>
          <p:cNvSpPr txBox="1"/>
          <p:nvPr/>
        </p:nvSpPr>
        <p:spPr>
          <a:xfrm>
            <a:off x="609268" y="5080229"/>
            <a:ext cx="993276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latin typeface="Comic Sans MS" panose="030F0702030302020204" pitchFamily="66" charset="0"/>
              </a:rPr>
              <a:t>You _______ swim alone in </a:t>
            </a:r>
            <a:r>
              <a:rPr lang="en-SG" sz="4000">
                <a:latin typeface="Comic Sans MS" panose="030F0702030302020204" pitchFamily="66" charset="0"/>
              </a:rPr>
              <a:t>the river.</a:t>
            </a:r>
            <a:endParaRPr lang="en-SG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Free boy swim swimming lessons vector">
            <a:extLst>
              <a:ext uri="{FF2B5EF4-FFF2-40B4-BE49-F238E27FC236}">
                <a16:creationId xmlns:a16="http://schemas.microsoft.com/office/drawing/2014/main" id="{6265129A-C61F-4872-B080-34E8CC71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64" y="1485867"/>
            <a:ext cx="5263011" cy="31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FE01F4-CA30-498F-93DC-E68EC2C34CAF}"/>
              </a:ext>
            </a:extLst>
          </p:cNvPr>
          <p:cNvSpPr txBox="1"/>
          <p:nvPr/>
        </p:nvSpPr>
        <p:spPr>
          <a:xfrm>
            <a:off x="1732276" y="5075577"/>
            <a:ext cx="305662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</a:p>
        </p:txBody>
      </p:sp>
      <p:pic>
        <p:nvPicPr>
          <p:cNvPr id="9" name="Picture 4" descr="Free cross delete remove vector">
            <a:extLst>
              <a:ext uri="{FF2B5EF4-FFF2-40B4-BE49-F238E27FC236}">
                <a16:creationId xmlns:a16="http://schemas.microsoft.com/office/drawing/2014/main" id="{AA8E6BE5-7B42-4A99-A518-9C8FD6CA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18" y="2589200"/>
            <a:ext cx="2343064" cy="1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hild reject say no illustration">
            <a:extLst>
              <a:ext uri="{FF2B5EF4-FFF2-40B4-BE49-F238E27FC236}">
                <a16:creationId xmlns:a16="http://schemas.microsoft.com/office/drawing/2014/main" id="{7EB3CBA2-DF0E-49C6-8E8B-735BF933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65" y="4293676"/>
            <a:ext cx="1923536" cy="24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9163-BD79-47ED-BF0A-7C1A2B53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177F-72DF-4C47-ADE7-8438C6D5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4EC56537-3102-4CB3-A3F7-1B6A9DE5C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/>
        </p:blipFill>
        <p:spPr>
          <a:xfrm>
            <a:off x="568456" y="697048"/>
            <a:ext cx="11055088" cy="5789649"/>
          </a:xfrm>
          <a:prstGeom prst="rect">
            <a:avLst/>
          </a:prstGeom>
        </p:spPr>
      </p:pic>
      <p:pic>
        <p:nvPicPr>
          <p:cNvPr id="5" name="Picture 2" descr="Free tick writing yes vector">
            <a:extLst>
              <a:ext uri="{FF2B5EF4-FFF2-40B4-BE49-F238E27FC236}">
                <a16:creationId xmlns:a16="http://schemas.microsoft.com/office/drawing/2014/main" id="{0EA8B56F-99DC-4802-B2BD-D8F5A805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0" y="2022611"/>
            <a:ext cx="2021690" cy="23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leroy fruit funny draft illustration">
            <a:extLst>
              <a:ext uri="{FF2B5EF4-FFF2-40B4-BE49-F238E27FC236}">
                <a16:creationId xmlns:a16="http://schemas.microsoft.com/office/drawing/2014/main" id="{2EE0D554-8C3C-42C6-BEE7-4BD5D4CF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4210" y="4302413"/>
            <a:ext cx="1842744" cy="25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homework education exam vector">
            <a:extLst>
              <a:ext uri="{FF2B5EF4-FFF2-40B4-BE49-F238E27FC236}">
                <a16:creationId xmlns:a16="http://schemas.microsoft.com/office/drawing/2014/main" id="{2F48B47E-8465-4540-BF9C-FF106739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46" y="1486866"/>
            <a:ext cx="3625773" cy="36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34201-F066-496F-88CE-2DEE0F5522A5}"/>
              </a:ext>
            </a:extLst>
          </p:cNvPr>
          <p:cNvSpPr txBox="1"/>
          <p:nvPr/>
        </p:nvSpPr>
        <p:spPr>
          <a:xfrm>
            <a:off x="1918007" y="5068361"/>
            <a:ext cx="8355985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latin typeface="Comic Sans MS" panose="030F0702030302020204" pitchFamily="66" charset="0"/>
              </a:rPr>
              <a:t>You ______ do your homework.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BD52F-A275-4F22-BA8E-856B68734EB6}"/>
              </a:ext>
            </a:extLst>
          </p:cNvPr>
          <p:cNvSpPr txBox="1"/>
          <p:nvPr/>
        </p:nvSpPr>
        <p:spPr>
          <a:xfrm>
            <a:off x="2622543" y="5055080"/>
            <a:ext cx="313990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should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2FC88-4BE4-44B4-92CA-EDE735495EA9}"/>
              </a:ext>
            </a:extLst>
          </p:cNvPr>
          <p:cNvSpPr txBox="1"/>
          <p:nvPr/>
        </p:nvSpPr>
        <p:spPr>
          <a:xfrm>
            <a:off x="2145238" y="216844"/>
            <a:ext cx="790152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latin typeface="Comic Sans MS" panose="030F0702030302020204" pitchFamily="66" charset="0"/>
              </a:rPr>
              <a:t>‘should’ or ‘shouldn’t’?</a:t>
            </a:r>
          </a:p>
        </p:txBody>
      </p:sp>
    </p:spTree>
    <p:extLst>
      <p:ext uri="{BB962C8B-B14F-4D97-AF65-F5344CB8AC3E}">
        <p14:creationId xmlns:p14="http://schemas.microsoft.com/office/powerpoint/2010/main" val="18222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116B-294D-486A-B3B7-02D39272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0E526-7173-4131-AFFA-EBC5EE468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715D9110-503F-4475-ABD5-956F3CA86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/>
        </p:blipFill>
        <p:spPr>
          <a:xfrm>
            <a:off x="568456" y="697048"/>
            <a:ext cx="11055088" cy="5789649"/>
          </a:xfrm>
          <a:prstGeom prst="rect">
            <a:avLst/>
          </a:prstGeom>
        </p:spPr>
      </p:pic>
      <p:pic>
        <p:nvPicPr>
          <p:cNvPr id="5" name="Picture 2" descr="Free tick writing yes vector">
            <a:extLst>
              <a:ext uri="{FF2B5EF4-FFF2-40B4-BE49-F238E27FC236}">
                <a16:creationId xmlns:a16="http://schemas.microsoft.com/office/drawing/2014/main" id="{4761C7D3-77BE-4699-8D95-A3254652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0" y="2022611"/>
            <a:ext cx="2021690" cy="23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leroy fruit funny draft illustration">
            <a:extLst>
              <a:ext uri="{FF2B5EF4-FFF2-40B4-BE49-F238E27FC236}">
                <a16:creationId xmlns:a16="http://schemas.microsoft.com/office/drawing/2014/main" id="{8CD7E58D-BD6A-4962-BDCD-B889028D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4210" y="4302413"/>
            <a:ext cx="1842744" cy="25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homework education exam vector">
            <a:extLst>
              <a:ext uri="{FF2B5EF4-FFF2-40B4-BE49-F238E27FC236}">
                <a16:creationId xmlns:a16="http://schemas.microsoft.com/office/drawing/2014/main" id="{2346CBB7-6782-4515-B4D8-6A450B3F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46" y="1486866"/>
            <a:ext cx="3625773" cy="36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CBED8-9A51-4328-BCB6-1C64C765B924}"/>
              </a:ext>
            </a:extLst>
          </p:cNvPr>
          <p:cNvSpPr txBox="1"/>
          <p:nvPr/>
        </p:nvSpPr>
        <p:spPr>
          <a:xfrm>
            <a:off x="1918007" y="5068361"/>
            <a:ext cx="8355985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latin typeface="Comic Sans MS" panose="030F0702030302020204" pitchFamily="66" charset="0"/>
              </a:rPr>
              <a:t>You ______ do your homework.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EBFA2-399D-451A-8E43-8941AD2456F5}"/>
              </a:ext>
            </a:extLst>
          </p:cNvPr>
          <p:cNvSpPr txBox="1"/>
          <p:nvPr/>
        </p:nvSpPr>
        <p:spPr>
          <a:xfrm>
            <a:off x="2622543" y="5055080"/>
            <a:ext cx="313990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should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EE629-3C0F-4353-94B2-C1345147338F}"/>
              </a:ext>
            </a:extLst>
          </p:cNvPr>
          <p:cNvSpPr txBox="1"/>
          <p:nvPr/>
        </p:nvSpPr>
        <p:spPr>
          <a:xfrm>
            <a:off x="2145238" y="216844"/>
            <a:ext cx="790152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latin typeface="Comic Sans MS" panose="030F0702030302020204" pitchFamily="66" charset="0"/>
              </a:rPr>
              <a:t>‘should’ or ‘shouldn’t’?</a:t>
            </a:r>
          </a:p>
        </p:txBody>
      </p:sp>
    </p:spTree>
    <p:extLst>
      <p:ext uri="{BB962C8B-B14F-4D97-AF65-F5344CB8AC3E}">
        <p14:creationId xmlns:p14="http://schemas.microsoft.com/office/powerpoint/2010/main" val="31698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4E1-1116-4B3F-A5D3-1A5E96DF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B53D-5070-4792-AD3B-3566D2B0E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2C5DCAA7-FC72-46AD-B91A-58DEA7A6F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/>
        </p:blipFill>
        <p:spPr>
          <a:xfrm>
            <a:off x="568456" y="697048"/>
            <a:ext cx="11055088" cy="5789649"/>
          </a:xfrm>
          <a:prstGeom prst="rect">
            <a:avLst/>
          </a:prstGeom>
        </p:spPr>
      </p:pic>
      <p:pic>
        <p:nvPicPr>
          <p:cNvPr id="5" name="Picture 2" descr="Free tick writing yes vector">
            <a:extLst>
              <a:ext uri="{FF2B5EF4-FFF2-40B4-BE49-F238E27FC236}">
                <a16:creationId xmlns:a16="http://schemas.microsoft.com/office/drawing/2014/main" id="{3A061C69-A2BD-485C-98A7-A95232C3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0" y="2022611"/>
            <a:ext cx="2021690" cy="23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8709E-C237-46CB-A1A5-A4B4FD17DF70}"/>
              </a:ext>
            </a:extLst>
          </p:cNvPr>
          <p:cNvSpPr txBox="1"/>
          <p:nvPr/>
        </p:nvSpPr>
        <p:spPr>
          <a:xfrm>
            <a:off x="1476589" y="5263071"/>
            <a:ext cx="923882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latin typeface="Comic Sans MS" panose="030F0702030302020204" pitchFamily="66" charset="0"/>
              </a:rPr>
              <a:t>We _____ eat a lot of vegetables.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AD570-A0E3-4825-B567-DF203338549C}"/>
              </a:ext>
            </a:extLst>
          </p:cNvPr>
          <p:cNvSpPr txBox="1"/>
          <p:nvPr/>
        </p:nvSpPr>
        <p:spPr>
          <a:xfrm>
            <a:off x="2145238" y="5263071"/>
            <a:ext cx="315726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should</a:t>
            </a:r>
          </a:p>
        </p:txBody>
      </p:sp>
      <p:pic>
        <p:nvPicPr>
          <p:cNvPr id="8" name="Picture 2" descr="Free woman shopping vegetable shop vector">
            <a:extLst>
              <a:ext uri="{FF2B5EF4-FFF2-40B4-BE49-F238E27FC236}">
                <a16:creationId xmlns:a16="http://schemas.microsoft.com/office/drawing/2014/main" id="{AD883E30-5F6B-42AF-8C09-4F3E0C7B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43" y="1461837"/>
            <a:ext cx="3728299" cy="35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9B03E-5907-4D73-BE8B-25AC5ACA55B4}"/>
              </a:ext>
            </a:extLst>
          </p:cNvPr>
          <p:cNvSpPr txBox="1"/>
          <p:nvPr/>
        </p:nvSpPr>
        <p:spPr>
          <a:xfrm>
            <a:off x="2145238" y="216844"/>
            <a:ext cx="790152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latin typeface="Comic Sans MS" panose="030F0702030302020204" pitchFamily="66" charset="0"/>
              </a:rPr>
              <a:t>‘should’ or ‘shouldn’t’?</a:t>
            </a:r>
          </a:p>
        </p:txBody>
      </p:sp>
      <p:pic>
        <p:nvPicPr>
          <p:cNvPr id="10" name="Picture 9" descr="Free leroy fruit funny draft illustration">
            <a:extLst>
              <a:ext uri="{FF2B5EF4-FFF2-40B4-BE49-F238E27FC236}">
                <a16:creationId xmlns:a16="http://schemas.microsoft.com/office/drawing/2014/main" id="{6CAB0DD3-D9B4-4AC8-8CF9-7DF8EB65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4210" y="4302413"/>
            <a:ext cx="1842744" cy="25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1C25-9090-4EAE-9E93-30363D9C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C58F-7BAA-45F8-8365-0645FE597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6B1AE0BB-804A-4935-B248-2873B5200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/>
        </p:blipFill>
        <p:spPr>
          <a:xfrm>
            <a:off x="568456" y="697048"/>
            <a:ext cx="11055088" cy="5789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649AD-34CF-44AF-942F-C6079A503B6F}"/>
              </a:ext>
            </a:extLst>
          </p:cNvPr>
          <p:cNvSpPr txBox="1"/>
          <p:nvPr/>
        </p:nvSpPr>
        <p:spPr>
          <a:xfrm>
            <a:off x="1690777" y="5031546"/>
            <a:ext cx="8355985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latin typeface="Comic Sans MS" panose="030F0702030302020204" pitchFamily="66" charset="0"/>
              </a:rPr>
              <a:t>You ________ go to bed late.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2E1CC-FEB3-4C85-BED6-075437FF49B6}"/>
              </a:ext>
            </a:extLst>
          </p:cNvPr>
          <p:cNvSpPr txBox="1"/>
          <p:nvPr/>
        </p:nvSpPr>
        <p:spPr>
          <a:xfrm>
            <a:off x="3039373" y="5031546"/>
            <a:ext cx="305662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</a:p>
        </p:txBody>
      </p:sp>
      <p:pic>
        <p:nvPicPr>
          <p:cNvPr id="7" name="Picture 4" descr="Free cross delete remove vector">
            <a:extLst>
              <a:ext uri="{FF2B5EF4-FFF2-40B4-BE49-F238E27FC236}">
                <a16:creationId xmlns:a16="http://schemas.microsoft.com/office/drawing/2014/main" id="{9F70220F-9550-470B-84DC-CED2E893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18" y="2589200"/>
            <a:ext cx="2343064" cy="1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daily activities routines sleep illustration">
            <a:extLst>
              <a:ext uri="{FF2B5EF4-FFF2-40B4-BE49-F238E27FC236}">
                <a16:creationId xmlns:a16="http://schemas.microsoft.com/office/drawing/2014/main" id="{9D52C803-ACEB-4F5B-90B0-65A12EF3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65" y="1027906"/>
            <a:ext cx="3529135" cy="38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C0191-1BD3-4883-ADFE-3912AF182808}"/>
              </a:ext>
            </a:extLst>
          </p:cNvPr>
          <p:cNvSpPr txBox="1"/>
          <p:nvPr/>
        </p:nvSpPr>
        <p:spPr>
          <a:xfrm>
            <a:off x="2145238" y="216844"/>
            <a:ext cx="790152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latin typeface="Comic Sans MS" panose="030F0702030302020204" pitchFamily="66" charset="0"/>
              </a:rPr>
              <a:t>‘should’ or ‘shouldn’t’?</a:t>
            </a:r>
          </a:p>
        </p:txBody>
      </p:sp>
      <p:pic>
        <p:nvPicPr>
          <p:cNvPr id="10" name="Picture 2" descr="Free child reject say no illustration">
            <a:extLst>
              <a:ext uri="{FF2B5EF4-FFF2-40B4-BE49-F238E27FC236}">
                <a16:creationId xmlns:a16="http://schemas.microsoft.com/office/drawing/2014/main" id="{0F17E179-659C-45D1-9D6B-A458FFD9F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65" y="4293676"/>
            <a:ext cx="1923536" cy="24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92B4-F6FB-4A15-B1DF-900A81C0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426D4-B00D-4166-AF31-5B62F2EE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5B5AE80E-D91C-43FF-B867-7E8E7768F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/>
        </p:blipFill>
        <p:spPr>
          <a:xfrm>
            <a:off x="426113" y="758114"/>
            <a:ext cx="11055088" cy="5789649"/>
          </a:xfrm>
          <a:prstGeom prst="rect">
            <a:avLst/>
          </a:prstGeom>
        </p:spPr>
      </p:pic>
      <p:pic>
        <p:nvPicPr>
          <p:cNvPr id="5" name="Picture 2" descr="Free tick writing yes vector">
            <a:extLst>
              <a:ext uri="{FF2B5EF4-FFF2-40B4-BE49-F238E27FC236}">
                <a16:creationId xmlns:a16="http://schemas.microsoft.com/office/drawing/2014/main" id="{3DF43CE0-B4AB-41F2-BD78-C48D64FC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0" y="2022611"/>
            <a:ext cx="2021690" cy="23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BB78F-2F9A-48AE-B3CC-D0F3367929F2}"/>
              </a:ext>
            </a:extLst>
          </p:cNvPr>
          <p:cNvSpPr txBox="1"/>
          <p:nvPr/>
        </p:nvSpPr>
        <p:spPr>
          <a:xfrm>
            <a:off x="562749" y="5236723"/>
            <a:ext cx="1014180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latin typeface="Comic Sans MS" panose="030F0702030302020204" pitchFamily="66" charset="0"/>
              </a:rPr>
              <a:t>We _____ brush our teeth twice a day.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F54A0-16EB-4794-BC93-FB4972450378}"/>
              </a:ext>
            </a:extLst>
          </p:cNvPr>
          <p:cNvSpPr txBox="1"/>
          <p:nvPr/>
        </p:nvSpPr>
        <p:spPr>
          <a:xfrm>
            <a:off x="1093387" y="5236723"/>
            <a:ext cx="315726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should</a:t>
            </a:r>
          </a:p>
        </p:txBody>
      </p:sp>
      <p:pic>
        <p:nvPicPr>
          <p:cNvPr id="8" name="Picture 2" descr="Free child teeth toothpaste illustration">
            <a:extLst>
              <a:ext uri="{FF2B5EF4-FFF2-40B4-BE49-F238E27FC236}">
                <a16:creationId xmlns:a16="http://schemas.microsoft.com/office/drawing/2014/main" id="{8679884F-3D75-4F71-AB3E-7DB5BEA60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9" t="17972"/>
          <a:stretch/>
        </p:blipFill>
        <p:spPr bwMode="auto">
          <a:xfrm>
            <a:off x="2331348" y="1468694"/>
            <a:ext cx="3764652" cy="36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07BC1-9CB8-4A31-A73F-FE186D79B23A}"/>
              </a:ext>
            </a:extLst>
          </p:cNvPr>
          <p:cNvSpPr txBox="1"/>
          <p:nvPr/>
        </p:nvSpPr>
        <p:spPr>
          <a:xfrm>
            <a:off x="2145238" y="216844"/>
            <a:ext cx="790152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latin typeface="Comic Sans MS" panose="030F0702030302020204" pitchFamily="66" charset="0"/>
              </a:rPr>
              <a:t>‘should’ or ‘shouldn’t’?</a:t>
            </a:r>
          </a:p>
        </p:txBody>
      </p:sp>
      <p:pic>
        <p:nvPicPr>
          <p:cNvPr id="10" name="Picture 9" descr="Free leroy fruit funny draft illustration">
            <a:extLst>
              <a:ext uri="{FF2B5EF4-FFF2-40B4-BE49-F238E27FC236}">
                <a16:creationId xmlns:a16="http://schemas.microsoft.com/office/drawing/2014/main" id="{26419770-D218-479C-8CB5-393BC255C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4210" y="4302413"/>
            <a:ext cx="1842744" cy="25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5468-5002-4B69-8106-68508AC5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46A33-4891-41C3-B454-D580CDFD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787E6F6-D5DF-4B0D-ABE0-A8733622C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/>
        </p:blipFill>
        <p:spPr>
          <a:xfrm>
            <a:off x="568456" y="697048"/>
            <a:ext cx="11055088" cy="5789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A47AE7-A43D-4E6B-A481-06DD6B899D2F}"/>
              </a:ext>
            </a:extLst>
          </p:cNvPr>
          <p:cNvSpPr txBox="1"/>
          <p:nvPr/>
        </p:nvSpPr>
        <p:spPr>
          <a:xfrm>
            <a:off x="1397479" y="5031546"/>
            <a:ext cx="8649283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latin typeface="Comic Sans MS" panose="030F0702030302020204" pitchFamily="66" charset="0"/>
              </a:rPr>
              <a:t>We _______ run in the library.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2044B-D8BF-4874-BAD3-710ED5139FBD}"/>
              </a:ext>
            </a:extLst>
          </p:cNvPr>
          <p:cNvSpPr txBox="1"/>
          <p:nvPr/>
        </p:nvSpPr>
        <p:spPr>
          <a:xfrm>
            <a:off x="2460653" y="5031546"/>
            <a:ext cx="305662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</a:p>
        </p:txBody>
      </p:sp>
      <p:pic>
        <p:nvPicPr>
          <p:cNvPr id="7" name="Picture 4" descr="Free cross delete remove vector">
            <a:extLst>
              <a:ext uri="{FF2B5EF4-FFF2-40B4-BE49-F238E27FC236}">
                <a16:creationId xmlns:a16="http://schemas.microsoft.com/office/drawing/2014/main" id="{B495C8FD-30C8-4461-ADAA-64897491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18" y="2589200"/>
            <a:ext cx="2343064" cy="1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penguin books library vector">
            <a:extLst>
              <a:ext uri="{FF2B5EF4-FFF2-40B4-BE49-F238E27FC236}">
                <a16:creationId xmlns:a16="http://schemas.microsoft.com/office/drawing/2014/main" id="{36A510F9-71AD-4F70-8D44-BA2C2B3F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32" y="1564430"/>
            <a:ext cx="3145028" cy="32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F6F0BE-4F47-453F-AAB7-BCB3E856B76C}"/>
              </a:ext>
            </a:extLst>
          </p:cNvPr>
          <p:cNvSpPr txBox="1"/>
          <p:nvPr/>
        </p:nvSpPr>
        <p:spPr>
          <a:xfrm>
            <a:off x="2145238" y="216844"/>
            <a:ext cx="790152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latin typeface="Comic Sans MS" panose="030F0702030302020204" pitchFamily="66" charset="0"/>
              </a:rPr>
              <a:t>‘should’ or ‘shouldn’t’?</a:t>
            </a:r>
          </a:p>
        </p:txBody>
      </p:sp>
      <p:pic>
        <p:nvPicPr>
          <p:cNvPr id="10" name="Picture 2" descr="Free child reject say no illustration">
            <a:extLst>
              <a:ext uri="{FF2B5EF4-FFF2-40B4-BE49-F238E27FC236}">
                <a16:creationId xmlns:a16="http://schemas.microsoft.com/office/drawing/2014/main" id="{400F65D8-71E1-4DDE-A11F-ACADB37C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65" y="4293676"/>
            <a:ext cx="1923536" cy="24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</TotalTime>
  <Words>268</Words>
  <Application>Microsoft Office PowerPoint</Application>
  <PresentationFormat>Widescreen</PresentationFormat>
  <Paragraphs>47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2026-01-15T15:27:21Z</dcterms:created>
  <dcterms:modified xsi:type="dcterms:W3CDTF">2026-01-15T15:35:34Z</dcterms:modified>
</cp:coreProperties>
</file>