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13" r:id="rId3"/>
    <p:sldMasterId id="2147483727" r:id="rId4"/>
    <p:sldMasterId id="2147483733" r:id="rId5"/>
  </p:sldMasterIdLst>
  <p:notesMasterIdLst>
    <p:notesMasterId r:id="rId25"/>
  </p:notesMasterIdLst>
  <p:sldIdLst>
    <p:sldId id="263" r:id="rId6"/>
    <p:sldId id="2007577237" r:id="rId7"/>
    <p:sldId id="280" r:id="rId8"/>
    <p:sldId id="267" r:id="rId9"/>
    <p:sldId id="9512" r:id="rId10"/>
    <p:sldId id="2007577235" r:id="rId11"/>
    <p:sldId id="9474" r:id="rId12"/>
    <p:sldId id="9515" r:id="rId13"/>
    <p:sldId id="9516" r:id="rId14"/>
    <p:sldId id="2007577233" r:id="rId15"/>
    <p:sldId id="9517" r:id="rId16"/>
    <p:sldId id="9518" r:id="rId17"/>
    <p:sldId id="269" r:id="rId18"/>
    <p:sldId id="284" r:id="rId19"/>
    <p:sldId id="9520" r:id="rId20"/>
    <p:sldId id="2638" r:id="rId21"/>
    <p:sldId id="2007577234" r:id="rId22"/>
    <p:sldId id="2007577236"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E2124-6ACC-4250-AE75-7946A2625632}"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802B9-5DB1-44E7-8171-8C6FB32D2C4B}" type="slidenum">
              <a:rPr lang="en-US" smtClean="0"/>
              <a:t>‹#›</a:t>
            </a:fld>
            <a:endParaRPr lang="en-US"/>
          </a:p>
        </p:txBody>
      </p:sp>
    </p:spTree>
    <p:extLst>
      <p:ext uri="{BB962C8B-B14F-4D97-AF65-F5344CB8AC3E}">
        <p14:creationId xmlns:p14="http://schemas.microsoft.com/office/powerpoint/2010/main" val="305276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89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2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0348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6478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24354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8328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032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4700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9992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2571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92220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8368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38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194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6153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80963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601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59801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348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45811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5952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180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3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4413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022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10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313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497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3542680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2284143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402169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89860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spTree>
    <p:extLst>
      <p:ext uri="{BB962C8B-B14F-4D97-AF65-F5344CB8AC3E}">
        <p14:creationId xmlns:p14="http://schemas.microsoft.com/office/powerpoint/2010/main" val="3972242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spTree>
    <p:extLst>
      <p:ext uri="{BB962C8B-B14F-4D97-AF65-F5344CB8AC3E}">
        <p14:creationId xmlns:p14="http://schemas.microsoft.com/office/powerpoint/2010/main" val="341941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355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104781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781721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134275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781462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73645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p:txBody>
          <a:body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39225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909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2024/12/28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09059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5082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0248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12/28/2024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357390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790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33155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124641113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32213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29051-3B0B-4F01-9C6E-0742C3D94F2F}" type="datetimeFigureOut">
              <a:rPr lang="en-US" smtClean="0"/>
              <a:t>12/28/2024</a:t>
            </a:fld>
            <a:endParaRPr lang="en-US"/>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5F8FD-F93E-4078-A38C-AF467D5B6572}"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3BBC28B8-0F85-2160-E568-2116980A39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1496" y="171355"/>
            <a:ext cx="1327508" cy="1327508"/>
          </a:xfrm>
          <a:prstGeom prst="rect">
            <a:avLst/>
          </a:prstGeom>
        </p:spPr>
      </p:pic>
    </p:spTree>
    <p:extLst>
      <p:ext uri="{BB962C8B-B14F-4D97-AF65-F5344CB8AC3E}">
        <p14:creationId xmlns:p14="http://schemas.microsoft.com/office/powerpoint/2010/main" val="288396450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66602-CCD0-897E-3104-4D26795197BF}"/>
              </a:ext>
            </a:extLst>
          </p:cNvPr>
          <p:cNvPicPr>
            <a:picLocks noChangeAspect="1"/>
          </p:cNvPicPr>
          <p:nvPr/>
        </p:nvPicPr>
        <p:blipFill>
          <a:blip r:embed="rId2"/>
          <a:stretch>
            <a:fillRect/>
          </a:stretch>
        </p:blipFill>
        <p:spPr>
          <a:xfrm>
            <a:off x="6214887" y="1641577"/>
            <a:ext cx="6346486" cy="5645385"/>
          </a:xfrm>
          <a:prstGeom prst="rect">
            <a:avLst/>
          </a:prstGeom>
        </p:spPr>
      </p:pic>
    </p:spTree>
    <p:extLst>
      <p:ext uri="{BB962C8B-B14F-4D97-AF65-F5344CB8AC3E}">
        <p14:creationId xmlns:p14="http://schemas.microsoft.com/office/powerpoint/2010/main" val="9837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săn</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96935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971924" y="2152627"/>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Chân khủng long thẳng </a:t>
            </a: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070E2FB8-BE1E-438B-8517-BBAA94E30FD3}"/>
              </a:ext>
            </a:extLst>
          </p:cNvPr>
          <p:cNvSpPr txBox="1"/>
          <p:nvPr/>
        </p:nvSpPr>
        <p:spPr>
          <a:xfrm>
            <a:off x="1383943" y="1179195"/>
            <a:ext cx="10376565" cy="2736327"/>
          </a:xfrm>
          <a:prstGeom prst="rect">
            <a:avLst/>
          </a:prstGeom>
          <a:noFill/>
        </p:spPr>
        <p:txBody>
          <a:bodyPr wrap="square" rtlCol="0">
            <a:spAutoFit/>
          </a:bodyPr>
          <a:lstStyle/>
          <a:p>
            <a:pPr algn="just">
              <a:lnSpc>
                <a:spcPct val="150000"/>
              </a:lnSpc>
            </a:pPr>
            <a:r>
              <a:rPr lang="en-US" sz="4000" b="1" dirty="0">
                <a:latin typeface="Arial-Rounded" panose="020B0500000000000000" pitchFamily="34" charset="0"/>
                <a:ea typeface="Arial-Rounded" panose="020B0500000000000000" pitchFamily="34" charset="0"/>
                <a:cs typeface="Arial-Rounded" panose="020B0500000000000000" pitchFamily="34" charset="0"/>
              </a:rPr>
              <a:t>2.</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a:latin typeface="Arial-Rounded" panose="020B0500000000000000" pitchFamily="34" charset="0"/>
                <a:ea typeface="Arial-Rounded" panose="020B0500000000000000" pitchFamily="34" charset="0"/>
                <a:cs typeface="Arial-Rounded" panose="020B0500000000000000" pitchFamily="34" charset="0"/>
              </a:rPr>
              <a:t>uya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a:latin typeface="Arial-Rounded" panose="020B0500000000000000" pitchFamily="34" charset="0"/>
                <a:ea typeface="Arial-Rounded" panose="020B0500000000000000" pitchFamily="34" charset="0"/>
                <a:cs typeface="Arial-Rounded" panose="020B0500000000000000" pitchFamily="34" charset="0"/>
              </a:rPr>
              <a:t>uyu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thay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a:t>
            </a:r>
            <a:r>
              <a:rPr lang="en-US" sz="4000" dirty="0">
                <a:latin typeface="Arial-Rounded" panose="020B0500000000000000" pitchFamily="34" charset="0"/>
                <a:ea typeface="Arial-Rounded" panose="020B0500000000000000" pitchFamily="34" charset="0"/>
                <a:cs typeface="Arial-Rounded" panose="020B0500000000000000" pitchFamily="34" charset="0"/>
              </a:rPr>
              <a:t> ô </a:t>
            </a:r>
            <a:r>
              <a:rPr lang="en-US" sz="4000" dirty="0" err="1">
                <a:latin typeface="Arial-Rounded" panose="020B0500000000000000" pitchFamily="34" charset="0"/>
                <a:ea typeface="Arial-Rounded" panose="020B0500000000000000" pitchFamily="34" charset="0"/>
                <a:cs typeface="Arial-Rounded" panose="020B0500000000000000" pitchFamily="34" charset="0"/>
              </a:rPr>
              <a:t>vuông</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lnSpc>
                <a:spcPct val="150000"/>
              </a:lnSpc>
              <a:buAutoNum type="alphaLcPeriod"/>
            </a:pPr>
            <a:r>
              <a:rPr lang="en-US" sz="4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lên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núi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4000" dirty="0">
                <a:latin typeface="Arial-Rounded" panose="020B0500000000000000" pitchFamily="34" charset="0"/>
                <a:ea typeface="Arial-Rounded" panose="020B0500000000000000" pitchFamily="34" charset="0"/>
                <a:cs typeface="Arial-Rounded" panose="020B0500000000000000" pitchFamily="34" charset="0"/>
              </a:rPr>
              <a:t> co,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a:p>
            <a:pPr marL="342900" indent="-342900" algn="just">
              <a:lnSpc>
                <a:spcPct val="150000"/>
              </a:lnSpc>
              <a:buAutoNum type="alphaLcPeriod"/>
            </a:pPr>
            <a:r>
              <a:rPr lang="en-US" sz="4000" dirty="0" err="1">
                <a:latin typeface="Arial-Rounded" panose="020B0500000000000000" pitchFamily="34" charset="0"/>
                <a:ea typeface="Arial-Rounded" panose="020B0500000000000000" pitchFamily="34" charset="0"/>
                <a:cs typeface="Arial-Rounded" panose="020B0500000000000000" pitchFamily="34" charset="0"/>
              </a:rPr>
              <a:t>Mẹ</a:t>
            </a:r>
            <a:r>
              <a:rPr lang="en-US" sz="4000" dirty="0">
                <a:latin typeface="Arial-Rounded" panose="020B0500000000000000" pitchFamily="34" charset="0"/>
                <a:ea typeface="Arial-Rounded" panose="020B0500000000000000" pitchFamily="34" charset="0"/>
                <a:cs typeface="Arial-Rounded" panose="020B0500000000000000" pitchFamily="34" charset="0"/>
              </a:rPr>
              <a:t> tôi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sớm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35AC9BF4-648E-414B-BC30-AD4F8A4EADF6}"/>
              </a:ext>
            </a:extLst>
          </p:cNvPr>
          <p:cNvSpPr txBox="1"/>
          <p:nvPr/>
        </p:nvSpPr>
        <p:spPr>
          <a:xfrm>
            <a:off x="8713438" y="2284278"/>
            <a:ext cx="1265115" cy="707886"/>
          </a:xfrm>
          <a:prstGeom prst="rect">
            <a:avLst/>
          </a:prstGeom>
          <a:noFill/>
        </p:spPr>
        <p:txBody>
          <a:bodyPr wrap="square" rtlCol="0">
            <a:spAutoFit/>
          </a:bodyPr>
          <a:lstStyle/>
          <a:p>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uỷu</a:t>
            </a:r>
            <a:endPar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20AADB3-06B0-409B-9EB1-B932FCDB0347}"/>
              </a:ext>
            </a:extLst>
          </p:cNvPr>
          <p:cNvSpPr txBox="1"/>
          <p:nvPr/>
        </p:nvSpPr>
        <p:spPr>
          <a:xfrm>
            <a:off x="4701316" y="3212844"/>
            <a:ext cx="1086400" cy="707886"/>
          </a:xfrm>
          <a:prstGeom prst="rect">
            <a:avLst/>
          </a:prstGeom>
          <a:noFill/>
        </p:spPr>
        <p:txBody>
          <a:bodyPr wrap="square" rtlCol="0">
            <a:spAutoFit/>
          </a:bodyPr>
          <a:lstStyle/>
          <a:p>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uya</a:t>
            </a:r>
            <a:endPar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
            <a:extLst>
              <a:ext uri="{FF2B5EF4-FFF2-40B4-BE49-F238E27FC236}">
                <a16:creationId xmlns:a16="http://schemas.microsoft.com/office/drawing/2014/main" id="{B2B55372-0186-428E-8528-CD51BB35FD5D}"/>
              </a:ext>
            </a:extLst>
          </p:cNvPr>
          <p:cNvSpPr/>
          <p:nvPr/>
        </p:nvSpPr>
        <p:spPr>
          <a:xfrm>
            <a:off x="8801075" y="2347966"/>
            <a:ext cx="857275" cy="56668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2">
            <a:extLst>
              <a:ext uri="{FF2B5EF4-FFF2-40B4-BE49-F238E27FC236}">
                <a16:creationId xmlns:a16="http://schemas.microsoft.com/office/drawing/2014/main" id="{C59864E6-22CE-4617-8533-93865F0D6D20}"/>
              </a:ext>
            </a:extLst>
          </p:cNvPr>
          <p:cNvSpPr/>
          <p:nvPr/>
        </p:nvSpPr>
        <p:spPr>
          <a:xfrm>
            <a:off x="4796742" y="3436403"/>
            <a:ext cx="880158" cy="51647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7" grpId="0"/>
      <p:bldP spid="18" grpId="0"/>
      <p:bldP spid="36" grpId="0" animBg="1"/>
      <p:bldP spid="36" grpId="1" animBg="1"/>
      <p:bldP spid="37" grpId="0" animBg="1"/>
      <p:bldP spid="3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058395" y="3249892"/>
            <a:ext cx="7905750" cy="1323439"/>
          </a:xfrm>
          <a:prstGeom prst="rect">
            <a:avLst/>
          </a:prstGeom>
          <a:noFill/>
        </p:spPr>
        <p:txBody>
          <a:bodyPr wrap="square" rtlCol="0">
            <a:spAutoFit/>
          </a:bodyPr>
          <a:lstStyle/>
          <a:p>
            <a:pPr lvl="0" algn="ctr">
              <a:defRPr/>
            </a:pPr>
            <a:r>
              <a:rPr lang="en-US" sz="4000" b="1" dirty="0" err="1">
                <a:solidFill>
                  <a:srgbClr val="336753"/>
                </a:solidFill>
                <a:latin typeface="Cambria" panose="02040503050406030204" pitchFamily="18" charset="0"/>
                <a:ea typeface="Cambria" panose="02040503050406030204" pitchFamily="18" charset="0"/>
              </a:rPr>
              <a:t>Em</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hãy</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tìm</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thêm</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một</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số</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từ</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ngữ</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khác</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chứa</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vần</a:t>
            </a:r>
            <a:r>
              <a:rPr lang="en-US" sz="4000" b="1" dirty="0">
                <a:solidFill>
                  <a:srgbClr val="336753"/>
                </a:solidFill>
                <a:latin typeface="Cambria" panose="02040503050406030204" pitchFamily="18" charset="0"/>
                <a:ea typeface="Cambria" panose="02040503050406030204" pitchFamily="18" charset="0"/>
              </a:rPr>
              <a:t> </a:t>
            </a:r>
            <a:r>
              <a:rPr lang="en-US" sz="4000" b="1" dirty="0" err="1">
                <a:solidFill>
                  <a:srgbClr val="336753"/>
                </a:solidFill>
                <a:latin typeface="Cambria" panose="02040503050406030204" pitchFamily="18" charset="0"/>
                <a:ea typeface="Cambria" panose="02040503050406030204" pitchFamily="18" charset="0"/>
              </a:rPr>
              <a:t>uya</a:t>
            </a:r>
            <a:r>
              <a:rPr lang="en-US" sz="4000" b="1" dirty="0">
                <a:solidFill>
                  <a:srgbClr val="336753"/>
                </a:solidFill>
                <a:latin typeface="Cambria" panose="02040503050406030204" pitchFamily="18" charset="0"/>
                <a:ea typeface="Cambria" panose="02040503050406030204" pitchFamily="18" charset="0"/>
              </a:rPr>
              <a:t>/</a:t>
            </a:r>
            <a:r>
              <a:rPr lang="en-US" sz="4000" b="1" dirty="0" err="1">
                <a:solidFill>
                  <a:srgbClr val="336753"/>
                </a:solidFill>
                <a:latin typeface="Cambria" panose="02040503050406030204" pitchFamily="18" charset="0"/>
                <a:ea typeface="Cambria" panose="02040503050406030204" pitchFamily="18" charset="0"/>
              </a:rPr>
              <a:t>uyu</a:t>
            </a:r>
            <a:r>
              <a:rPr lang="en-US" sz="4000" b="1" dirty="0">
                <a:solidFill>
                  <a:srgbClr val="33675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9A952D8-4838-779E-9181-26A62A0C9667}"/>
              </a:ext>
            </a:extLst>
          </p:cNvPr>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3. Chọn </a:t>
            </a:r>
            <a:r>
              <a:rPr lang="en-US" sz="4000" b="1">
                <a:solidFill>
                  <a:srgbClr val="FF3399"/>
                </a:solidFill>
                <a:latin typeface="Cambria" panose="02040503050406030204" pitchFamily="18" charset="0"/>
                <a:ea typeface="Cambria" panose="02040503050406030204" pitchFamily="18" charset="0"/>
              </a:rPr>
              <a:t>a </a:t>
            </a:r>
            <a:r>
              <a:rPr lang="en-US" sz="4000" b="1">
                <a:solidFill>
                  <a:srgbClr val="002060"/>
                </a:solidFill>
                <a:latin typeface="Cambria" panose="02040503050406030204" pitchFamily="18" charset="0"/>
                <a:ea typeface="Cambria" panose="02040503050406030204" pitchFamily="18" charset="0"/>
              </a:rPr>
              <a:t>hoặc</a:t>
            </a:r>
            <a:r>
              <a:rPr lang="en-US" sz="4000" b="1">
                <a:solidFill>
                  <a:srgbClr val="FF3399"/>
                </a:solidFill>
                <a:latin typeface="Cambria" panose="02040503050406030204" pitchFamily="18" charset="0"/>
                <a:ea typeface="Cambria" panose="02040503050406030204" pitchFamily="18" charset="0"/>
              </a:rPr>
              <a:t> b.</a:t>
            </a:r>
            <a:endParaRPr lang="en-US" sz="4000" b="1">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C31BB79-66C9-DDF7-81B0-06C40A96E52F}"/>
              </a:ext>
            </a:extLst>
          </p:cNvPr>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a. Nhìn hình, tìm từ ngữ chứa </a:t>
            </a:r>
            <a:r>
              <a:rPr lang="en-US" sz="4000" b="1" i="1">
                <a:solidFill>
                  <a:srgbClr val="9900FF"/>
                </a:solidFill>
                <a:latin typeface="Cambria" panose="02040503050406030204" pitchFamily="18" charset="0"/>
                <a:ea typeface="Cambria" panose="02040503050406030204" pitchFamily="18" charset="0"/>
              </a:rPr>
              <a:t>iêu</a:t>
            </a:r>
            <a:r>
              <a:rPr lang="en-US" sz="4000" b="1">
                <a:solidFill>
                  <a:srgbClr val="002060"/>
                </a:solidFill>
                <a:latin typeface="Cambria" panose="02040503050406030204" pitchFamily="18" charset="0"/>
                <a:ea typeface="Cambria" panose="02040503050406030204" pitchFamily="18" charset="0"/>
              </a:rPr>
              <a:t> hoặc </a:t>
            </a:r>
            <a:r>
              <a:rPr lang="en-US" sz="4000" b="1" i="1">
                <a:solidFill>
                  <a:srgbClr val="9900FF"/>
                </a:solidFill>
                <a:latin typeface="Cambria" panose="02040503050406030204" pitchFamily="18" charset="0"/>
                <a:ea typeface="Cambria" panose="02040503050406030204" pitchFamily="18" charset="0"/>
              </a:rPr>
              <a:t>ươu</a:t>
            </a:r>
            <a:r>
              <a:rPr lang="en-US" sz="4000" b="1">
                <a:solidFill>
                  <a:srgbClr val="002060"/>
                </a:solidFill>
                <a:latin typeface="Cambria" panose="02040503050406030204" pitchFamily="18" charset="0"/>
                <a:ea typeface="Cambria" panose="02040503050406030204" pitchFamily="18" charset="0"/>
              </a:rPr>
              <a:t> để gọi tên loài vật.</a:t>
            </a:r>
          </a:p>
        </p:txBody>
      </p:sp>
      <p:pic>
        <p:nvPicPr>
          <p:cNvPr id="5" name="Picture 4">
            <a:extLst>
              <a:ext uri="{FF2B5EF4-FFF2-40B4-BE49-F238E27FC236}">
                <a16:creationId xmlns:a16="http://schemas.microsoft.com/office/drawing/2014/main" id="{D1A88358-D77C-7E2C-625A-71044174B8D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200266" y="2805687"/>
            <a:ext cx="3065043" cy="2333469"/>
          </a:xfrm>
          <a:prstGeom prst="rect">
            <a:avLst/>
          </a:prstGeom>
        </p:spPr>
      </p:pic>
      <p:pic>
        <p:nvPicPr>
          <p:cNvPr id="6" name="Picture 5">
            <a:extLst>
              <a:ext uri="{FF2B5EF4-FFF2-40B4-BE49-F238E27FC236}">
                <a16:creationId xmlns:a16="http://schemas.microsoft.com/office/drawing/2014/main" id="{E457FBDE-EC9A-4F4B-8189-432AB97B836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19667" y="2720209"/>
            <a:ext cx="3061607" cy="2385503"/>
          </a:xfrm>
          <a:prstGeom prst="rect">
            <a:avLst/>
          </a:prstGeom>
        </p:spPr>
      </p:pic>
      <p:pic>
        <p:nvPicPr>
          <p:cNvPr id="7" name="Picture 6">
            <a:extLst>
              <a:ext uri="{FF2B5EF4-FFF2-40B4-BE49-F238E27FC236}">
                <a16:creationId xmlns:a16="http://schemas.microsoft.com/office/drawing/2014/main" id="{CAB5AB44-BBC2-BCA0-62DF-E45095450D23}"/>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8085596" y="2805687"/>
            <a:ext cx="2940991" cy="2270892"/>
          </a:xfrm>
          <a:prstGeom prst="rect">
            <a:avLst/>
          </a:prstGeom>
        </p:spPr>
      </p:pic>
      <p:sp>
        <p:nvSpPr>
          <p:cNvPr id="8" name="TextBox 7">
            <a:extLst>
              <a:ext uri="{FF2B5EF4-FFF2-40B4-BE49-F238E27FC236}">
                <a16:creationId xmlns:a16="http://schemas.microsoft.com/office/drawing/2014/main" id="{EB1A2147-2BD8-80D9-0827-7C6EF4637617}"/>
              </a:ext>
            </a:extLst>
          </p:cNvPr>
          <p:cNvSpPr txBox="1"/>
          <p:nvPr/>
        </p:nvSpPr>
        <p:spPr>
          <a:xfrm>
            <a:off x="774066" y="5293971"/>
            <a:ext cx="3650016" cy="707886"/>
          </a:xfrm>
          <a:prstGeom prst="rect">
            <a:avLst/>
          </a:prstGeom>
          <a:noFill/>
        </p:spPr>
        <p:txBody>
          <a:bodyPr wrap="square" rtlCol="0">
            <a:spAutoFit/>
          </a:bodyPr>
          <a:lstStyle/>
          <a:p>
            <a:r>
              <a:rPr lang="en-US" sz="4000" b="1">
                <a:solidFill>
                  <a:srgbClr val="FF3300"/>
                </a:solidFill>
                <a:latin typeface="Cambria" panose="02040503050406030204" pitchFamily="18" charset="0"/>
                <a:ea typeface="Cambria" panose="02040503050406030204" pitchFamily="18" charset="0"/>
              </a:rPr>
              <a:t>M: </a:t>
            </a:r>
            <a:r>
              <a:rPr lang="en-US" sz="4000" b="1">
                <a:solidFill>
                  <a:srgbClr val="9900FF"/>
                </a:solidFill>
                <a:latin typeface="Cambria" panose="02040503050406030204" pitchFamily="18" charset="0"/>
                <a:ea typeface="Cambria" panose="02040503050406030204" pitchFamily="18" charset="0"/>
              </a:rPr>
              <a:t>1. diều hâu</a:t>
            </a:r>
          </a:p>
        </p:txBody>
      </p:sp>
      <p:sp>
        <p:nvSpPr>
          <p:cNvPr id="10" name="TextBox 9">
            <a:extLst>
              <a:ext uri="{FF2B5EF4-FFF2-40B4-BE49-F238E27FC236}">
                <a16:creationId xmlns:a16="http://schemas.microsoft.com/office/drawing/2014/main" id="{EA2BEBD7-4DEB-D20C-6F3E-A379652BCFC5}"/>
              </a:ext>
            </a:extLst>
          </p:cNvPr>
          <p:cNvSpPr txBox="1"/>
          <p:nvPr/>
        </p:nvSpPr>
        <p:spPr>
          <a:xfrm>
            <a:off x="4787297" y="5293971"/>
            <a:ext cx="2893977" cy="707886"/>
          </a:xfrm>
          <a:prstGeom prst="rect">
            <a:avLst/>
          </a:prstGeom>
          <a:noFill/>
        </p:spPr>
        <p:txBody>
          <a:bodyPr wrap="square" rtlCol="0">
            <a:spAutoFit/>
          </a:bodyPr>
          <a:lstStyle/>
          <a:p>
            <a:r>
              <a:rPr lang="en-US" sz="4000" b="1">
                <a:solidFill>
                  <a:srgbClr val="9900FF"/>
                </a:solidFill>
                <a:latin typeface="Cambria" panose="02040503050406030204" pitchFamily="18" charset="0"/>
                <a:ea typeface="Cambria" panose="02040503050406030204" pitchFamily="18" charset="0"/>
              </a:rPr>
              <a:t>2. đà điểu</a:t>
            </a:r>
          </a:p>
        </p:txBody>
      </p:sp>
      <p:sp>
        <p:nvSpPr>
          <p:cNvPr id="11" name="TextBox 10">
            <a:extLst>
              <a:ext uri="{FF2B5EF4-FFF2-40B4-BE49-F238E27FC236}">
                <a16:creationId xmlns:a16="http://schemas.microsoft.com/office/drawing/2014/main" id="{478FE269-FF2D-7993-DA6C-D567D2BC8AFA}"/>
              </a:ext>
            </a:extLst>
          </p:cNvPr>
          <p:cNvSpPr txBox="1"/>
          <p:nvPr/>
        </p:nvSpPr>
        <p:spPr>
          <a:xfrm>
            <a:off x="8046721" y="5293971"/>
            <a:ext cx="3094930" cy="707886"/>
          </a:xfrm>
          <a:prstGeom prst="rect">
            <a:avLst/>
          </a:prstGeom>
          <a:noFill/>
        </p:spPr>
        <p:txBody>
          <a:bodyPr wrap="square" rtlCol="0">
            <a:spAutoFit/>
          </a:bodyPr>
          <a:lstStyle/>
          <a:p>
            <a:r>
              <a:rPr lang="en-US" sz="4000" b="1" dirty="0">
                <a:solidFill>
                  <a:srgbClr val="9900FF"/>
                </a:solidFill>
                <a:latin typeface="Cambria" panose="02040503050406030204" pitchFamily="18" charset="0"/>
                <a:ea typeface="Cambria" panose="02040503050406030204" pitchFamily="18" charset="0"/>
              </a:rPr>
              <a:t>3. </a:t>
            </a:r>
            <a:r>
              <a:rPr lang="en-US" sz="4000" b="1" dirty="0" err="1">
                <a:solidFill>
                  <a:srgbClr val="9900FF"/>
                </a:solidFill>
                <a:latin typeface="Cambria" panose="02040503050406030204" pitchFamily="18" charset="0"/>
                <a:ea typeface="Cambria" panose="02040503050406030204" pitchFamily="18" charset="0"/>
              </a:rPr>
              <a:t>hươu</a:t>
            </a:r>
            <a:r>
              <a:rPr lang="en-US" sz="4000" b="1" dirty="0">
                <a:solidFill>
                  <a:srgbClr val="9900FF"/>
                </a:solidFill>
                <a:latin typeface="Cambria" panose="02040503050406030204" pitchFamily="18" charset="0"/>
                <a:ea typeface="Cambria" panose="02040503050406030204" pitchFamily="18" charset="0"/>
              </a:rPr>
              <a:t> </a:t>
            </a:r>
            <a:r>
              <a:rPr lang="en-US" sz="4000" b="1" dirty="0" err="1">
                <a:solidFill>
                  <a:srgbClr val="9900FF"/>
                </a:solidFill>
                <a:latin typeface="Cambria" panose="02040503050406030204" pitchFamily="18" charset="0"/>
                <a:ea typeface="Cambria" panose="02040503050406030204" pitchFamily="18" charset="0"/>
              </a:rPr>
              <a:t>sao</a:t>
            </a:r>
            <a:endParaRPr lang="en-US" sz="4000" b="1" dirty="0">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437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EEEAC65C-5401-06B1-E71B-4DEE18978D0D}"/>
              </a:ext>
            </a:extLst>
          </p:cNvPr>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3. Chọn </a:t>
            </a:r>
            <a:r>
              <a:rPr lang="en-US" sz="4000" b="1">
                <a:solidFill>
                  <a:srgbClr val="FF3399"/>
                </a:solidFill>
                <a:latin typeface="Cambria" panose="02040503050406030204" pitchFamily="18" charset="0"/>
                <a:ea typeface="Cambria" panose="02040503050406030204" pitchFamily="18" charset="0"/>
              </a:rPr>
              <a:t>a </a:t>
            </a:r>
            <a:r>
              <a:rPr lang="en-US" sz="4000" b="1">
                <a:solidFill>
                  <a:srgbClr val="002060"/>
                </a:solidFill>
                <a:latin typeface="Cambria" panose="02040503050406030204" pitchFamily="18" charset="0"/>
                <a:ea typeface="Cambria" panose="02040503050406030204" pitchFamily="18" charset="0"/>
              </a:rPr>
              <a:t>hoặc</a:t>
            </a:r>
            <a:r>
              <a:rPr lang="en-US" sz="4000" b="1">
                <a:solidFill>
                  <a:srgbClr val="FF3399"/>
                </a:solidFill>
                <a:latin typeface="Cambria" panose="02040503050406030204" pitchFamily="18" charset="0"/>
                <a:ea typeface="Cambria" panose="02040503050406030204" pitchFamily="18" charset="0"/>
              </a:rPr>
              <a:t> b.</a:t>
            </a:r>
            <a:endParaRPr lang="en-US" sz="4000" b="1">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341A6EE-3271-F0D7-8BB4-AA6B8087C2C5}"/>
              </a:ext>
            </a:extLst>
          </p:cNvPr>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b. Nhìn hình, tìm từ ngữ chứa </a:t>
            </a:r>
            <a:r>
              <a:rPr lang="en-US" sz="4000" b="1" i="1">
                <a:solidFill>
                  <a:srgbClr val="9900FF"/>
                </a:solidFill>
                <a:latin typeface="Cambria" panose="02040503050406030204" pitchFamily="18" charset="0"/>
                <a:ea typeface="Cambria" panose="02040503050406030204" pitchFamily="18" charset="0"/>
              </a:rPr>
              <a:t>uôt</a:t>
            </a:r>
            <a:r>
              <a:rPr lang="en-US" sz="4000" b="1">
                <a:solidFill>
                  <a:srgbClr val="002060"/>
                </a:solidFill>
                <a:latin typeface="Cambria" panose="02040503050406030204" pitchFamily="18" charset="0"/>
                <a:ea typeface="Cambria" panose="02040503050406030204" pitchFamily="18" charset="0"/>
              </a:rPr>
              <a:t> hoặc </a:t>
            </a:r>
            <a:r>
              <a:rPr lang="en-US" sz="4000" b="1" i="1">
                <a:solidFill>
                  <a:srgbClr val="9900FF"/>
                </a:solidFill>
                <a:latin typeface="Cambria" panose="02040503050406030204" pitchFamily="18" charset="0"/>
                <a:ea typeface="Cambria" panose="02040503050406030204" pitchFamily="18" charset="0"/>
              </a:rPr>
              <a:t>uôc</a:t>
            </a:r>
            <a:r>
              <a:rPr lang="en-US" sz="4000" b="1">
                <a:solidFill>
                  <a:srgbClr val="002060"/>
                </a:solidFill>
                <a:latin typeface="Cambria" panose="02040503050406030204" pitchFamily="18" charset="0"/>
                <a:ea typeface="Cambria" panose="02040503050406030204" pitchFamily="18" charset="0"/>
              </a:rPr>
              <a:t> để gọi tên loài vật.</a:t>
            </a:r>
          </a:p>
        </p:txBody>
      </p:sp>
      <p:pic>
        <p:nvPicPr>
          <p:cNvPr id="12" name="Picture 11">
            <a:extLst>
              <a:ext uri="{FF2B5EF4-FFF2-40B4-BE49-F238E27FC236}">
                <a16:creationId xmlns:a16="http://schemas.microsoft.com/office/drawing/2014/main" id="{8E3DDB1C-7255-4C73-F28A-15E6EF23903D}"/>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115887" y="2792373"/>
            <a:ext cx="9741776" cy="2654505"/>
          </a:xfrm>
          <a:prstGeom prst="rect">
            <a:avLst/>
          </a:prstGeom>
          <a:ln>
            <a:noFill/>
          </a:ln>
          <a:effectLst>
            <a:softEdge rad="112500"/>
          </a:effectLst>
        </p:spPr>
      </p:pic>
      <p:sp>
        <p:nvSpPr>
          <p:cNvPr id="13" name="TextBox 12">
            <a:extLst>
              <a:ext uri="{FF2B5EF4-FFF2-40B4-BE49-F238E27FC236}">
                <a16:creationId xmlns:a16="http://schemas.microsoft.com/office/drawing/2014/main" id="{FD19BAF6-09ED-C77D-00C3-53E31C89E8AD}"/>
              </a:ext>
            </a:extLst>
          </p:cNvPr>
          <p:cNvSpPr txBox="1"/>
          <p:nvPr/>
        </p:nvSpPr>
        <p:spPr>
          <a:xfrm>
            <a:off x="7518093" y="5386366"/>
            <a:ext cx="4073272" cy="707886"/>
          </a:xfrm>
          <a:prstGeom prst="rect">
            <a:avLst/>
          </a:prstGeom>
          <a:noFill/>
        </p:spPr>
        <p:txBody>
          <a:bodyPr wrap="square" rtlCol="0">
            <a:spAutoFit/>
          </a:bodyPr>
          <a:lstStyle/>
          <a:p>
            <a:r>
              <a:rPr lang="en-US" sz="4000" b="1">
                <a:solidFill>
                  <a:srgbClr val="FF3300"/>
                </a:solidFill>
                <a:latin typeface="Cambria" panose="02040503050406030204" pitchFamily="18" charset="0"/>
                <a:ea typeface="Cambria" panose="02040503050406030204" pitchFamily="18" charset="0"/>
              </a:rPr>
              <a:t>M: </a:t>
            </a:r>
            <a:r>
              <a:rPr lang="en-US" sz="4000" b="1">
                <a:solidFill>
                  <a:srgbClr val="9900FF"/>
                </a:solidFill>
                <a:latin typeface="Cambria" panose="02040503050406030204" pitchFamily="18" charset="0"/>
                <a:ea typeface="Cambria" panose="02040503050406030204" pitchFamily="18" charset="0"/>
              </a:rPr>
              <a:t>3. chim cuốc</a:t>
            </a:r>
          </a:p>
        </p:txBody>
      </p:sp>
      <p:sp>
        <p:nvSpPr>
          <p:cNvPr id="14" name="TextBox 13">
            <a:extLst>
              <a:ext uri="{FF2B5EF4-FFF2-40B4-BE49-F238E27FC236}">
                <a16:creationId xmlns:a16="http://schemas.microsoft.com/office/drawing/2014/main" id="{8D23355E-9A1B-37B4-5797-257AECD43B05}"/>
              </a:ext>
            </a:extLst>
          </p:cNvPr>
          <p:cNvSpPr txBox="1"/>
          <p:nvPr/>
        </p:nvSpPr>
        <p:spPr>
          <a:xfrm>
            <a:off x="1546556" y="5386366"/>
            <a:ext cx="2893977" cy="707886"/>
          </a:xfrm>
          <a:prstGeom prst="rect">
            <a:avLst/>
          </a:prstGeom>
          <a:noFill/>
        </p:spPr>
        <p:txBody>
          <a:bodyPr wrap="square" rtlCol="0">
            <a:spAutoFit/>
          </a:bodyPr>
          <a:lstStyle/>
          <a:p>
            <a:r>
              <a:rPr lang="en-US" sz="4000" b="1">
                <a:solidFill>
                  <a:srgbClr val="9900FF"/>
                </a:solidFill>
                <a:latin typeface="Cambria" panose="02040503050406030204" pitchFamily="18" charset="0"/>
                <a:ea typeface="Cambria" panose="02040503050406030204" pitchFamily="18" charset="0"/>
              </a:rPr>
              <a:t>1. chuột</a:t>
            </a:r>
          </a:p>
        </p:txBody>
      </p:sp>
      <p:sp>
        <p:nvSpPr>
          <p:cNvPr id="15" name="TextBox 14">
            <a:extLst>
              <a:ext uri="{FF2B5EF4-FFF2-40B4-BE49-F238E27FC236}">
                <a16:creationId xmlns:a16="http://schemas.microsoft.com/office/drawing/2014/main" id="{6BF44C33-0136-7766-12D3-6B28EE156E70}"/>
              </a:ext>
            </a:extLst>
          </p:cNvPr>
          <p:cNvSpPr txBox="1"/>
          <p:nvPr/>
        </p:nvSpPr>
        <p:spPr>
          <a:xfrm>
            <a:off x="4440534" y="5446878"/>
            <a:ext cx="3240740" cy="707886"/>
          </a:xfrm>
          <a:prstGeom prst="rect">
            <a:avLst/>
          </a:prstGeom>
          <a:noFill/>
        </p:spPr>
        <p:txBody>
          <a:bodyPr wrap="square" rtlCol="0">
            <a:spAutoFit/>
          </a:bodyPr>
          <a:lstStyle/>
          <a:p>
            <a:r>
              <a:rPr lang="en-US" sz="4000" b="1">
                <a:solidFill>
                  <a:srgbClr val="9900FF"/>
                </a:solidFill>
                <a:latin typeface="Cambria" panose="02040503050406030204" pitchFamily="18" charset="0"/>
                <a:ea typeface="Cambria" panose="02040503050406030204" pitchFamily="18" charset="0"/>
              </a:rPr>
              <a:t>2. bạch tuộc</a:t>
            </a:r>
          </a:p>
        </p:txBody>
      </p:sp>
    </p:spTree>
    <p:extLst>
      <p:ext uri="{BB962C8B-B14F-4D97-AF65-F5344CB8AC3E}">
        <p14:creationId xmlns:p14="http://schemas.microsoft.com/office/powerpoint/2010/main" val="39780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ủng Long Con - Bài hát khủng long  - Cá Mập Con Baby Shark - Pinkfong! - Nhạc thiếu nhi">
            <a:hlinkClick r:id="" action="ppaction://media"/>
            <a:extLst>
              <a:ext uri="{FF2B5EF4-FFF2-40B4-BE49-F238E27FC236}">
                <a16:creationId xmlns:a16="http://schemas.microsoft.com/office/drawing/2014/main" id="{63AB9446-F4D5-ABC8-DC8B-88F33394D5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noFill/>
        </p:spPr>
      </p:pic>
    </p:spTree>
    <p:extLst>
      <p:ext uri="{BB962C8B-B14F-4D97-AF65-F5344CB8AC3E}">
        <p14:creationId xmlns:p14="http://schemas.microsoft.com/office/powerpoint/2010/main" val="427405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5" name="Picture 4">
            <a:extLst>
              <a:ext uri="{FF2B5EF4-FFF2-40B4-BE49-F238E27FC236}">
                <a16:creationId xmlns:a16="http://schemas.microsoft.com/office/drawing/2014/main" id="{A51C2ABA-5464-0546-A877-EEDF1EB18681}"/>
              </a:ext>
            </a:extLst>
          </p:cNvPr>
          <p:cNvPicPr>
            <a:picLocks noChangeAspect="1"/>
          </p:cNvPicPr>
          <p:nvPr/>
        </p:nvPicPr>
        <p:blipFill>
          <a:blip r:embed="rId4"/>
          <a:stretch>
            <a:fillRect/>
          </a:stretch>
        </p:blipFill>
        <p:spPr>
          <a:xfrm>
            <a:off x="1304113" y="2208883"/>
            <a:ext cx="9949534" cy="1713124"/>
          </a:xfrm>
          <a:prstGeom prst="rect">
            <a:avLst/>
          </a:prstGeom>
        </p:spPr>
      </p:pic>
      <p:pic>
        <p:nvPicPr>
          <p:cNvPr id="13" name="Picture 12">
            <a:extLst>
              <a:ext uri="{FF2B5EF4-FFF2-40B4-BE49-F238E27FC236}">
                <a16:creationId xmlns:a16="http://schemas.microsoft.com/office/drawing/2014/main" id="{4F650E52-C007-367D-9BBC-0D115C5CF306}"/>
              </a:ext>
            </a:extLst>
          </p:cNvPr>
          <p:cNvPicPr>
            <a:picLocks noChangeAspect="1"/>
          </p:cNvPicPr>
          <p:nvPr/>
        </p:nvPicPr>
        <p:blipFill>
          <a:blip r:embed="rId5"/>
          <a:stretch>
            <a:fillRect/>
          </a:stretch>
        </p:blipFill>
        <p:spPr>
          <a:xfrm>
            <a:off x="4199966" y="1012879"/>
            <a:ext cx="4096867" cy="1682642"/>
          </a:xfrm>
          <a:prstGeom prst="rect">
            <a:avLst/>
          </a:prstGeom>
        </p:spPr>
      </p:pic>
      <p:pic>
        <p:nvPicPr>
          <p:cNvPr id="15" name="Picture 14">
            <a:extLst>
              <a:ext uri="{FF2B5EF4-FFF2-40B4-BE49-F238E27FC236}">
                <a16:creationId xmlns:a16="http://schemas.microsoft.com/office/drawing/2014/main" id="{ADBED82A-E136-DDB8-1C1C-F4C0AD4063EC}"/>
              </a:ext>
            </a:extLst>
          </p:cNvPr>
          <p:cNvPicPr>
            <a:picLocks noChangeAspect="1"/>
          </p:cNvPicPr>
          <p:nvPr/>
        </p:nvPicPr>
        <p:blipFill rotWithShape="1">
          <a:blip r:embed="rId6">
            <a:extLst>
              <a:ext uri="{28A0092B-C50C-407E-A947-70E740481C1C}">
                <a14:useLocalDpi xmlns:a14="http://schemas.microsoft.com/office/drawing/2010/main" val="0"/>
              </a:ext>
            </a:extLst>
          </a:blip>
          <a:srcRect l="31002" t="23470" r="34504" b="57208"/>
          <a:stretch/>
        </p:blipFill>
        <p:spPr>
          <a:xfrm>
            <a:off x="953833" y="4408323"/>
            <a:ext cx="5201289" cy="2687825"/>
          </a:xfrm>
          <a:prstGeom prst="rect">
            <a:avLst/>
          </a:prstGeom>
        </p:spPr>
      </p:pic>
      <p:pic>
        <p:nvPicPr>
          <p:cNvPr id="16" name="Picture 15">
            <a:extLst>
              <a:ext uri="{FF2B5EF4-FFF2-40B4-BE49-F238E27FC236}">
                <a16:creationId xmlns:a16="http://schemas.microsoft.com/office/drawing/2014/main" id="{03A7D7E7-D55F-135C-0622-7AB3685663C5}"/>
              </a:ext>
            </a:extLst>
          </p:cNvPr>
          <p:cNvPicPr>
            <a:picLocks noChangeAspect="1"/>
          </p:cNvPicPr>
          <p:nvPr/>
        </p:nvPicPr>
        <p:blipFill rotWithShape="1">
          <a:blip r:embed="rId6">
            <a:extLst>
              <a:ext uri="{28A0092B-C50C-407E-A947-70E740481C1C}">
                <a14:useLocalDpi xmlns:a14="http://schemas.microsoft.com/office/drawing/2010/main" val="0"/>
              </a:ext>
            </a:extLst>
          </a:blip>
          <a:srcRect l="62998" t="67820" r="-1" b="-1000"/>
          <a:stretch/>
        </p:blipFill>
        <p:spPr>
          <a:xfrm>
            <a:off x="-774700" y="3215645"/>
            <a:ext cx="4611781" cy="3814944"/>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grpSp>
        <p:nvGrpSpPr>
          <p:cNvPr id="22" name="组合 47">
            <a:extLst>
              <a:ext uri="{FF2B5EF4-FFF2-40B4-BE49-F238E27FC236}">
                <a16:creationId xmlns:a16="http://schemas.microsoft.com/office/drawing/2014/main" id="{93811CAD-6B67-3D28-713D-FD1E021DD0E4}"/>
              </a:ext>
            </a:extLst>
          </p:cNvPr>
          <p:cNvGrpSpPr/>
          <p:nvPr/>
        </p:nvGrpSpPr>
        <p:grpSpPr>
          <a:xfrm>
            <a:off x="3396358" y="1792850"/>
            <a:ext cx="5757801" cy="1417710"/>
            <a:chOff x="3151568" y="4106352"/>
            <a:chExt cx="2774950" cy="892629"/>
          </a:xfrm>
        </p:grpSpPr>
        <p:grpSp>
          <p:nvGrpSpPr>
            <p:cNvPr id="23" name="组合 31">
              <a:extLst>
                <a:ext uri="{FF2B5EF4-FFF2-40B4-BE49-F238E27FC236}">
                  <a16:creationId xmlns:a16="http://schemas.microsoft.com/office/drawing/2014/main" id="{BD29F671-AE42-3A45-F22B-2AB4EC8F499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5" name="圆角矩形 32">
                <a:extLst>
                  <a:ext uri="{FF2B5EF4-FFF2-40B4-BE49-F238E27FC236}">
                    <a16:creationId xmlns:a16="http://schemas.microsoft.com/office/drawing/2014/main" id="{84CEA2E2-F02E-DD63-285C-C2514B5544E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6" name="圆角矩形 33">
                <a:extLst>
                  <a:ext uri="{FF2B5EF4-FFF2-40B4-BE49-F238E27FC236}">
                    <a16:creationId xmlns:a16="http://schemas.microsoft.com/office/drawing/2014/main" id="{D9791080-89E0-6131-DAB6-A726985F00D8}"/>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4" name="文本框 41">
              <a:extLst>
                <a:ext uri="{FF2B5EF4-FFF2-40B4-BE49-F238E27FC236}">
                  <a16:creationId xmlns:a16="http://schemas.microsoft.com/office/drawing/2014/main" id="{112E4FF6-450B-1C2B-C90C-88DE21CA3177}"/>
                </a:ext>
              </a:extLst>
            </p:cNvPr>
            <p:cNvSpPr txBox="1"/>
            <p:nvPr/>
          </p:nvSpPr>
          <p:spPr>
            <a:xfrm>
              <a:off x="3323514" y="4113348"/>
              <a:ext cx="2460051" cy="7557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1. Nghe </a:t>
              </a:r>
              <a:r>
                <a:rPr kumimoji="0" lang="en-US" altLang="zh-CN" sz="7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viết</a:t>
              </a:r>
              <a:endParaRPr kumimoji="0" lang="zh-CN" altLang="en-US" sz="7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679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6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vi-V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lvl="0" indent="0" algn="just">
              <a:buNone/>
            </a:pPr>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khỏe. Vì thế chúng có thể đi khắp một vùng rộng lớn để kiếm ăn. Khủng long có khả năng săn mồi tốt nhờ có đôi mắt tinh tường cùng cái mũi và đôi tai thính. </a:t>
            </a:r>
          </a:p>
        </p:txBody>
      </p:sp>
      <p:grpSp>
        <p:nvGrpSpPr>
          <p:cNvPr id="10" name="Group 9">
            <a:extLst>
              <a:ext uri="{FF2B5EF4-FFF2-40B4-BE49-F238E27FC236}">
                <a16:creationId xmlns:a16="http://schemas.microsoft.com/office/drawing/2014/main"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a16="http://schemas.microsoft.com/office/drawing/2014/main"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50E7435-EF80-4258-AFFA-7AE73649AC76}"/>
              </a:ext>
            </a:extLst>
          </p:cNvPr>
          <p:cNvGrpSpPr/>
          <p:nvPr/>
        </p:nvGrpSpPr>
        <p:grpSpPr>
          <a:xfrm rot="20810244">
            <a:off x="5533227" y="106810"/>
            <a:ext cx="3044096" cy="3312000"/>
            <a:chOff x="6135169" y="458999"/>
            <a:chExt cx="3044096" cy="3312000"/>
          </a:xfrm>
        </p:grpSpPr>
        <p:pic>
          <p:nvPicPr>
            <p:cNvPr id="14" name="Picture 13">
              <a:extLst>
                <a:ext uri="{FF2B5EF4-FFF2-40B4-BE49-F238E27FC236}">
                  <a16:creationId xmlns:a16="http://schemas.microsoft.com/office/drawing/2014/main" id="{06C06042-97CE-4D1E-B44A-30D841FCD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a:extLst>
                <a:ext uri="{FF2B5EF4-FFF2-40B4-BE49-F238E27FC236}">
                  <a16:creationId xmlns:a16="http://schemas.microsoft.com/office/drawing/2014/main"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Đoạn văn có chữ nào cần viết hoa?</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729C14E5-DF2A-47BD-B48D-E67FA3D67FB6}"/>
              </a:ext>
            </a:extLst>
          </p:cNvPr>
          <p:cNvPicPr>
            <a:picLocks noChangeAspect="1"/>
          </p:cNvPicPr>
          <p:nvPr/>
        </p:nvPicPr>
        <p:blipFill>
          <a:blip r:embed="rId7"/>
          <a:stretch>
            <a:fillRect/>
          </a:stretch>
        </p:blipFill>
        <p:spPr>
          <a:xfrm>
            <a:off x="8420024" y="1791000"/>
            <a:ext cx="2215936" cy="4608000"/>
          </a:xfrm>
          <a:prstGeom prst="rect">
            <a:avLst/>
          </a:prstGeom>
        </p:spPr>
      </p:pic>
      <p:grpSp>
        <p:nvGrpSpPr>
          <p:cNvPr id="17" name="Group 16">
            <a:extLst>
              <a:ext uri="{FF2B5EF4-FFF2-40B4-BE49-F238E27FC236}">
                <a16:creationId xmlns:a16="http://schemas.microsoft.com/office/drawing/2014/main" id="{DF58C022-B730-4A8C-8FAA-6BCFB7B351AB}"/>
              </a:ext>
            </a:extLst>
          </p:cNvPr>
          <p:cNvGrpSpPr/>
          <p:nvPr/>
        </p:nvGrpSpPr>
        <p:grpSpPr>
          <a:xfrm rot="20810244">
            <a:off x="2542377" y="1983234"/>
            <a:ext cx="3044096" cy="3312000"/>
            <a:chOff x="6135169" y="458999"/>
            <a:chExt cx="3044096" cy="3312000"/>
          </a:xfrm>
        </p:grpSpPr>
        <p:pic>
          <p:nvPicPr>
            <p:cNvPr id="18" name="Picture 17">
              <a:extLst>
                <a:ext uri="{FF2B5EF4-FFF2-40B4-BE49-F238E27FC236}">
                  <a16:creationId xmlns:a16="http://schemas.microsoft.com/office/drawing/2014/main" id="{09CD2480-D184-4CF7-84BE-3B5F9253D65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Có chữ nào dễ viết lẫn, dễ sai chính tả?</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6032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khỏe</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3B6CD71C-5023-4BD3-9EDA-AEEC90FF7321}"/>
              </a:ext>
            </a:extLst>
          </p:cNvPr>
          <p:cNvPicPr>
            <a:picLocks noChangeAspect="1"/>
          </p:cNvPicPr>
          <p:nvPr/>
        </p:nvPicPr>
        <p:blipFill>
          <a:blip r:embed="rId6"/>
          <a:stretch>
            <a:fillRect/>
          </a:stretch>
        </p:blipFill>
        <p:spPr>
          <a:xfrm>
            <a:off x="3745021" y="316960"/>
            <a:ext cx="4816257" cy="737680"/>
          </a:xfrm>
          <a:prstGeom prst="rect">
            <a:avLst/>
          </a:prstGeom>
        </p:spPr>
      </p:pic>
    </p:spTree>
    <p:extLst>
      <p:ext uri="{BB962C8B-B14F-4D97-AF65-F5344CB8AC3E}">
        <p14:creationId xmlns:p14="http://schemas.microsoft.com/office/powerpoint/2010/main" val="34543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kiếm</a:t>
            </a:r>
            <a:endParaRPr kumimoji="0" lang="en-US" sz="6000" b="1"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B7B29081-7D92-42EC-A675-64A2A01350CE}"/>
              </a:ext>
            </a:extLst>
          </p:cNvPr>
          <p:cNvPicPr>
            <a:picLocks noChangeAspect="1"/>
          </p:cNvPicPr>
          <p:nvPr/>
        </p:nvPicPr>
        <p:blipFill>
          <a:blip r:embed="rId6"/>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267</Words>
  <Application>Microsoft Office PowerPoint</Application>
  <PresentationFormat>Widescreen</PresentationFormat>
  <Paragraphs>41</Paragraphs>
  <Slides>19</Slides>
  <Notes>4</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等线</vt:lpstr>
      <vt:lpstr>字魂70号-灵悦黑体</vt:lpstr>
      <vt:lpstr>Arial</vt:lpstr>
      <vt:lpstr>Arial-Rounded</vt:lpstr>
      <vt:lpstr>Calibri</vt:lpstr>
      <vt:lpstr>Calibri Light</vt:lpstr>
      <vt:lpstr>Cambria</vt:lpstr>
      <vt:lpstr>HP001 5 hàng</vt:lpstr>
      <vt:lpstr>1_Office 主题</vt:lpstr>
      <vt:lpstr>Custom Design</vt:lpstr>
      <vt:lpstr>Office 主题​​</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21</cp:revision>
  <dcterms:created xsi:type="dcterms:W3CDTF">2021-07-31T08:43:33Z</dcterms:created>
  <dcterms:modified xsi:type="dcterms:W3CDTF">2024-12-28T07:58:07Z</dcterms:modified>
</cp:coreProperties>
</file>