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42" r:id="rId2"/>
    <p:sldMasterId id="2147483754" r:id="rId3"/>
  </p:sldMasterIdLst>
  <p:notesMasterIdLst>
    <p:notesMasterId r:id="rId21"/>
  </p:notesMasterIdLst>
  <p:sldIdLst>
    <p:sldId id="321" r:id="rId4"/>
    <p:sldId id="326" r:id="rId5"/>
    <p:sldId id="276" r:id="rId6"/>
    <p:sldId id="327" r:id="rId7"/>
    <p:sldId id="300" r:id="rId8"/>
    <p:sldId id="328" r:id="rId9"/>
    <p:sldId id="329" r:id="rId10"/>
    <p:sldId id="270" r:id="rId11"/>
    <p:sldId id="277" r:id="rId12"/>
    <p:sldId id="323" r:id="rId13"/>
    <p:sldId id="325" r:id="rId14"/>
    <p:sldId id="316" r:id="rId15"/>
    <p:sldId id="330" r:id="rId16"/>
    <p:sldId id="331" r:id="rId17"/>
    <p:sldId id="318" r:id="rId18"/>
    <p:sldId id="301" r:id="rId19"/>
    <p:sldId id="32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770E1-5FEE-4E53-8106-E3985A7EA749}"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D03E0-F15E-402C-9F2D-9AA0CB649AC9}" type="slidenum">
              <a:rPr lang="en-US" smtClean="0"/>
              <a:t>‹#›</a:t>
            </a:fld>
            <a:endParaRPr lang="en-US"/>
          </a:p>
        </p:txBody>
      </p:sp>
    </p:spTree>
    <p:extLst>
      <p:ext uri="{BB962C8B-B14F-4D97-AF65-F5344CB8AC3E}">
        <p14:creationId xmlns:p14="http://schemas.microsoft.com/office/powerpoint/2010/main" val="19359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2025/1/19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84587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981767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49239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52162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130532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1274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7957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5417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51958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87677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68887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2025/1/19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76080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3708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32426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0511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7647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36419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25842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8355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8298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85499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09146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259713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4544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15375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71832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185812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4220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4846676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540824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2025/1/19</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3718871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702881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5D8EC17B-153F-D6DC-DC32-595FC98FA5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9652" y="233039"/>
            <a:ext cx="1479804" cy="1479804"/>
          </a:xfrm>
          <a:prstGeom prst="rect">
            <a:avLst/>
          </a:prstGeom>
        </p:spPr>
      </p:pic>
    </p:spTree>
    <p:extLst>
      <p:ext uri="{BB962C8B-B14F-4D97-AF65-F5344CB8AC3E}">
        <p14:creationId xmlns:p14="http://schemas.microsoft.com/office/powerpoint/2010/main" val="403957560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354423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824658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4.png"/><Relationship Id="rId9" Type="http://schemas.openxmlformats.org/officeDocument/2006/relationships/audio" Target="NUL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1.emf"/><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microsoft.com/office/2007/relationships/hdphoto" Target="../media/hdphoto2.wdp"/><Relationship Id="rId3" Type="http://schemas.openxmlformats.org/officeDocument/2006/relationships/image" Target="../media/image6.png"/><Relationship Id="rId21" Type="http://schemas.openxmlformats.org/officeDocument/2006/relationships/image" Target="../media/image22.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png"/><Relationship Id="rId19"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2.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6" name="Picture 5" descr="A green and red text with white border&#10;&#10;Description automatically generated">
            <a:extLst>
              <a:ext uri="{FF2B5EF4-FFF2-40B4-BE49-F238E27FC236}">
                <a16:creationId xmlns:a16="http://schemas.microsoft.com/office/drawing/2014/main" id="{F0C18EAB-D401-51F9-6359-4A46854A6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9488" y="2448479"/>
            <a:ext cx="6456224" cy="1859441"/>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EA21C-ECAD-487A-BD0E-E650713ED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Viết 4-5 câu em đã làm để bảo vệ môi trường</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id="{723912BC-988D-42BE-84AD-792E4F87A423}"/>
              </a:ext>
            </a:extLst>
          </p:cNvPr>
          <p:cNvGrpSpPr/>
          <p:nvPr/>
        </p:nvGrpSpPr>
        <p:grpSpPr>
          <a:xfrm>
            <a:off x="2729544" y="312104"/>
            <a:ext cx="4414207" cy="1004536"/>
            <a:chOff x="6961239" y="589254"/>
            <a:chExt cx="3907763" cy="1004536"/>
          </a:xfrm>
        </p:grpSpPr>
        <p:sp>
          <p:nvSpPr>
            <p:cNvPr id="6" name="Rectangle: Rounded Corners 5">
              <a:extLst>
                <a:ext uri="{FF2B5EF4-FFF2-40B4-BE49-F238E27FC236}">
                  <a16:creationId xmlns:a16="http://schemas.microsoft.com/office/drawing/2014/main" id="{56E11842-92CF-4B7D-8407-C5AC8100A4CD}"/>
                </a:ext>
              </a:extLst>
            </p:cNvPr>
            <p:cNvSpPr/>
            <p:nvPr/>
          </p:nvSpPr>
          <p:spPr>
            <a:xfrm>
              <a:off x="6961239" y="635145"/>
              <a:ext cx="3764416"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a typeface="微软雅黑"/>
                <a:cs typeface="+mn-cs"/>
              </a:endParaRPr>
            </a:p>
          </p:txBody>
        </p:sp>
        <p:sp>
          <p:nvSpPr>
            <p:cNvPr id="7" name="TextBox 6">
              <a:extLst>
                <a:ext uri="{FF2B5EF4-FFF2-40B4-BE49-F238E27FC236}">
                  <a16:creationId xmlns:a16="http://schemas.microsoft.com/office/drawing/2014/main" id="{86BC63CD-EFD4-4DAA-87AD-F67A15992848}"/>
                </a:ext>
              </a:extLst>
            </p:cNvPr>
            <p:cNvSpPr txBox="1"/>
            <p:nvPr/>
          </p:nvSpPr>
          <p:spPr>
            <a:xfrm>
              <a:off x="7052198" y="589254"/>
              <a:ext cx="3816804" cy="954107"/>
            </a:xfrm>
            <a:prstGeom prst="rect">
              <a:avLst/>
            </a:prstGeom>
            <a:noFill/>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vệ</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môi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cxnSp>
        <p:nvCxnSpPr>
          <p:cNvPr id="8" name="Straight Arrow Connector 7">
            <a:extLst>
              <a:ext uri="{FF2B5EF4-FFF2-40B4-BE49-F238E27FC236}">
                <a16:creationId xmlns:a16="http://schemas.microsoft.com/office/drawing/2014/main"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69B1B17-11D9-412F-90E3-E47E083F92FE}"/>
              </a:ext>
            </a:extLst>
          </p:cNvPr>
          <p:cNvGrpSpPr/>
          <p:nvPr/>
        </p:nvGrpSpPr>
        <p:grpSpPr>
          <a:xfrm>
            <a:off x="7826025" y="2301997"/>
            <a:ext cx="3975449" cy="1725948"/>
            <a:chOff x="8001419" y="2301997"/>
            <a:chExt cx="2107306" cy="1725948"/>
          </a:xfrm>
        </p:grpSpPr>
        <p:sp>
          <p:nvSpPr>
            <p:cNvPr id="18" name="Rectangle: Rounded Corners 17">
              <a:extLst>
                <a:ext uri="{FF2B5EF4-FFF2-40B4-BE49-F238E27FC236}">
                  <a16:creationId xmlns:a16="http://schemas.microsoft.com/office/drawing/2014/main"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a typeface="微软雅黑"/>
                <a:cs typeface="+mn-cs"/>
              </a:endParaRPr>
            </a:p>
          </p:txBody>
        </p:sp>
        <p:sp>
          <p:nvSpPr>
            <p:cNvPr id="19" name="TextBox 18">
              <a:extLst>
                <a:ext uri="{FF2B5EF4-FFF2-40B4-BE49-F238E27FC236}">
                  <a16:creationId xmlns:a16="http://schemas.microsoft.com/office/drawing/2014/main" id="{3D398802-7B3F-4E82-AADD-F24401AC7955}"/>
                </a:ext>
              </a:extLst>
            </p:cNvPr>
            <p:cNvSpPr txBox="1"/>
            <p:nvPr/>
          </p:nvSpPr>
          <p:spPr>
            <a:xfrm>
              <a:off x="8001419" y="2495354"/>
              <a:ext cx="2107306" cy="1384995"/>
            </a:xfrm>
            <a:prstGeom prst="rect">
              <a:avLst/>
            </a:prstGeom>
            <a:noFill/>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lúc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cxnSp>
        <p:nvCxnSpPr>
          <p:cNvPr id="20" name="Straight Arrow Connector 19">
            <a:extLst>
              <a:ext uri="{FF2B5EF4-FFF2-40B4-BE49-F238E27FC236}">
                <a16:creationId xmlns:a16="http://schemas.microsoft.com/office/drawing/2014/main"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9E5B3FB-5782-42CB-9E46-535B0769A9B5}"/>
              </a:ext>
            </a:extLst>
          </p:cNvPr>
          <p:cNvGrpSpPr/>
          <p:nvPr/>
        </p:nvGrpSpPr>
        <p:grpSpPr>
          <a:xfrm>
            <a:off x="3571875" y="5131801"/>
            <a:ext cx="3871645" cy="961886"/>
            <a:chOff x="1362828" y="4771339"/>
            <a:chExt cx="3060025" cy="961886"/>
          </a:xfrm>
        </p:grpSpPr>
        <p:sp>
          <p:nvSpPr>
            <p:cNvPr id="31" name="Rectangle: Rounded Corners 30">
              <a:extLst>
                <a:ext uri="{FF2B5EF4-FFF2-40B4-BE49-F238E27FC236}">
                  <a16:creationId xmlns:a16="http://schemas.microsoft.com/office/drawing/2014/main"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a typeface="微软雅黑"/>
                <a:cs typeface="+mn-cs"/>
              </a:endParaRPr>
            </a:p>
          </p:txBody>
        </p:sp>
        <p:sp>
          <p:nvSpPr>
            <p:cNvPr id="32" name="TextBox 31">
              <a:extLst>
                <a:ext uri="{FF2B5EF4-FFF2-40B4-BE49-F238E27FC236}">
                  <a16:creationId xmlns:a16="http://schemas.microsoft.com/office/drawing/2014/main" id="{E2CB1FC0-CEF7-437B-9E20-36BDE2454092}"/>
                </a:ext>
              </a:extLst>
            </p:cNvPr>
            <p:cNvSpPr txBox="1"/>
            <p:nvPr/>
          </p:nvSpPr>
          <p:spPr>
            <a:xfrm>
              <a:off x="1362828" y="4779118"/>
              <a:ext cx="3003774" cy="954107"/>
            </a:xfrm>
            <a:prstGeom prst="rect">
              <a:avLst/>
            </a:prstGeom>
            <a:noFill/>
            <a:ln>
              <a:noFill/>
            </a:ln>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ích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cxnSp>
        <p:nvCxnSpPr>
          <p:cNvPr id="41" name="Straight Arrow Connector 40">
            <a:extLst>
              <a:ext uri="{FF2B5EF4-FFF2-40B4-BE49-F238E27FC236}">
                <a16:creationId xmlns:a16="http://schemas.microsoft.com/office/drawing/2014/main" id="{9C6B039B-4520-4978-9B85-57E6C73D29E2}"/>
              </a:ext>
            </a:extLst>
          </p:cNvPr>
          <p:cNvCxnSpPr>
            <a:cxnSpLocks/>
            <a:stCxn id="3" idx="1"/>
          </p:cNvCxnSpPr>
          <p:nvPr/>
        </p:nvCxnSpPr>
        <p:spPr>
          <a:xfrm flipH="1">
            <a:off x="2571750" y="3168509"/>
            <a:ext cx="769321" cy="0"/>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344F601B-9E73-4865-8F75-A746E6823121}"/>
              </a:ext>
            </a:extLst>
          </p:cNvPr>
          <p:cNvGrpSpPr/>
          <p:nvPr/>
        </p:nvGrpSpPr>
        <p:grpSpPr>
          <a:xfrm>
            <a:off x="238125" y="2219323"/>
            <a:ext cx="2476501" cy="1638302"/>
            <a:chOff x="1716758" y="4771339"/>
            <a:chExt cx="2875692" cy="958645"/>
          </a:xfrm>
        </p:grpSpPr>
        <p:sp>
          <p:nvSpPr>
            <p:cNvPr id="43" name="Rectangle: Rounded Corners 42">
              <a:extLst>
                <a:ext uri="{FF2B5EF4-FFF2-40B4-BE49-F238E27FC236}">
                  <a16:creationId xmlns:a16="http://schemas.microsoft.com/office/drawing/2014/main" id="{C7F7175B-193D-45AF-97B2-395260C0FE8E}"/>
                </a:ext>
              </a:extLst>
            </p:cNvPr>
            <p:cNvSpPr/>
            <p:nvPr/>
          </p:nvSpPr>
          <p:spPr>
            <a:xfrm>
              <a:off x="1716758" y="4771339"/>
              <a:ext cx="2706094" cy="958645"/>
            </a:xfrm>
            <a:prstGeom prst="roundRect">
              <a:avLst/>
            </a:prstGeom>
            <a:solidFill>
              <a:schemeClr val="accent6">
                <a:lumMod val="20000"/>
                <a:lumOff val="80000"/>
              </a:schemeClr>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a typeface="微软雅黑"/>
                <a:cs typeface="+mn-cs"/>
              </a:endParaRPr>
            </a:p>
          </p:txBody>
        </p:sp>
        <p:sp>
          <p:nvSpPr>
            <p:cNvPr id="44" name="TextBox 43">
              <a:extLst>
                <a:ext uri="{FF2B5EF4-FFF2-40B4-BE49-F238E27FC236}">
                  <a16:creationId xmlns:a16="http://schemas.microsoft.com/office/drawing/2014/main" id="{8E9A8530-7A37-45F5-B0BB-59619D7FB6E3}"/>
                </a:ext>
              </a:extLst>
            </p:cNvPr>
            <p:cNvSpPr txBox="1"/>
            <p:nvPr/>
          </p:nvSpPr>
          <p:spPr>
            <a:xfrm>
              <a:off x="1794180" y="4779118"/>
              <a:ext cx="2798270" cy="608008"/>
            </a:xfrm>
            <a:prstGeom prst="rect">
              <a:avLst/>
            </a:prstGeom>
            <a:noFill/>
            <a:ln>
              <a:noFill/>
            </a:ln>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out)">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par>
                          <p:cTn id="25" fill="hold">
                            <p:stCondLst>
                              <p:cond delay="500"/>
                            </p:stCondLst>
                            <p:childTnLst>
                              <p:par>
                                <p:cTn id="26" presetID="6" presetClass="entr" presetSubtype="32"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ircle(out)">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Trò-chơi-chíu.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circle(out)">
                                      <p:cBhvr>
                                        <p:cTn id="37" dur="500"/>
                                        <p:tgtEl>
                                          <p:spTgt spid="42"/>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1F0D8-9111-69E3-32A2-B91766F3BBBE}"/>
              </a:ext>
            </a:extLst>
          </p:cNvPr>
          <p:cNvPicPr>
            <a:picLocks noChangeAspect="1"/>
          </p:cNvPicPr>
          <p:nvPr/>
        </p:nvPicPr>
        <p:blipFill>
          <a:blip r:embed="rId2"/>
          <a:stretch>
            <a:fillRect/>
          </a:stretch>
        </p:blipFill>
        <p:spPr>
          <a:xfrm>
            <a:off x="2905760" y="463828"/>
            <a:ext cx="6736080" cy="6028412"/>
          </a:xfrm>
          <a:prstGeom prst="rect">
            <a:avLst/>
          </a:prstGeom>
        </p:spPr>
      </p:pic>
    </p:spTree>
    <p:extLst>
      <p:ext uri="{BB962C8B-B14F-4D97-AF65-F5344CB8AC3E}">
        <p14:creationId xmlns:p14="http://schemas.microsoft.com/office/powerpoint/2010/main" val="39170943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247317"/>
          </a:xfrm>
          <a:custGeom>
            <a:avLst/>
            <a:gdLst>
              <a:gd name="connsiteX0" fmla="*/ 0 w 7872252"/>
              <a:gd name="connsiteY0" fmla="*/ 0 h 4247317"/>
              <a:gd name="connsiteX1" fmla="*/ 7872252 w 7872252"/>
              <a:gd name="connsiteY1" fmla="*/ 0 h 4247317"/>
              <a:gd name="connsiteX2" fmla="*/ 7872252 w 7872252"/>
              <a:gd name="connsiteY2" fmla="*/ 4247317 h 4247317"/>
              <a:gd name="connsiteX3" fmla="*/ 0 w 7872252"/>
              <a:gd name="connsiteY3" fmla="*/ 4247317 h 4247317"/>
              <a:gd name="connsiteX4" fmla="*/ 0 w 7872252"/>
              <a:gd name="connsiteY4" fmla="*/ 0 h 424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247317" fill="none" extrusionOk="0">
                <a:moveTo>
                  <a:pt x="0" y="0"/>
                </a:moveTo>
                <a:cubicBezTo>
                  <a:pt x="1582630" y="9338"/>
                  <a:pt x="4753962" y="118926"/>
                  <a:pt x="7872252" y="0"/>
                </a:cubicBezTo>
                <a:cubicBezTo>
                  <a:pt x="7874750" y="581669"/>
                  <a:pt x="7790302" y="3663677"/>
                  <a:pt x="7872252" y="4247317"/>
                </a:cubicBezTo>
                <a:cubicBezTo>
                  <a:pt x="6721078" y="4322292"/>
                  <a:pt x="1600643" y="4377717"/>
                  <a:pt x="0" y="4247317"/>
                </a:cubicBezTo>
                <a:cubicBezTo>
                  <a:pt x="94029" y="2578003"/>
                  <a:pt x="57206" y="1449206"/>
                  <a:pt x="0" y="0"/>
                </a:cubicBezTo>
                <a:close/>
              </a:path>
              <a:path w="7872252" h="4247317" stroke="0" extrusionOk="0">
                <a:moveTo>
                  <a:pt x="0" y="0"/>
                </a:moveTo>
                <a:cubicBezTo>
                  <a:pt x="1934348" y="-62486"/>
                  <a:pt x="4255902" y="158418"/>
                  <a:pt x="7872252" y="0"/>
                </a:cubicBezTo>
                <a:cubicBezTo>
                  <a:pt x="7715098" y="1905488"/>
                  <a:pt x="7704024" y="2131907"/>
                  <a:pt x="7872252" y="4247317"/>
                </a:cubicBezTo>
                <a:cubicBezTo>
                  <a:pt x="5180451" y="4397790"/>
                  <a:pt x="1783763" y="4397031"/>
                  <a:pt x="0" y="4247317"/>
                </a:cubicBezTo>
                <a:cubicBezTo>
                  <a:pt x="26562" y="2514818"/>
                  <a:pt x="-135358" y="1221885"/>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3000" dirty="0">
                <a:solidFill>
                  <a:srgbClr val="000000"/>
                </a:solidFill>
                <a:latin typeface="Calibri" panose="020F0502020204030204" pitchFamily="34" charset="0"/>
                <a:cs typeface="Calibri" panose="020F0502020204030204" pitchFamily="34" charset="0"/>
              </a:rPr>
              <a:t>   </a:t>
            </a:r>
            <a:r>
              <a:rPr lang="vi-VN" sz="3000" dirty="0">
                <a:solidFill>
                  <a:srgbClr val="000000"/>
                </a:solidFill>
                <a:latin typeface="Calibri" panose="020F0502020204030204" pitchFamily="34" charset="0"/>
                <a:cs typeface="Calibri" panose="020F0502020204030204" pitchFamily="34" charset="0"/>
              </a:rPr>
              <a:t>Tuần trước, em cùng với các bạn trong lớp đã tham gia dọn rác trên bãi biển. Chúng em tập trung từ sáng sớm. Bạn nào cũng trang bị đầu đủ mũ nón, bao tay, khẩu trang rồi bắt tay vào việc. Chúng em đi dọc bờ biển, vừa đi vừa nhặt rác rồi thu gom vào bao tải. Sau khi dọn rác xong, chúng em tập kết rác về đúng nơi quy định. Em rất vui vì mình đã làm được một việc nhỏ bé để bảo vệ môi trường biển.</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9516370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524315"/>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custGeom>
                    <a:avLst/>
                    <a:gdLst>
                      <a:gd name="connsiteX0" fmla="*/ 0 w 7872252"/>
                      <a:gd name="connsiteY0" fmla="*/ 0 h 4524315"/>
                      <a:gd name="connsiteX1" fmla="*/ 7872252 w 7872252"/>
                      <a:gd name="connsiteY1" fmla="*/ 0 h 4524315"/>
                      <a:gd name="connsiteX2" fmla="*/ 7872252 w 7872252"/>
                      <a:gd name="connsiteY2" fmla="*/ 4524315 h 4524315"/>
                      <a:gd name="connsiteX3" fmla="*/ 0 w 7872252"/>
                      <a:gd name="connsiteY3" fmla="*/ 4524315 h 4524315"/>
                      <a:gd name="connsiteX4" fmla="*/ 0 w 7872252"/>
                      <a:gd name="connsiteY4" fmla="*/ 0 h 4524315"/>
                      <a:gd name="connsiteX0" fmla="*/ 0 w 7872252"/>
                      <a:gd name="connsiteY0" fmla="*/ 0 h 4524315"/>
                      <a:gd name="connsiteX1" fmla="*/ 7872252 w 7872252"/>
                      <a:gd name="connsiteY1" fmla="*/ 0 h 4524315"/>
                      <a:gd name="connsiteX2" fmla="*/ 7872252 w 7872252"/>
                      <a:gd name="connsiteY2" fmla="*/ 4524315 h 4524315"/>
                      <a:gd name="connsiteX3" fmla="*/ 0 w 7872252"/>
                      <a:gd name="connsiteY3" fmla="*/ 4524315 h 4524315"/>
                      <a:gd name="connsiteX4" fmla="*/ 0 w 787225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524315" fill="none" extrusionOk="0">
                        <a:moveTo>
                          <a:pt x="0" y="0"/>
                        </a:moveTo>
                        <a:cubicBezTo>
                          <a:pt x="1803148" y="-153854"/>
                          <a:pt x="5010915" y="-117979"/>
                          <a:pt x="7872252" y="0"/>
                        </a:cubicBezTo>
                        <a:cubicBezTo>
                          <a:pt x="7916424" y="1129907"/>
                          <a:pt x="7761480" y="3870994"/>
                          <a:pt x="7872252" y="4524315"/>
                        </a:cubicBezTo>
                        <a:cubicBezTo>
                          <a:pt x="6681353" y="4463037"/>
                          <a:pt x="1431973" y="4590403"/>
                          <a:pt x="0" y="4524315"/>
                        </a:cubicBezTo>
                        <a:cubicBezTo>
                          <a:pt x="233039" y="3518146"/>
                          <a:pt x="92735" y="2194191"/>
                          <a:pt x="0" y="0"/>
                        </a:cubicBezTo>
                        <a:close/>
                      </a:path>
                      <a:path w="7872252" h="4524315" stroke="0" extrusionOk="0">
                        <a:moveTo>
                          <a:pt x="0" y="0"/>
                        </a:moveTo>
                        <a:cubicBezTo>
                          <a:pt x="1839884" y="-109359"/>
                          <a:pt x="4213217" y="174863"/>
                          <a:pt x="7872252" y="0"/>
                        </a:cubicBezTo>
                        <a:cubicBezTo>
                          <a:pt x="7730801" y="1144715"/>
                          <a:pt x="7684492" y="3693446"/>
                          <a:pt x="7872252" y="4524315"/>
                        </a:cubicBezTo>
                        <a:cubicBezTo>
                          <a:pt x="5287865" y="4414747"/>
                          <a:pt x="1895636" y="4667506"/>
                          <a:pt x="0" y="4524315"/>
                        </a:cubicBezTo>
                        <a:cubicBezTo>
                          <a:pt x="-44243" y="2352718"/>
                          <a:pt x="-106697" y="1934114"/>
                          <a:pt x="0" y="0"/>
                        </a:cubicBezTo>
                        <a:close/>
                      </a:path>
                      <a:path w="7872252" h="4524315" fill="none" stroke="0" extrusionOk="0">
                        <a:moveTo>
                          <a:pt x="0" y="0"/>
                        </a:moveTo>
                        <a:cubicBezTo>
                          <a:pt x="1605773" y="-114311"/>
                          <a:pt x="4835932" y="622353"/>
                          <a:pt x="7872252" y="0"/>
                        </a:cubicBezTo>
                        <a:cubicBezTo>
                          <a:pt x="7986604" y="1134972"/>
                          <a:pt x="7763738" y="3736974"/>
                          <a:pt x="7872252" y="4524315"/>
                        </a:cubicBezTo>
                        <a:cubicBezTo>
                          <a:pt x="6735031" y="4660527"/>
                          <a:pt x="1652366" y="4718632"/>
                          <a:pt x="0" y="4524315"/>
                        </a:cubicBezTo>
                        <a:cubicBezTo>
                          <a:pt x="147432" y="3555341"/>
                          <a:pt x="103478" y="2340376"/>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Tuần trước, em cùng với các bạn trong lớp đã tham gia dọn rác trên bãi biển. Chúng em tập trung từ sáng sớm. Bạn nào cũng trang bị đầu đủ mũ nón, bao tay, khẩu trang rồi bắt tay vào việc. Chúng em đi dọc bờ biển, vừa đi vừa nhặt rác rồi thu gom vào bao tải. Sau khi dọn rác xong, chúng em tập kết rác về đúng nơi quy định. Em rất vui vì mình đã làm được một việc nhỏ bé để bảo vệ môi trường biển.</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032942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524315"/>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custGeom>
                    <a:avLst/>
                    <a:gdLst>
                      <a:gd name="connsiteX0" fmla="*/ 0 w 7872252"/>
                      <a:gd name="connsiteY0" fmla="*/ 0 h 4524315"/>
                      <a:gd name="connsiteX1" fmla="*/ 7872252 w 7872252"/>
                      <a:gd name="connsiteY1" fmla="*/ 0 h 4524315"/>
                      <a:gd name="connsiteX2" fmla="*/ 7872252 w 7872252"/>
                      <a:gd name="connsiteY2" fmla="*/ 4524315 h 4524315"/>
                      <a:gd name="connsiteX3" fmla="*/ 0 w 7872252"/>
                      <a:gd name="connsiteY3" fmla="*/ 4524315 h 4524315"/>
                      <a:gd name="connsiteX4" fmla="*/ 0 w 7872252"/>
                      <a:gd name="connsiteY4" fmla="*/ 0 h 4524315"/>
                      <a:gd name="connsiteX0" fmla="*/ 0 w 7872252"/>
                      <a:gd name="connsiteY0" fmla="*/ 0 h 4524315"/>
                      <a:gd name="connsiteX1" fmla="*/ 7872252 w 7872252"/>
                      <a:gd name="connsiteY1" fmla="*/ 0 h 4524315"/>
                      <a:gd name="connsiteX2" fmla="*/ 7872252 w 7872252"/>
                      <a:gd name="connsiteY2" fmla="*/ 4524315 h 4524315"/>
                      <a:gd name="connsiteX3" fmla="*/ 0 w 7872252"/>
                      <a:gd name="connsiteY3" fmla="*/ 4524315 h 4524315"/>
                      <a:gd name="connsiteX4" fmla="*/ 0 w 787225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524315" fill="none" extrusionOk="0">
                        <a:moveTo>
                          <a:pt x="0" y="0"/>
                        </a:moveTo>
                        <a:cubicBezTo>
                          <a:pt x="1803148" y="-153854"/>
                          <a:pt x="5010915" y="-117979"/>
                          <a:pt x="7872252" y="0"/>
                        </a:cubicBezTo>
                        <a:cubicBezTo>
                          <a:pt x="7916424" y="1129907"/>
                          <a:pt x="7761480" y="3870994"/>
                          <a:pt x="7872252" y="4524315"/>
                        </a:cubicBezTo>
                        <a:cubicBezTo>
                          <a:pt x="6681353" y="4463037"/>
                          <a:pt x="1431973" y="4590403"/>
                          <a:pt x="0" y="4524315"/>
                        </a:cubicBezTo>
                        <a:cubicBezTo>
                          <a:pt x="233039" y="3518146"/>
                          <a:pt x="92735" y="2194191"/>
                          <a:pt x="0" y="0"/>
                        </a:cubicBezTo>
                        <a:close/>
                      </a:path>
                      <a:path w="7872252" h="4524315" stroke="0" extrusionOk="0">
                        <a:moveTo>
                          <a:pt x="0" y="0"/>
                        </a:moveTo>
                        <a:cubicBezTo>
                          <a:pt x="1839884" y="-109359"/>
                          <a:pt x="4213217" y="174863"/>
                          <a:pt x="7872252" y="0"/>
                        </a:cubicBezTo>
                        <a:cubicBezTo>
                          <a:pt x="7730801" y="1144715"/>
                          <a:pt x="7684492" y="3693446"/>
                          <a:pt x="7872252" y="4524315"/>
                        </a:cubicBezTo>
                        <a:cubicBezTo>
                          <a:pt x="5287865" y="4414747"/>
                          <a:pt x="1895636" y="4667506"/>
                          <a:pt x="0" y="4524315"/>
                        </a:cubicBezTo>
                        <a:cubicBezTo>
                          <a:pt x="-44243" y="2352718"/>
                          <a:pt x="-106697" y="1934114"/>
                          <a:pt x="0" y="0"/>
                        </a:cubicBezTo>
                        <a:close/>
                      </a:path>
                      <a:path w="7872252" h="4524315" fill="none" stroke="0" extrusionOk="0">
                        <a:moveTo>
                          <a:pt x="0" y="0"/>
                        </a:moveTo>
                        <a:cubicBezTo>
                          <a:pt x="1605773" y="-114311"/>
                          <a:pt x="4835932" y="622353"/>
                          <a:pt x="7872252" y="0"/>
                        </a:cubicBezTo>
                        <a:cubicBezTo>
                          <a:pt x="7986604" y="1134972"/>
                          <a:pt x="7763738" y="3736974"/>
                          <a:pt x="7872252" y="4524315"/>
                        </a:cubicBezTo>
                        <a:cubicBezTo>
                          <a:pt x="6735031" y="4660527"/>
                          <a:pt x="1652366" y="4718632"/>
                          <a:pt x="0" y="4524315"/>
                        </a:cubicBezTo>
                        <a:cubicBezTo>
                          <a:pt x="147432" y="3555341"/>
                          <a:pt x="103478" y="2340376"/>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endParaRPr lang="vi-VN" sz="3200" dirty="0">
              <a:solidFill>
                <a:srgbClr val="000000"/>
              </a:solidFill>
              <a:latin typeface="Calibri" panose="020F0502020204030204" pitchFamily="34" charset="0"/>
              <a:cs typeface="Calibri" panose="020F0502020204030204" pitchFamily="34" charset="0"/>
            </a:endParaRPr>
          </a:p>
          <a:p>
            <a:pPr lvl="0" algn="just" defTabSz="457200">
              <a:defRPr/>
            </a:pPr>
            <a:r>
              <a:rPr lang="vi-VN" sz="3200" dirty="0">
                <a:solidFill>
                  <a:srgbClr val="000000"/>
                </a:solidFill>
                <a:latin typeface="Calibri" panose="020F0502020204030204" pitchFamily="34" charset="0"/>
                <a:cs typeface="Calibri" panose="020F0502020204030204" pitchFamily="34" charset="0"/>
              </a:rPr>
              <a:t>     Em rất thích cùng ông ngoại ra vườn cây. Ông rất thích cây cảnh nên mỗi khi đi đâu có cây đẹp là ông lại mua về. Mỗi lần thấy ông cầm cây non về là em lại chạy đến cùng ông trồng nó. Ông dạy em cách bới đất, đặt cây, vun đắp đất. Chẳng mấy mà trong vườn đã đầy ắp những cây hoa đẹp vô cùng.</a:t>
            </a:r>
            <a:endParaRPr lang="en-US" sz="3200" dirty="0">
              <a:solidFill>
                <a:srgbClr val="000000"/>
              </a:solidFill>
              <a:latin typeface="Calibri" panose="020F0502020204030204" pitchFamily="34" charset="0"/>
              <a:cs typeface="Calibri" panose="020F0502020204030204" pitchFamily="34" charset="0"/>
            </a:endParaRPr>
          </a:p>
          <a:p>
            <a:pPr lvl="0" algn="just" defTabSz="457200">
              <a:defRPr/>
            </a:pPr>
            <a:endParaRPr lang="vi-VN" sz="3200" dirty="0">
              <a:solidFill>
                <a:srgbClr val="00000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1258145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3. </a:t>
            </a:r>
            <a:r>
              <a:rPr kumimoji="0" lang="en-US" sz="6000" b="1" i="0" u="none" strike="noStrike" kern="0" cap="none" spc="0" normalizeH="0" baseline="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Trao</a:t>
            </a:r>
            <a:r>
              <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đổi</a:t>
            </a:r>
            <a:r>
              <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bài</a:t>
            </a:r>
            <a:r>
              <a:rPr kumimoji="0" lang="en-US" sz="6000" b="1" i="0" u="none" strike="noStrike" kern="0" cap="none" spc="0" normalizeH="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viết</a:t>
            </a:r>
            <a:r>
              <a:rPr kumimoji="0" lang="en-US" sz="6000" b="1" i="0" u="none" strike="noStrike" kern="0" cap="none" spc="0" normalizeH="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với</a:t>
            </a:r>
            <a:r>
              <a:rPr kumimoji="0" lang="en-US" sz="6000" b="1" i="0" u="none" strike="noStrike" kern="0" cap="none" spc="0" normalizeH="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bạn</a:t>
            </a:r>
            <a:endPar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id="{A8749685-B15B-4DC0-A842-1685A7DF2080}"/>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id="{4EA62AC6-BABB-4F93-BAD9-80BCB5A5E0AE}"/>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id="{B97AAD69-A5B5-439E-B7A3-6B58C782A63C}"/>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id="{AD1B30BA-18D0-4519-96D9-9B9EBA52D863}"/>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grpSp>
      <p:grpSp>
        <p:nvGrpSpPr>
          <p:cNvPr id="60" name="Group 59">
            <a:extLst>
              <a:ext uri="{FF2B5EF4-FFF2-40B4-BE49-F238E27FC236}">
                <a16:creationId xmlns:a16="http://schemas.microsoft.com/office/drawing/2014/main"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id="{8B2E7656-5D14-46AB-985F-95DE3D25E758}"/>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hay)</a:t>
              </a:r>
            </a:p>
          </p:txBody>
        </p:sp>
      </p:grpSp>
      <p:grpSp>
        <p:nvGrpSpPr>
          <p:cNvPr id="63" name="Group 62">
            <a:extLst>
              <a:ext uri="{FF2B5EF4-FFF2-40B4-BE49-F238E27FC236}">
                <a16:creationId xmlns:a16="http://schemas.microsoft.com/office/drawing/2014/main"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id="{771F9E9D-E0EC-43AF-9DAF-924A23390938}"/>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endParaRPr>
            </a:p>
          </p:txBody>
        </p:sp>
      </p:grpSp>
      <p:pic>
        <p:nvPicPr>
          <p:cNvPr id="66" name="Picture 65">
            <a:extLst>
              <a:ext uri="{FF2B5EF4-FFF2-40B4-BE49-F238E27FC236}">
                <a16:creationId xmlns:a16="http://schemas.microsoft.com/office/drawing/2014/main" id="{F3E2C173-101F-46AD-9189-B3BFADCF335E}"/>
              </a:ext>
            </a:extLst>
          </p:cNvPr>
          <p:cNvPicPr>
            <a:picLocks noChangeAspect="1"/>
          </p:cNvPicPr>
          <p:nvPr/>
        </p:nvPicPr>
        <p:blipFill>
          <a:blip r:embed="rId7"/>
          <a:stretch>
            <a:fillRect/>
          </a:stretch>
        </p:blipFill>
        <p:spPr>
          <a:xfrm>
            <a:off x="3766861" y="75402"/>
            <a:ext cx="4676037" cy="1316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3954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931" y="-35849"/>
            <a:ext cx="12230100" cy="6858000"/>
          </a:xfrm>
          <a:prstGeom prst="rect">
            <a:avLst/>
          </a:prstGeom>
          <a:solidFill>
            <a:srgbClr val="FC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nvGrpSpPr>
          <p:cNvPr id="40" name="组合 39"/>
          <p:cNvGrpSpPr/>
          <p:nvPr/>
        </p:nvGrpSpPr>
        <p:grpSpPr>
          <a:xfrm>
            <a:off x="554990" y="568325"/>
            <a:ext cx="11053445" cy="5970270"/>
            <a:chOff x="874" y="895"/>
            <a:chExt cx="17407" cy="9402"/>
          </a:xfrm>
          <a:solidFill>
            <a:srgbClr val="FDFBEE"/>
          </a:solidFill>
        </p:grpSpPr>
        <p:sp>
          <p:nvSpPr>
            <p:cNvPr id="28" name="椭圆 27"/>
            <p:cNvSpPr/>
            <p:nvPr/>
          </p:nvSpPr>
          <p:spPr>
            <a:xfrm>
              <a:off x="936" y="1000"/>
              <a:ext cx="6690"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9" name="椭圆 28"/>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0" name="椭圆 29"/>
            <p:cNvSpPr/>
            <p:nvPr/>
          </p:nvSpPr>
          <p:spPr>
            <a:xfrm>
              <a:off x="7626"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椭圆 30"/>
            <p:cNvSpPr/>
            <p:nvPr/>
          </p:nvSpPr>
          <p:spPr>
            <a:xfrm rot="2100000">
              <a:off x="14961"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2" name="椭圆 31"/>
            <p:cNvSpPr/>
            <p:nvPr/>
          </p:nvSpPr>
          <p:spPr>
            <a:xfrm>
              <a:off x="874"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3" name="椭圆 32"/>
            <p:cNvSpPr/>
            <p:nvPr/>
          </p:nvSpPr>
          <p:spPr>
            <a:xfrm>
              <a:off x="1256" y="5303"/>
              <a:ext cx="8300" cy="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5" name="椭圆 34"/>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6" name="椭圆 35"/>
            <p:cNvSpPr/>
            <p:nvPr/>
          </p:nvSpPr>
          <p:spPr>
            <a:xfrm>
              <a:off x="11101" y="6220"/>
              <a:ext cx="3859" cy="38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7" name="椭圆 36"/>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8" name="椭圆 37"/>
            <p:cNvSpPr/>
            <p:nvPr/>
          </p:nvSpPr>
          <p:spPr>
            <a:xfrm>
              <a:off x="12565" y="4538"/>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9" name="椭圆 38"/>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17" name="图片 16" descr="6228a5fed7e38-09"/>
          <p:cNvPicPr>
            <a:picLocks noChangeAspect="1"/>
          </p:cNvPicPr>
          <p:nvPr/>
        </p:nvPicPr>
        <p:blipFill>
          <a:blip r:embed="rId3"/>
          <a:stretch>
            <a:fillRect/>
          </a:stretch>
        </p:blipFill>
        <p:spPr>
          <a:xfrm>
            <a:off x="10749255" y="-368299"/>
            <a:ext cx="1442745" cy="2402840"/>
          </a:xfrm>
          <a:prstGeom prst="rect">
            <a:avLst/>
          </a:prstGeom>
        </p:spPr>
      </p:pic>
      <p:pic>
        <p:nvPicPr>
          <p:cNvPr id="18" name="图片 17" descr="6228a5fed7e38-10"/>
          <p:cNvPicPr>
            <a:picLocks noChangeAspect="1"/>
          </p:cNvPicPr>
          <p:nvPr/>
        </p:nvPicPr>
        <p:blipFill>
          <a:blip r:embed="rId4"/>
          <a:stretch>
            <a:fillRect/>
          </a:stretch>
        </p:blipFill>
        <p:spPr>
          <a:xfrm>
            <a:off x="1249045" y="2762250"/>
            <a:ext cx="882650" cy="836295"/>
          </a:xfrm>
          <a:prstGeom prst="rect">
            <a:avLst/>
          </a:prstGeom>
        </p:spPr>
      </p:pic>
      <p:pic>
        <p:nvPicPr>
          <p:cNvPr id="19" name="图片 18" descr="6228a5fed7e38-11"/>
          <p:cNvPicPr>
            <a:picLocks noChangeAspect="1"/>
          </p:cNvPicPr>
          <p:nvPr/>
        </p:nvPicPr>
        <p:blipFill>
          <a:blip r:embed="rId5"/>
          <a:stretch>
            <a:fillRect/>
          </a:stretch>
        </p:blipFill>
        <p:spPr>
          <a:xfrm>
            <a:off x="7491730" y="568325"/>
            <a:ext cx="1188720" cy="945515"/>
          </a:xfrm>
          <a:prstGeom prst="rect">
            <a:avLst/>
          </a:prstGeom>
        </p:spPr>
      </p:pic>
      <p:pic>
        <p:nvPicPr>
          <p:cNvPr id="20" name="图片 19" descr="6228a5fed7e38-12"/>
          <p:cNvPicPr>
            <a:picLocks noChangeAspect="1"/>
          </p:cNvPicPr>
          <p:nvPr/>
        </p:nvPicPr>
        <p:blipFill>
          <a:blip r:embed="rId6"/>
          <a:stretch>
            <a:fillRect/>
          </a:stretch>
        </p:blipFill>
        <p:spPr>
          <a:xfrm>
            <a:off x="3839845" y="687070"/>
            <a:ext cx="1002665" cy="781685"/>
          </a:xfrm>
          <a:prstGeom prst="rect">
            <a:avLst/>
          </a:prstGeom>
        </p:spPr>
      </p:pic>
      <p:pic>
        <p:nvPicPr>
          <p:cNvPr id="21" name="图片 20" descr="6228a5fed7e38-13"/>
          <p:cNvPicPr>
            <a:picLocks noChangeAspect="1"/>
          </p:cNvPicPr>
          <p:nvPr/>
        </p:nvPicPr>
        <p:blipFill>
          <a:blip r:embed="rId7"/>
          <a:stretch>
            <a:fillRect/>
          </a:stretch>
        </p:blipFill>
        <p:spPr>
          <a:xfrm>
            <a:off x="850900" y="1351280"/>
            <a:ext cx="821055" cy="646430"/>
          </a:xfrm>
          <a:prstGeom prst="rect">
            <a:avLst/>
          </a:prstGeom>
        </p:spPr>
      </p:pic>
      <p:pic>
        <p:nvPicPr>
          <p:cNvPr id="22" name="图片 21" descr="6228a5fed7e38-14"/>
          <p:cNvPicPr>
            <a:picLocks noChangeAspect="1"/>
          </p:cNvPicPr>
          <p:nvPr/>
        </p:nvPicPr>
        <p:blipFill>
          <a:blip r:embed="rId8"/>
          <a:stretch>
            <a:fillRect/>
          </a:stretch>
        </p:blipFill>
        <p:spPr>
          <a:xfrm>
            <a:off x="1530985" y="4118882"/>
            <a:ext cx="803275" cy="759460"/>
          </a:xfrm>
          <a:prstGeom prst="rect">
            <a:avLst/>
          </a:prstGeom>
        </p:spPr>
      </p:pic>
      <p:pic>
        <p:nvPicPr>
          <p:cNvPr id="23" name="图片 22" descr="6228a5fed7e38-15"/>
          <p:cNvPicPr>
            <a:picLocks noChangeAspect="1"/>
          </p:cNvPicPr>
          <p:nvPr/>
        </p:nvPicPr>
        <p:blipFill>
          <a:blip r:embed="rId9"/>
          <a:stretch>
            <a:fillRect/>
          </a:stretch>
        </p:blipFill>
        <p:spPr>
          <a:xfrm>
            <a:off x="9138920" y="3782060"/>
            <a:ext cx="642620" cy="620395"/>
          </a:xfrm>
          <a:prstGeom prst="rect">
            <a:avLst/>
          </a:prstGeom>
        </p:spPr>
      </p:pic>
      <p:pic>
        <p:nvPicPr>
          <p:cNvPr id="24" name="图片 23" descr="6228a5fed7e38-16"/>
          <p:cNvPicPr>
            <a:picLocks noChangeAspect="1"/>
          </p:cNvPicPr>
          <p:nvPr/>
        </p:nvPicPr>
        <p:blipFill>
          <a:blip r:embed="rId10"/>
          <a:stretch>
            <a:fillRect/>
          </a:stretch>
        </p:blipFill>
        <p:spPr>
          <a:xfrm>
            <a:off x="10342562" y="2901950"/>
            <a:ext cx="817245" cy="648970"/>
          </a:xfrm>
          <a:prstGeom prst="rect">
            <a:avLst/>
          </a:prstGeom>
        </p:spPr>
      </p:pic>
      <p:pic>
        <p:nvPicPr>
          <p:cNvPr id="41" name="图片 40" descr="6228a5fed7e38-16"/>
          <p:cNvPicPr>
            <a:picLocks noChangeAspect="1"/>
          </p:cNvPicPr>
          <p:nvPr/>
        </p:nvPicPr>
        <p:blipFill>
          <a:blip r:embed="rId10"/>
          <a:stretch>
            <a:fillRect/>
          </a:stretch>
        </p:blipFill>
        <p:spPr>
          <a:xfrm>
            <a:off x="7134542" y="3705406"/>
            <a:ext cx="817245" cy="648970"/>
          </a:xfrm>
          <a:prstGeom prst="rect">
            <a:avLst/>
          </a:prstGeom>
        </p:spPr>
      </p:pic>
      <p:pic>
        <p:nvPicPr>
          <p:cNvPr id="42" name="图片 41" descr="6228a5fed7e38-11"/>
          <p:cNvPicPr>
            <a:picLocks noChangeAspect="1"/>
          </p:cNvPicPr>
          <p:nvPr/>
        </p:nvPicPr>
        <p:blipFill>
          <a:blip r:embed="rId5"/>
          <a:stretch>
            <a:fillRect/>
          </a:stretch>
        </p:blipFill>
        <p:spPr>
          <a:xfrm>
            <a:off x="3406775" y="3705860"/>
            <a:ext cx="788670" cy="627380"/>
          </a:xfrm>
          <a:prstGeom prst="rect">
            <a:avLst/>
          </a:prstGeom>
        </p:spPr>
      </p:pic>
      <p:pic>
        <p:nvPicPr>
          <p:cNvPr id="8" name="图片 7" descr="6228a5fed7e38-17"/>
          <p:cNvPicPr>
            <a:picLocks noChangeAspect="1"/>
          </p:cNvPicPr>
          <p:nvPr/>
        </p:nvPicPr>
        <p:blipFill>
          <a:blip r:embed="rId11"/>
          <a:stretch>
            <a:fillRect/>
          </a:stretch>
        </p:blipFill>
        <p:spPr>
          <a:xfrm>
            <a:off x="1831340" y="1909445"/>
            <a:ext cx="1071245" cy="890905"/>
          </a:xfrm>
          <a:prstGeom prst="rect">
            <a:avLst/>
          </a:prstGeom>
        </p:spPr>
      </p:pic>
      <p:pic>
        <p:nvPicPr>
          <p:cNvPr id="44" name="图片 43" descr="6228a5fed7e38-17"/>
          <p:cNvPicPr>
            <a:picLocks noChangeAspect="1"/>
          </p:cNvPicPr>
          <p:nvPr/>
        </p:nvPicPr>
        <p:blipFill>
          <a:blip r:embed="rId11"/>
          <a:stretch>
            <a:fillRect/>
          </a:stretch>
        </p:blipFill>
        <p:spPr>
          <a:xfrm flipH="1">
            <a:off x="9284335" y="1909445"/>
            <a:ext cx="1071245" cy="890905"/>
          </a:xfrm>
          <a:prstGeom prst="rect">
            <a:avLst/>
          </a:prstGeom>
        </p:spPr>
      </p:pic>
      <p:pic>
        <p:nvPicPr>
          <p:cNvPr id="47" name="图片 46" descr="未标题-13"/>
          <p:cNvPicPr>
            <a:picLocks noChangeAspect="1"/>
          </p:cNvPicPr>
          <p:nvPr/>
        </p:nvPicPr>
        <p:blipFill>
          <a:blip r:embed="rId12"/>
          <a:stretch>
            <a:fillRect/>
          </a:stretch>
        </p:blipFill>
        <p:spPr>
          <a:xfrm>
            <a:off x="497205" y="455295"/>
            <a:ext cx="1210310" cy="895985"/>
          </a:xfrm>
          <a:prstGeom prst="rect">
            <a:avLst/>
          </a:prstGeom>
        </p:spPr>
      </p:pic>
      <p:pic>
        <p:nvPicPr>
          <p:cNvPr id="48" name="图片 47" descr="未标题-13"/>
          <p:cNvPicPr>
            <a:picLocks noChangeAspect="1"/>
          </p:cNvPicPr>
          <p:nvPr/>
        </p:nvPicPr>
        <p:blipFill>
          <a:blip r:embed="rId12"/>
          <a:stretch>
            <a:fillRect/>
          </a:stretch>
        </p:blipFill>
        <p:spPr>
          <a:xfrm>
            <a:off x="11344275" y="3193415"/>
            <a:ext cx="715010" cy="529590"/>
          </a:xfrm>
          <a:prstGeom prst="rect">
            <a:avLst/>
          </a:prstGeom>
        </p:spPr>
      </p:pic>
      <p:pic>
        <p:nvPicPr>
          <p:cNvPr id="7" name="Picture 6"/>
          <p:cNvPicPr>
            <a:picLocks noChangeAspect="1"/>
          </p:cNvPicPr>
          <p:nvPr/>
        </p:nvPicPr>
        <p:blipFill>
          <a:blip r:embed="rId13">
            <a:extLst>
              <a:ext uri="{BEBA8EAE-BF5A-486C-A8C5-ECC9F3942E4B}">
                <a14:imgProps xmlns:a14="http://schemas.microsoft.com/office/drawing/2010/main">
                  <a14:imgLayer r:embed="rId14">
                    <a14:imgEffect>
                      <a14:backgroundRemoval t="6678" b="95326" l="9331" r="97711">
                        <a14:foregroundMark x1="89437" y1="25042" x2="94894" y2="32387"/>
                        <a14:foregroundMark x1="94894" y1="32387" x2="91725" y2="43573"/>
                        <a14:foregroundMark x1="79049" y1="6678" x2="83803" y2="7679"/>
                        <a14:foregroundMark x1="22711" y1="89316" x2="65845" y2="90651"/>
                        <a14:foregroundMark x1="32570" y1="92321" x2="51585" y2="95326"/>
                        <a14:foregroundMark x1="51585" y1="95326" x2="66549" y2="94491"/>
                        <a14:foregroundMark x1="96127" y1="29549" x2="97711" y2="34391"/>
                        <a14:foregroundMark x1="80810" y1="7012" x2="88380" y2="7679"/>
                        <a14:foregroundMark x1="27465" y1="90818" x2="57570" y2="92654"/>
                      </a14:backgroundRemoval>
                    </a14:imgEffect>
                    <a14:imgEffect>
                      <a14:saturation sat="400000"/>
                    </a14:imgEffect>
                  </a14:imgLayer>
                </a14:imgProps>
              </a:ext>
            </a:extLst>
          </a:blip>
          <a:stretch>
            <a:fillRect/>
          </a:stretch>
        </p:blipFill>
        <p:spPr>
          <a:xfrm>
            <a:off x="-1284102" y="2565914"/>
            <a:ext cx="3940613" cy="4155682"/>
          </a:xfrm>
          <a:prstGeom prst="rect">
            <a:avLst/>
          </a:prstGeom>
        </p:spPr>
      </p:pic>
      <p:pic>
        <p:nvPicPr>
          <p:cNvPr id="16" name="Picture 15"/>
          <p:cNvPicPr>
            <a:picLocks noChangeAspect="1"/>
          </p:cNvPicPr>
          <p:nvPr/>
        </p:nvPicPr>
        <p:blipFill>
          <a:blip r:embed="rId15"/>
          <a:stretch>
            <a:fillRect/>
          </a:stretch>
        </p:blipFill>
        <p:spPr>
          <a:xfrm>
            <a:off x="10230186" y="2351450"/>
            <a:ext cx="1932599" cy="3859102"/>
          </a:xfrm>
          <a:prstGeom prst="rect">
            <a:avLst/>
          </a:prstGeom>
        </p:spPr>
      </p:pic>
      <p:pic>
        <p:nvPicPr>
          <p:cNvPr id="25" name="Picture 24"/>
          <p:cNvPicPr>
            <a:picLocks noChangeAspect="1"/>
          </p:cNvPicPr>
          <p:nvPr/>
        </p:nvPicPr>
        <p:blipFill>
          <a:blip r:embed="rId16"/>
          <a:stretch>
            <a:fillRect/>
          </a:stretch>
        </p:blipFill>
        <p:spPr>
          <a:xfrm>
            <a:off x="-464866" y="4288478"/>
            <a:ext cx="12984571" cy="3133344"/>
          </a:xfrm>
          <a:prstGeom prst="rect">
            <a:avLst/>
          </a:prstGeom>
        </p:spPr>
      </p:pic>
      <p:pic>
        <p:nvPicPr>
          <p:cNvPr id="51" name="Picture 50"/>
          <p:cNvPicPr>
            <a:picLocks noChangeAspect="1"/>
          </p:cNvPicPr>
          <p:nvPr/>
        </p:nvPicPr>
        <p:blipFill rotWithShape="1">
          <a:blip r:embed="rId17">
            <a:extLst>
              <a:ext uri="{BEBA8EAE-BF5A-486C-A8C5-ECC9F3942E4B}">
                <a14:imgProps xmlns:a14="http://schemas.microsoft.com/office/drawing/2010/main">
                  <a14:imgLayer r:embed="rId18">
                    <a14:imgEffect>
                      <a14:backgroundRemoval t="4270" b="39966" l="6932" r="42409">
                        <a14:foregroundMark x1="12227" y1="16140" x2="16205" y2="24509"/>
                        <a14:foregroundMark x1="16205" y1="24509" x2="20182" y2="37788"/>
                        <a14:foregroundMark x1="8386" y1="36934" x2="12864" y2="20666"/>
                        <a14:foregroundMark x1="12955" y1="14475" x2="14023" y2="16311"/>
                        <a14:foregroundMark x1="14023" y1="16311" x2="14295" y2="34757"/>
                        <a14:foregroundMark x1="14295" y1="34757" x2="14295" y2="34757"/>
                        <a14:foregroundMark x1="14205" y1="34073" x2="14295" y2="24039"/>
                        <a14:foregroundMark x1="15273" y1="28565" x2="19818" y2="36422"/>
                        <a14:foregroundMark x1="19818" y1="36422" x2="20364" y2="39966"/>
                        <a14:foregroundMark x1="12318" y1="28224" x2="10318" y2="37105"/>
                        <a14:foregroundMark x1="10318" y1="37105" x2="9386" y2="38642"/>
                        <a14:foregroundMark x1="8295" y1="34244" x2="10364" y2="26388"/>
                        <a14:foregroundMark x1="18045" y1="28053" x2="20091" y2="39624"/>
                        <a14:foregroundMark x1="17773" y1="35269" x2="19295" y2="37617"/>
                        <a14:foregroundMark x1="17955" y1="28395" x2="20045" y2="39453"/>
                        <a14:foregroundMark x1="20045" y1="39453" x2="19727" y2="38642"/>
                        <a14:foregroundMark x1="18227" y1="28053" x2="20091" y2="35440"/>
                        <a14:foregroundMark x1="20091" y1="35440" x2="20091" y2="35440"/>
                        <a14:foregroundMark x1="18477" y1="27882" x2="20545" y2="35611"/>
                        <a14:foregroundMark x1="20545" y1="35611" x2="20545" y2="35611"/>
                        <a14:foregroundMark x1="9114" y1="30060" x2="10977" y2="25875"/>
                      </a14:backgroundRemoval>
                    </a14:imgEffect>
                  </a14:imgLayer>
                </a14:imgProps>
              </a:ext>
              <a:ext uri="{28A0092B-C50C-407E-A947-70E740481C1C}">
                <a14:useLocalDpi xmlns:a14="http://schemas.microsoft.com/office/drawing/2010/main" val="0"/>
              </a:ext>
            </a:extLst>
          </a:blip>
          <a:srcRect l="2501" t="-10685" r="76274" b="57021"/>
          <a:stretch>
            <a:fillRect/>
          </a:stretch>
        </p:blipFill>
        <p:spPr>
          <a:xfrm rot="16370168">
            <a:off x="2081326" y="4497798"/>
            <a:ext cx="1652467" cy="2223681"/>
          </a:xfrm>
          <a:prstGeom prst="rect">
            <a:avLst/>
          </a:prstGeom>
        </p:spPr>
      </p:pic>
      <p:pic>
        <p:nvPicPr>
          <p:cNvPr id="66" name="Picture 65"/>
          <p:cNvPicPr>
            <a:picLocks noChangeAspect="1"/>
          </p:cNvPicPr>
          <p:nvPr/>
        </p:nvPicPr>
        <p:blipFill>
          <a:blip r:embed="rId19"/>
          <a:stretch>
            <a:fillRect/>
          </a:stretch>
        </p:blipFill>
        <p:spPr>
          <a:xfrm>
            <a:off x="10667868" y="-148249"/>
            <a:ext cx="1524132" cy="1505843"/>
          </a:xfrm>
          <a:prstGeom prst="rect">
            <a:avLst/>
          </a:prstGeom>
        </p:spPr>
      </p:pic>
      <p:pic>
        <p:nvPicPr>
          <p:cNvPr id="2" name="Picture 1">
            <a:extLst>
              <a:ext uri="{FF2B5EF4-FFF2-40B4-BE49-F238E27FC236}">
                <a16:creationId xmlns:a16="http://schemas.microsoft.com/office/drawing/2014/main" id="{69F13B8C-ED4C-5644-B6B4-6DBA28E53B6B}"/>
              </a:ext>
            </a:extLst>
          </p:cNvPr>
          <p:cNvPicPr>
            <a:picLocks noChangeAspect="1"/>
          </p:cNvPicPr>
          <p:nvPr/>
        </p:nvPicPr>
        <p:blipFill>
          <a:blip r:embed="rId20"/>
          <a:stretch>
            <a:fillRect/>
          </a:stretch>
        </p:blipFill>
        <p:spPr>
          <a:xfrm>
            <a:off x="2316113" y="2601632"/>
            <a:ext cx="8474174" cy="1780186"/>
          </a:xfrm>
          <a:prstGeom prst="rect">
            <a:avLst/>
          </a:prstGeom>
        </p:spPr>
      </p:pic>
      <p:pic>
        <p:nvPicPr>
          <p:cNvPr id="3" name="Picture 2">
            <a:extLst>
              <a:ext uri="{FF2B5EF4-FFF2-40B4-BE49-F238E27FC236}">
                <a16:creationId xmlns:a16="http://schemas.microsoft.com/office/drawing/2014/main" id="{BA261A77-9436-99F8-2522-20A8BB09F564}"/>
              </a:ext>
            </a:extLst>
          </p:cNvPr>
          <p:cNvPicPr>
            <a:picLocks noChangeAspect="1"/>
          </p:cNvPicPr>
          <p:nvPr/>
        </p:nvPicPr>
        <p:blipFill>
          <a:blip r:embed="rId21"/>
          <a:stretch>
            <a:fillRect/>
          </a:stretch>
        </p:blipFill>
        <p:spPr>
          <a:xfrm>
            <a:off x="248338" y="379866"/>
            <a:ext cx="4895512" cy="2725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5" name="Picture 4" descr="A green and red letters&#10;&#10;Description automatically generated">
            <a:extLst>
              <a:ext uri="{FF2B5EF4-FFF2-40B4-BE49-F238E27FC236}">
                <a16:creationId xmlns:a16="http://schemas.microsoft.com/office/drawing/2014/main" id="{4B2DD23F-FAE7-0651-54AA-F5049932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4024" y="2537889"/>
            <a:ext cx="6828112" cy="1822862"/>
          </a:xfrm>
          <a:prstGeom prst="rect">
            <a:avLst/>
          </a:prstGeom>
        </p:spPr>
      </p:pic>
    </p:spTree>
    <p:extLst>
      <p:ext uri="{BB962C8B-B14F-4D97-AF65-F5344CB8AC3E}">
        <p14:creationId xmlns:p14="http://schemas.microsoft.com/office/powerpoint/2010/main" val="16031853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3" name="TextBox 2">
            <a:extLst>
              <a:ext uri="{FF2B5EF4-FFF2-40B4-BE49-F238E27FC236}">
                <a16:creationId xmlns:a16="http://schemas.microsoft.com/office/drawing/2014/main" id="{F193C979-E216-4781-8AF7-79AF145F8512}"/>
              </a:ext>
            </a:extLst>
          </p:cNvPr>
          <p:cNvSpPr txBox="1"/>
          <p:nvPr/>
        </p:nvSpPr>
        <p:spPr>
          <a:xfrm>
            <a:off x="762001" y="487680"/>
            <a:ext cx="10118396" cy="1077218"/>
          </a:xfrm>
          <a:prstGeom prst="rect">
            <a:avLst/>
          </a:prstGeom>
          <a:noFill/>
        </p:spPr>
        <p:txBody>
          <a:bodyPr wrap="square" rtlCol="0">
            <a:spAutoFit/>
          </a:bodyPr>
          <a:lstStyle/>
          <a:p>
            <a:pPr lvl="0"/>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 sát tranh và nói về việc làm của từng người trong tranh.</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Screen Clipping">
            <a:extLst>
              <a:ext uri="{FF2B5EF4-FFF2-40B4-BE49-F238E27FC236}">
                <a16:creationId xmlns:a16="http://schemas.microsoft.com/office/drawing/2014/main" id="{F716F2E6-C115-45CF-A197-E0E2607A11C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96888" y="2062480"/>
            <a:ext cx="10517650" cy="33450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C2A5EE65-8D2A-484D-4F81-967BAF2A1E7D}"/>
              </a:ext>
            </a:extLst>
          </p:cNvPr>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4" name="矩形: 圆角 5">
              <a:extLst>
                <a:ext uri="{FF2B5EF4-FFF2-40B4-BE49-F238E27FC236}">
                  <a16:creationId xmlns:a16="http://schemas.microsoft.com/office/drawing/2014/main" id="{8BC1B3CA-4427-6180-33A5-431AD7AA4FF9}"/>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libri" panose="020F0502020204030204"/>
                <a:ea typeface="SimSun" panose="02010600030101010101" pitchFamily="2" charset="-122"/>
                <a:cs typeface="+mn-ea"/>
                <a:sym typeface="+mn-lt"/>
              </a:endParaRPr>
            </a:p>
          </p:txBody>
        </p:sp>
        <p:sp>
          <p:nvSpPr>
            <p:cNvPr id="5" name="矩形: 圆角 14">
              <a:extLst>
                <a:ext uri="{FF2B5EF4-FFF2-40B4-BE49-F238E27FC236}">
                  <a16:creationId xmlns:a16="http://schemas.microsoft.com/office/drawing/2014/main" id="{CFE2C388-2DBF-27BB-9339-49EDE80EB3FE}"/>
                </a:ext>
              </a:extLst>
            </p:cNvPr>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libri" panose="020F0502020204030204"/>
                <a:ea typeface="SimSun" panose="02010600030101010101" pitchFamily="2" charset="-122"/>
                <a:cs typeface="+mn-ea"/>
                <a:sym typeface="+mn-lt"/>
              </a:endParaRPr>
            </a:p>
          </p:txBody>
        </p:sp>
        <p:sp>
          <p:nvSpPr>
            <p:cNvPr id="7" name="矩形: 圆角 16">
              <a:extLst>
                <a:ext uri="{FF2B5EF4-FFF2-40B4-BE49-F238E27FC236}">
                  <a16:creationId xmlns:a16="http://schemas.microsoft.com/office/drawing/2014/main" id="{C8D0955A-3A2E-DBA7-1C51-55BEE4B17E56}"/>
                </a:ext>
              </a:extLst>
            </p:cNvPr>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libri" panose="020F0502020204030204"/>
                <a:ea typeface="SimSun" panose="02010600030101010101" pitchFamily="2" charset="-122"/>
                <a:cs typeface="+mn-ea"/>
                <a:sym typeface="+mn-lt"/>
              </a:endParaRPr>
            </a:p>
          </p:txBody>
        </p:sp>
      </p:grpSp>
      <p:sp>
        <p:nvSpPr>
          <p:cNvPr id="9" name="Rectangle 8">
            <a:extLst>
              <a:ext uri="{FF2B5EF4-FFF2-40B4-BE49-F238E27FC236}">
                <a16:creationId xmlns:a16="http://schemas.microsoft.com/office/drawing/2014/main" id="{B5250262-CAE9-DF0B-FE14-F3FDD36323F7}"/>
              </a:ext>
            </a:extLst>
          </p:cNvPr>
          <p:cNvSpPr/>
          <p:nvPr/>
        </p:nvSpPr>
        <p:spPr>
          <a:xfrm>
            <a:off x="6356554" y="3392584"/>
            <a:ext cx="5549119" cy="3539430"/>
          </a:xfrm>
          <a:prstGeom prst="rect">
            <a:avLst/>
          </a:prstGeom>
        </p:spPr>
        <p:txBody>
          <a:bodyPr wrap="square">
            <a:spAutoFit/>
          </a:bodyPr>
          <a:lstStyle/>
          <a:p>
            <a:pPr algn="ctr"/>
            <a:r>
              <a:rPr lang="vi-VN" sz="3200" b="1" i="0" u="sng" dirty="0">
                <a:solidFill>
                  <a:srgbClr val="FF0000"/>
                </a:solidFill>
                <a:effectLst/>
                <a:latin typeface="Cambria" panose="02040503050406030204" pitchFamily="18" charset="0"/>
                <a:ea typeface="Cambria" panose="02040503050406030204" pitchFamily="18" charset="0"/>
              </a:rPr>
              <a:t>Tranh 1: </a:t>
            </a:r>
            <a:r>
              <a:rPr lang="vi-VN" sz="3200" b="1" i="0" dirty="0">
                <a:solidFill>
                  <a:srgbClr val="002060"/>
                </a:solidFill>
                <a:effectLst/>
                <a:latin typeface="Cambria" panose="02040503050406030204" pitchFamily="18" charset="0"/>
                <a:ea typeface="Cambria" panose="02040503050406030204" pitchFamily="18" charset="0"/>
              </a:rPr>
              <a:t>Hai bạn nhỏ đang bẻ cành và ngắt hoa trong vườn. </a:t>
            </a:r>
            <a:r>
              <a:rPr lang="en-US" sz="3200" b="1" dirty="0" err="1">
                <a:solidFill>
                  <a:srgbClr val="002060"/>
                </a:solidFill>
                <a:latin typeface="Cambria" panose="02040503050406030204" pitchFamily="18" charset="0"/>
                <a:ea typeface="Cambria" panose="02040503050406030204" pitchFamily="18" charset="0"/>
              </a:rPr>
              <a:t>Đâ</a:t>
            </a:r>
            <a:r>
              <a:rPr lang="vi-VN" sz="3200" b="1" i="0" dirty="0">
                <a:solidFill>
                  <a:srgbClr val="002060"/>
                </a:solidFill>
                <a:effectLst/>
                <a:latin typeface="Cambria" panose="02040503050406030204" pitchFamily="18" charset="0"/>
                <a:ea typeface="Cambria" panose="02040503050406030204" pitchFamily="18" charset="0"/>
              </a:rPr>
              <a:t>y là hành động không nên vì nó ảnh hướng xấu đến môi trường.</a:t>
            </a:r>
            <a:br>
              <a:rPr lang="vi-VN" sz="3200" b="1" i="0" dirty="0">
                <a:solidFill>
                  <a:srgbClr val="002060"/>
                </a:solidFill>
                <a:effectLst/>
                <a:latin typeface="Cambria" panose="02040503050406030204" pitchFamily="18" charset="0"/>
                <a:ea typeface="Cambria" panose="02040503050406030204" pitchFamily="18" charset="0"/>
              </a:rPr>
            </a:br>
            <a:br>
              <a:rPr lang="vi-VN" sz="3200" b="1" i="0" dirty="0">
                <a:solidFill>
                  <a:srgbClr val="002060"/>
                </a:solidFill>
                <a:effectLst/>
                <a:latin typeface="Cambria" panose="02040503050406030204" pitchFamily="18" charset="0"/>
                <a:ea typeface="Cambria" panose="02040503050406030204" pitchFamily="18" charset="0"/>
              </a:rPr>
            </a:br>
            <a:endParaRPr lang="en-US" sz="32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71881214-CE79-8738-18DB-CFBFD3A0EE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001" b="2078"/>
          <a:stretch>
            <a:fillRect/>
          </a:stretch>
        </p:blipFill>
        <p:spPr>
          <a:xfrm>
            <a:off x="304800" y="1571531"/>
            <a:ext cx="5615966" cy="3562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8091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55667946-4CB4-5954-E61E-4C31DB1A3C51}"/>
              </a:ext>
            </a:extLst>
          </p:cNvPr>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6" name="矩形: 圆角 5">
              <a:extLst>
                <a:ext uri="{FF2B5EF4-FFF2-40B4-BE49-F238E27FC236}">
                  <a16:creationId xmlns:a16="http://schemas.microsoft.com/office/drawing/2014/main" id="{702679B3-B999-55FF-21D2-7A29556F91DF}"/>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ea"/>
                <a:sym typeface="+mn-lt"/>
              </a:endParaRPr>
            </a:p>
          </p:txBody>
        </p:sp>
        <p:sp>
          <p:nvSpPr>
            <p:cNvPr id="8" name="矩形: 圆角 14">
              <a:extLst>
                <a:ext uri="{FF2B5EF4-FFF2-40B4-BE49-F238E27FC236}">
                  <a16:creationId xmlns:a16="http://schemas.microsoft.com/office/drawing/2014/main" id="{D3098567-A2C5-03F8-01FB-3AC3ABE2BD50}"/>
                </a:ext>
              </a:extLst>
            </p:cNvPr>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ea"/>
                <a:sym typeface="+mn-lt"/>
              </a:endParaRPr>
            </a:p>
          </p:txBody>
        </p:sp>
        <p:sp>
          <p:nvSpPr>
            <p:cNvPr id="10" name="矩形: 圆角 16">
              <a:extLst>
                <a:ext uri="{FF2B5EF4-FFF2-40B4-BE49-F238E27FC236}">
                  <a16:creationId xmlns:a16="http://schemas.microsoft.com/office/drawing/2014/main" id="{3807A111-E72F-D248-4767-ECE82FA8B7E1}"/>
                </a:ext>
              </a:extLst>
            </p:cNvPr>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ea"/>
                <a:sym typeface="+mn-lt"/>
              </a:endParaRPr>
            </a:p>
          </p:txBody>
        </p:sp>
      </p:grpSp>
      <p:sp>
        <p:nvSpPr>
          <p:cNvPr id="12" name="Rectangle 11">
            <a:extLst>
              <a:ext uri="{FF2B5EF4-FFF2-40B4-BE49-F238E27FC236}">
                <a16:creationId xmlns:a16="http://schemas.microsoft.com/office/drawing/2014/main" id="{2CFF2792-B1F2-3A1C-1199-F893A3DE4FC4}"/>
              </a:ext>
            </a:extLst>
          </p:cNvPr>
          <p:cNvSpPr/>
          <p:nvPr/>
        </p:nvSpPr>
        <p:spPr>
          <a:xfrm>
            <a:off x="6250616" y="3413366"/>
            <a:ext cx="5693298" cy="2185214"/>
          </a:xfrm>
          <a:prstGeom prst="rect">
            <a:avLst/>
          </a:prstGeom>
        </p:spPr>
        <p:txBody>
          <a:bodyPr wrap="square">
            <a:spAutoFit/>
          </a:bodyPr>
          <a:lstStyle/>
          <a:p>
            <a:pPr lvl="0" algn="ctr"/>
            <a:r>
              <a:rPr lang="vi-VN" sz="3400" b="1" u="sng" dirty="0">
                <a:solidFill>
                  <a:srgbClr val="FF0000"/>
                </a:solidFill>
                <a:latin typeface="Cambria" panose="02040503050406030204" pitchFamily="18" charset="0"/>
                <a:ea typeface="Cambria" panose="02040503050406030204" pitchFamily="18" charset="0"/>
              </a:rPr>
              <a:t>Tranh 2: </a:t>
            </a:r>
            <a:r>
              <a:rPr lang="vi-VN" sz="3400" b="1" dirty="0">
                <a:solidFill>
                  <a:srgbClr val="002060"/>
                </a:solidFill>
                <a:latin typeface="Cambria" panose="02040503050406030204" pitchFamily="18" charset="0"/>
                <a:ea typeface="Cambria" panose="02040503050406030204" pitchFamily="18" charset="0"/>
              </a:rPr>
              <a:t>Hai bố con đang trồng </a:t>
            </a:r>
            <a:r>
              <a:rPr lang="en-US" sz="3400" b="1" dirty="0">
                <a:solidFill>
                  <a:srgbClr val="002060"/>
                </a:solidFill>
                <a:latin typeface="Cambria" panose="02040503050406030204" pitchFamily="18" charset="0"/>
                <a:ea typeface="Cambria" panose="02040503050406030204" pitchFamily="18" charset="0"/>
              </a:rPr>
              <a:t>c</a:t>
            </a:r>
            <a:r>
              <a:rPr lang="vi-VN" sz="3400" b="1" dirty="0">
                <a:solidFill>
                  <a:srgbClr val="002060"/>
                </a:solidFill>
                <a:latin typeface="Cambria" panose="02040503050406030204" pitchFamily="18" charset="0"/>
                <a:ea typeface="Cambria" panose="02040503050406030204" pitchFamily="18" charset="0"/>
              </a:rPr>
              <a:t>ây xanh. </a:t>
            </a:r>
            <a:r>
              <a:rPr lang="en-US" sz="3400" b="1" dirty="0" err="1">
                <a:solidFill>
                  <a:srgbClr val="002060"/>
                </a:solidFill>
                <a:latin typeface="Cambria" panose="02040503050406030204" pitchFamily="18" charset="0"/>
                <a:ea typeface="Cambria" panose="02040503050406030204" pitchFamily="18" charset="0"/>
              </a:rPr>
              <a:t>Đây</a:t>
            </a:r>
            <a:r>
              <a:rPr lang="en-US" sz="3400" b="1" dirty="0">
                <a:solidFill>
                  <a:srgbClr val="002060"/>
                </a:solidFill>
                <a:latin typeface="Cambria" panose="02040503050406030204" pitchFamily="18" charset="0"/>
                <a:ea typeface="Cambria" panose="02040503050406030204" pitchFamily="18" charset="0"/>
              </a:rPr>
              <a:t> l</a:t>
            </a:r>
            <a:r>
              <a:rPr lang="vi-VN" sz="3400" b="1" dirty="0">
                <a:solidFill>
                  <a:srgbClr val="002060"/>
                </a:solidFill>
                <a:latin typeface="Cambria" panose="02040503050406030204" pitchFamily="18" charset="0"/>
                <a:ea typeface="Cambria" panose="02040503050406030204" pitchFamily="18" charset="0"/>
              </a:rPr>
              <a:t>à hành động nên làm vì nó giúp bảo vệ môi trường.</a:t>
            </a:r>
            <a:endPar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1FCF59E-0764-3782-D760-C511A539491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560"/>
          <a:stretch>
            <a:fillRect/>
          </a:stretch>
        </p:blipFill>
        <p:spPr>
          <a:xfrm>
            <a:off x="296816" y="1656562"/>
            <a:ext cx="5618743" cy="3472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14944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id="{3448CA51-2246-43FA-8883-AFA43E097228}"/>
              </a:ext>
            </a:extLst>
          </p:cNvPr>
          <p:cNvSpPr txBox="1"/>
          <p:nvPr/>
        </p:nvSpPr>
        <p:spPr>
          <a:xfrm>
            <a:off x="6806503" y="883059"/>
            <a:ext cx="4232972" cy="1200329"/>
          </a:xfrm>
          <a:prstGeom prst="rect">
            <a:avLst/>
          </a:prstGeom>
          <a:noFill/>
        </p:spPr>
        <p:txBody>
          <a:bodyPr wrap="square">
            <a:spAutoFit/>
          </a:bodyPr>
          <a:lstStyle/>
          <a:p>
            <a:pPr algn="just"/>
            <a:r>
              <a:rPr lang="fr-FR" sz="2400" b="1" i="1" dirty="0" err="1">
                <a:latin typeface="Arial-Rounded" panose="020B0500000000000000" pitchFamily="34" charset="0"/>
                <a:ea typeface="Arial-Rounded" panose="020B0500000000000000" pitchFamily="34" charset="0"/>
                <a:cs typeface="Arial-Rounded" panose="020B0500000000000000" pitchFamily="34" charset="0"/>
              </a:rPr>
              <a:t>Trong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những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công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việc</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trên</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em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đã</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tham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gia</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công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việc</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CB5F70DA-7DE9-4F9A-9AAC-D2DBCC7B1135}"/>
              </a:ext>
            </a:extLst>
          </p:cNvPr>
          <p:cNvSpPr txBox="1"/>
          <p:nvPr/>
        </p:nvSpPr>
        <p:spPr>
          <a:xfrm>
            <a:off x="6802526" y="2931730"/>
            <a:ext cx="4255373" cy="461665"/>
          </a:xfrm>
          <a:prstGeom prst="rect">
            <a:avLst/>
          </a:prstGeom>
          <a:noFill/>
        </p:spPr>
        <p:txBody>
          <a:bodyPr wrap="square">
            <a:spAutoFit/>
          </a:bodyPr>
          <a:lstStyle/>
          <a:p>
            <a:r>
              <a:rPr lang="fr-FR" sz="2400" b="1" i="1" dirty="0" err="1">
                <a:latin typeface="Arial-Rounded" panose="020B0500000000000000" pitchFamily="34" charset="0"/>
                <a:ea typeface="Arial-Rounded" panose="020B0500000000000000" pitchFamily="34" charset="0"/>
                <a:cs typeface="Arial-Rounded" panose="020B0500000000000000" pitchFamily="34" charset="0"/>
              </a:rPr>
              <a:t>Em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cảm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thấy</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như</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thế</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AEFC7529-54E3-46A5-91AF-1695B5E82901}"/>
              </a:ext>
            </a:extLst>
          </p:cNvPr>
          <p:cNvSpPr txBox="1"/>
          <p:nvPr/>
        </p:nvSpPr>
        <p:spPr>
          <a:xfrm>
            <a:off x="6832747" y="4976367"/>
            <a:ext cx="4290834" cy="830997"/>
          </a:xfrm>
          <a:prstGeom prst="rect">
            <a:avLst/>
          </a:prstGeom>
          <a:noFill/>
        </p:spPr>
        <p:txBody>
          <a:bodyPr wrap="square">
            <a:spAutoFit/>
          </a:bodyPr>
          <a:lstStyle/>
          <a:p>
            <a:r>
              <a:rPr lang="fr-FR" sz="2400" b="1" i="1" dirty="0" err="1">
                <a:latin typeface="Arial-Rounded" panose="020B0500000000000000" pitchFamily="34" charset="0"/>
                <a:ea typeface="Arial-Rounded" panose="020B0500000000000000" pitchFamily="34" charset="0"/>
                <a:cs typeface="Arial-Rounded" panose="020B0500000000000000" pitchFamily="34" charset="0"/>
              </a:rPr>
              <a:t>Việc</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làm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đó</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có</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ảnh</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hưởng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như</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thế</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đối</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với</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môi</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trường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1510278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123658"/>
          </a:xfrm>
          <a:prstGeom prst="rect">
            <a:avLst/>
          </a:prstGeom>
          <a:noFill/>
        </p:spPr>
        <p:txBody>
          <a:bodyPr wrap="square" rtlCol="0">
            <a:spAutoFit/>
          </a:bodyPr>
          <a:lstStyle/>
          <a:p>
            <a:pPr lvl="0" algn="ctr">
              <a:buClr>
                <a:srgbClr val="000000"/>
              </a:buClr>
              <a:defRPr/>
            </a:pPr>
            <a:r>
              <a:rPr lang="en-US" sz="4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vi-VN" sz="4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Viết 3 - 5 câu kể một việc em đã làm để bảo vệ môi trường.</a:t>
            </a:r>
            <a:endParaRPr kumimoji="0" lang="en-US" sz="4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535</Words>
  <Application>Microsoft Office PowerPoint</Application>
  <PresentationFormat>Widescreen</PresentationFormat>
  <Paragraphs>34</Paragraphs>
  <Slides>17</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Ikaros-Regular</vt:lpstr>
      <vt:lpstr>仓耳玄三M W05</vt:lpstr>
      <vt:lpstr>Arial</vt:lpstr>
      <vt:lpstr>Arial-Rounded</vt:lpstr>
      <vt:lpstr>Calibri</vt:lpstr>
      <vt:lpstr>Calibri Light</vt:lpstr>
      <vt:lpstr>Cambria</vt:lpstr>
      <vt:lpstr>Microsoft YaHei</vt:lpstr>
      <vt:lpstr>Nunito black</vt:lpstr>
      <vt:lpstr>SimSun</vt:lpstr>
      <vt:lpstr>1_Office 主题</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15</cp:revision>
  <dcterms:created xsi:type="dcterms:W3CDTF">2021-08-03T10:42:59Z</dcterms:created>
  <dcterms:modified xsi:type="dcterms:W3CDTF">2025-01-19T02:36:32Z</dcterms:modified>
</cp:coreProperties>
</file>