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264" r:id="rId4"/>
    <p:sldId id="281" r:id="rId5"/>
    <p:sldId id="268" r:id="rId6"/>
    <p:sldId id="262" r:id="rId7"/>
    <p:sldId id="267" r:id="rId8"/>
    <p:sldId id="322" r:id="rId9"/>
    <p:sldId id="260" r:id="rId10"/>
    <p:sldId id="323" r:id="rId11"/>
    <p:sldId id="324" r:id="rId12"/>
    <p:sldId id="325" r:id="rId13"/>
    <p:sldId id="272" r:id="rId14"/>
    <p:sldId id="269" r:id="rId15"/>
    <p:sldId id="326" r:id="rId16"/>
    <p:sldId id="327" r:id="rId17"/>
    <p:sldId id="328" r:id="rId18"/>
    <p:sldId id="273" r:id="rId19"/>
    <p:sldId id="329" r:id="rId20"/>
    <p:sldId id="330" r:id="rId21"/>
    <p:sldId id="331" r:id="rId22"/>
    <p:sldId id="332" r:id="rId23"/>
    <p:sldId id="321" r:id="rId24"/>
    <p:sldId id="407" r:id="rId25"/>
    <p:sldId id="441" r:id="rId26"/>
    <p:sldId id="283" r:id="rId27"/>
    <p:sldId id="333"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12/15/2024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12/15/2024</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12/15/2024</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C89A897-3446-4CD9-A664-CD41BB78B6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81C0-8F25-0D0E-D879-D587795496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sv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svg"/><Relationship Id="rId1" Type="http://schemas.openxmlformats.org/officeDocument/2006/relationships/slideLayout" Target="../slideLayouts/slideLayout26.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6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CED63-C5A7-08A5-9222-1D01FE71F579}"/>
              </a:ext>
            </a:extLst>
          </p:cNvPr>
          <p:cNvPicPr>
            <a:picLocks noChangeAspect="1"/>
          </p:cNvPicPr>
          <p:nvPr/>
        </p:nvPicPr>
        <p:blipFill>
          <a:blip r:embed="rId2"/>
          <a:stretch>
            <a:fillRect/>
          </a:stretch>
        </p:blipFill>
        <p:spPr>
          <a:xfrm>
            <a:off x="3203197"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8"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9"/>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0"/>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1"/>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9"/>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0"/>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1"/>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9"/>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0"/>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1"/>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3"/>
          <a:stretch>
            <a:fillRect/>
          </a:stretch>
        </p:blipFill>
        <p:spPr>
          <a:xfrm>
            <a:off x="480190"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63D61-49C5-46CC-2FE3-7F20BBD41F76}"/>
              </a:ext>
            </a:extLst>
          </p:cNvPr>
          <p:cNvPicPr>
            <a:picLocks noChangeAspect="1"/>
          </p:cNvPicPr>
          <p:nvPr/>
        </p:nvPicPr>
        <p:blipFill>
          <a:blip r:embed="rId2"/>
          <a:stretch>
            <a:fillRect/>
          </a:stretch>
        </p:blipFill>
        <p:spPr>
          <a:xfrm>
            <a:off x="1179150" y="1682344"/>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3"/>
            <p:cNvSpPr txBox="1"/>
            <p:nvPr/>
          </p:nvSpPr>
          <p:spPr>
            <a:xfrm>
              <a:off x="402771" y="2153019"/>
              <a:ext cx="292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Kinh</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549597"/>
            <a:ext cx="7560702" cy="646331"/>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Sông Kinh Thầy – ngọt ngào như “Hạt gạo làng ta”">
            <a:extLst>
              <a:ext uri="{FF2B5EF4-FFF2-40B4-BE49-F238E27FC236}">
                <a16:creationId xmlns:a16="http://schemas.microsoft.com/office/drawing/2014/main" id="{4AAB32AF-B7F2-1BCB-6192-2A6E2114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92" y="350384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thông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085" y="3660408"/>
            <a:ext cx="4818289" cy="31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8007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Tranh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giành</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754326"/>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uế] Giới thiệu về Làng nghề đan lát Bao La">
            <a:extLst>
              <a:ext uri="{FF2B5EF4-FFF2-40B4-BE49-F238E27FC236}">
                <a16:creationId xmlns:a16="http://schemas.microsoft.com/office/drawing/2014/main" id="{7D9A7BBD-383E-C5D1-DB66-E0AC8B588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4267198"/>
            <a:ext cx="3984171"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614" y="-645940"/>
            <a:ext cx="3776016" cy="3159485"/>
          </a:xfrm>
          <a:prstGeom prst="rect">
            <a:avLst/>
          </a:prstGeom>
        </p:spPr>
      </p:pic>
      <p:sp>
        <p:nvSpPr>
          <p:cNvPr id="7" name="TextBox 3"/>
          <p:cNvSpPr txBox="1"/>
          <p:nvPr/>
        </p:nvSpPr>
        <p:spPr>
          <a:xfrm>
            <a:off x="4216368" y="225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Tiền</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tuyến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6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7"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17259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cho thấy nét đẹp gì của người nông dân trong quá trình làm ra hạt gạo? Nét đẹp ấy được thể hiện qua những hình ảnh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0" y="3259949"/>
            <a:ext cx="11440886" cy="3412994"/>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794657" y="3516086"/>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6"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53342" y="3298372"/>
            <a:ext cx="8360229"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7476" cy="5884619"/>
            <a:chOff x="1467786" y="422571"/>
            <a:chExt cx="10047476"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0" y="547865"/>
              <a:ext cx="9901962" cy="1959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25994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2"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0"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6" y="2316062"/>
            <a:ext cx="10210800" cy="3785652"/>
          </a:xfrm>
          <a:prstGeom prst="rect">
            <a:avLst/>
          </a:prstGeom>
        </p:spPr>
        <p:txBody>
          <a:bodyPr wrap="square">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Để làm ra hạt lúa, hạt gạo, người nông dân đã trải qua biết bao vất vả, khổ cực. Hiểu được điều đó, tác giả ca ngợi tinh thần lao động của người nông dân. Vì vậy, </a:t>
            </a:r>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húng ta phải biết quý trọng công sức của những người lao động.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2"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pic>
        <p:nvPicPr>
          <p:cNvPr id="2" name="Picture 1">
            <a:extLst>
              <a:ext uri="{FF2B5EF4-FFF2-40B4-BE49-F238E27FC236}">
                <a16:creationId xmlns:a16="http://schemas.microsoft.com/office/drawing/2014/main" id="{13FECDB9-A4B0-0D82-8479-E123E54F6E8E}"/>
              </a:ext>
            </a:extLst>
          </p:cNvPr>
          <p:cNvPicPr>
            <a:picLocks noChangeAspect="1"/>
          </p:cNvPicPr>
          <p:nvPr/>
        </p:nvPicPr>
        <p:blipFill>
          <a:blip r:embed="rId3"/>
          <a:stretch>
            <a:fillRect/>
          </a:stretch>
        </p:blipFill>
        <p:spPr>
          <a:xfrm>
            <a:off x="3072089" y="1616577"/>
            <a:ext cx="6809822"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4" y="1290753"/>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4" y="4089934"/>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5989414-C4C6-2677-D2C9-58D4D2922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gạo</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làng</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ta</a:t>
            </a:r>
            <a:endPar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25268" y="902449"/>
            <a:ext cx="2923476" cy="2462213"/>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4E893E-C8A8-B083-947A-DE0945990628}"/>
              </a:ext>
            </a:extLst>
          </p:cNvPr>
          <p:cNvSpPr txBox="1"/>
          <p:nvPr/>
        </p:nvSpPr>
        <p:spPr>
          <a:xfrm>
            <a:off x="701467" y="3612991"/>
            <a:ext cx="3086761"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4021611" y="1196363"/>
            <a:ext cx="2923476"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BBBF6A-B6EF-584B-C57A-BA16BCC43239}"/>
              </a:ext>
            </a:extLst>
          </p:cNvPr>
          <p:cNvSpPr txBox="1"/>
          <p:nvPr/>
        </p:nvSpPr>
        <p:spPr>
          <a:xfrm>
            <a:off x="7581240" y="1174591"/>
            <a:ext cx="2923476" cy="2800767"/>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3BD8D-05F9-9A1A-0029-F3FC58E8187A}"/>
              </a:ext>
            </a:extLst>
          </p:cNvPr>
          <p:cNvSpPr txBox="1"/>
          <p:nvPr/>
        </p:nvSpPr>
        <p:spPr>
          <a:xfrm>
            <a:off x="7733640" y="4057233"/>
            <a:ext cx="2923476" cy="2123658"/>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lvl="0" algn="r">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8"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92B056AE-038E-41F8-F23D-3694468E8712}"/>
              </a:ext>
            </a:extLst>
          </p:cNvPr>
          <p:cNvSpPr/>
          <p:nvPr/>
        </p:nvSpPr>
        <p:spPr>
          <a:xfrm>
            <a:off x="881743"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0" y="4838554"/>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3"/>
            <a:ext cx="2802710"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r>
              <a:rPr kumimoji="0" lang="vi-VN" altLang="zh-CN" sz="40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tai</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385743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4762605" y="4585029"/>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0"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id="{98C12C23-817B-61ED-B125-02FA682AC861}"/>
              </a:ext>
            </a:extLst>
          </p:cNvPr>
          <p:cNvGrpSpPr/>
          <p:nvPr/>
        </p:nvGrpSpPr>
        <p:grpSpPr>
          <a:xfrm>
            <a:off x="8294303" y="4414011"/>
            <a:ext cx="2835321" cy="1662362"/>
            <a:chOff x="5566572" y="3917103"/>
            <a:chExt cx="2835321" cy="1662362"/>
          </a:xfrm>
        </p:grpSpPr>
        <p:sp>
          <p:nvSpPr>
            <p:cNvPr id="8" name="任意多边形 227">
              <a:extLst>
                <a:ext uri="{FF2B5EF4-FFF2-40B4-BE49-F238E27FC236}">
                  <a16:creationId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id="{6A6EDBC7-308B-A051-EAC4-E381577B73AC}"/>
              </a:ext>
            </a:extLst>
          </p:cNvPr>
          <p:cNvSpPr txBox="1"/>
          <p:nvPr/>
        </p:nvSpPr>
        <p:spPr>
          <a:xfrm>
            <a:off x="8223798" y="4961252"/>
            <a:ext cx="2802710"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118210"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1" y="2324896"/>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p>
        </p:txBody>
      </p: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6" y="3653086"/>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9"/>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0"/>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1"/>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9"/>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0"/>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1"/>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2"/>
            <a:ext cx="5561110"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2"/>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2"/>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2"/>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3"/>
          <a:stretch>
            <a:fillRect/>
          </a:stretch>
        </p:blipFill>
        <p:spPr>
          <a:xfrm>
            <a:off x="480190"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1020</Words>
  <Application>Microsoft Office PowerPoint</Application>
  <PresentationFormat>Widescreen</PresentationFormat>
  <Paragraphs>109</Paragraphs>
  <Slides>26</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#9Slide07 HoneyCream</vt:lpstr>
      <vt:lpstr>Arial</vt:lpstr>
      <vt:lpstr>Calibri</vt:lpstr>
      <vt:lpstr>Cambria</vt:lpstr>
      <vt:lpstr>Times New Roman</vt:lpstr>
      <vt:lpstr>UTM Avo</vt:lpstr>
      <vt:lpstr>UTM Wedding K&amp;T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33</cp:revision>
  <dcterms:created xsi:type="dcterms:W3CDTF">2023-02-05T01:02:29Z</dcterms:created>
  <dcterms:modified xsi:type="dcterms:W3CDTF">2024-12-15T11:02:13Z</dcterms:modified>
</cp:coreProperties>
</file>