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773" r:id="rId4"/>
    <p:sldMasterId id="2147483800" r:id="rId5"/>
  </p:sldMasterIdLst>
  <p:notesMasterIdLst>
    <p:notesMasterId r:id="rId22"/>
  </p:notesMasterIdLst>
  <p:sldIdLst>
    <p:sldId id="3400" r:id="rId6"/>
    <p:sldId id="3401" r:id="rId7"/>
    <p:sldId id="3402" r:id="rId8"/>
    <p:sldId id="3403" r:id="rId9"/>
    <p:sldId id="604" r:id="rId10"/>
    <p:sldId id="257" r:id="rId11"/>
    <p:sldId id="516" r:id="rId12"/>
    <p:sldId id="3404" r:id="rId13"/>
    <p:sldId id="265" r:id="rId14"/>
    <p:sldId id="3405" r:id="rId15"/>
    <p:sldId id="263" r:id="rId16"/>
    <p:sldId id="264" r:id="rId17"/>
    <p:sldId id="601" r:id="rId18"/>
    <p:sldId id="602" r:id="rId19"/>
    <p:sldId id="603"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0" d="100"/>
          <a:sy n="60" d="100"/>
        </p:scale>
        <p:origin x="8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87538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91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572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54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038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9917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2/19/2025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2/19/2025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2/19/2025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2/19/2025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81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578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3259466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377181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58752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3453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2/19/2025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48253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19140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51726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98117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96053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88804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56438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99762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735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88962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2/19/2025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155416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50903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72246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767218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000151"/>
      </p:ext>
    </p:extLst>
  </p:cSld>
  <p:clrMapOvr>
    <a:masterClrMapping/>
  </p:clrMapOvr>
  <p:transition spd="slow" advTm="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215583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62996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4167633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94196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678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133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48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52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extLst>
      <p:ext uri="{BB962C8B-B14F-4D97-AF65-F5344CB8AC3E}">
        <p14:creationId xmlns:p14="http://schemas.microsoft.com/office/powerpoint/2010/main" val="185688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AA0D5E-37CC-4E29-8820-30BCAA277B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F786E1-CF37-44B3-9361-4D405BE69B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707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2/19/2025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image" Target="../media/image4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image" Target="../media/image41.emf"/><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round pink circle with white text and a black background&#10;&#10;Description automatically generated">
            <a:extLst>
              <a:ext uri="{FF2B5EF4-FFF2-40B4-BE49-F238E27FC236}">
                <a16:creationId xmlns:a16="http://schemas.microsoft.com/office/drawing/2014/main" id="{7D2F3BDB-55DC-4186-8C1E-FAAE9E9169D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60331" y="123136"/>
            <a:ext cx="1561145" cy="1561145"/>
          </a:xfrm>
          <a:prstGeom prst="rect">
            <a:avLst/>
          </a:prstGeom>
        </p:spPr>
      </p:pic>
    </p:spTree>
    <p:extLst>
      <p:ext uri="{BB962C8B-B14F-4D97-AF65-F5344CB8AC3E}">
        <p14:creationId xmlns:p14="http://schemas.microsoft.com/office/powerpoint/2010/main" val="211070814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8969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47.emf"/><Relationship Id="rId5" Type="http://schemas.openxmlformats.org/officeDocument/2006/relationships/image" Target="../media/image46.emf"/><Relationship Id="rId10" Type="http://schemas.openxmlformats.org/officeDocument/2006/relationships/image" Target="../media/image51.png"/><Relationship Id="rId4" Type="http://schemas.openxmlformats.org/officeDocument/2006/relationships/image" Target="../media/image45.emf"/><Relationship Id="rId9" Type="http://schemas.openxmlformats.org/officeDocument/2006/relationships/image" Target="../media/image50.emf"/></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7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1.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44.emf"/><Relationship Id="rId9" Type="http://schemas.openxmlformats.org/officeDocument/2006/relationships/image" Target="../media/image76.gif"/></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44.emf"/><Relationship Id="rId9" Type="http://schemas.openxmlformats.org/officeDocument/2006/relationships/image" Target="../media/image76.gif"/></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audio" Target="../media/audio3.wav"/><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75.png"/><Relationship Id="rId11" Type="http://schemas.openxmlformats.org/officeDocument/2006/relationships/image" Target="../media/image81.gif"/><Relationship Id="rId5" Type="http://schemas.openxmlformats.org/officeDocument/2006/relationships/image" Target="../media/image44.emf"/><Relationship Id="rId10" Type="http://schemas.openxmlformats.org/officeDocument/2006/relationships/image" Target="../media/image80.png"/><Relationship Id="rId4" Type="http://schemas.openxmlformats.org/officeDocument/2006/relationships/audio" Target="../media/audio2.wav"/><Relationship Id="rId9" Type="http://schemas.openxmlformats.org/officeDocument/2006/relationships/image" Target="../media/image79.png"/><Relationship Id="rId1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47.emf"/><Relationship Id="rId5" Type="http://schemas.openxmlformats.org/officeDocument/2006/relationships/image" Target="../media/image46.emf"/><Relationship Id="rId10" Type="http://schemas.openxmlformats.org/officeDocument/2006/relationships/image" Target="../media/image83.png"/><Relationship Id="rId4" Type="http://schemas.openxmlformats.org/officeDocument/2006/relationships/image" Target="../media/image45.emf"/><Relationship Id="rId9" Type="http://schemas.openxmlformats.org/officeDocument/2006/relationships/image" Target="../media/image50.emf"/></Relationships>
</file>

<file path=ppt/slides/_rels/slide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6.emf"/><Relationship Id="rId7" Type="http://schemas.openxmlformats.org/officeDocument/2006/relationships/image" Target="../media/image59.emf"/><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49.emf"/><Relationship Id="rId5" Type="http://schemas.openxmlformats.org/officeDocument/2006/relationships/image" Target="../media/image58.emf"/><Relationship Id="rId10" Type="http://schemas.openxmlformats.org/officeDocument/2006/relationships/image" Target="../media/image62.png"/><Relationship Id="rId4" Type="http://schemas.openxmlformats.org/officeDocument/2006/relationships/image" Target="../media/image57.emf"/><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2" name="Picture 1">
            <a:extLst>
              <a:ext uri="{FF2B5EF4-FFF2-40B4-BE49-F238E27FC236}">
                <a16:creationId xmlns:a16="http://schemas.microsoft.com/office/drawing/2014/main" id="{1DAEBB1B-FC70-42E2-BF98-C99825CEEB02}"/>
              </a:ext>
            </a:extLst>
          </p:cNvPr>
          <p:cNvPicPr>
            <a:picLocks noChangeAspect="1"/>
          </p:cNvPicPr>
          <p:nvPr/>
        </p:nvPicPr>
        <p:blipFill>
          <a:blip r:embed="rId10"/>
          <a:stretch>
            <a:fillRect/>
          </a:stretch>
        </p:blipFill>
        <p:spPr>
          <a:xfrm>
            <a:off x="2146775" y="3107414"/>
            <a:ext cx="4535817" cy="1646063"/>
          </a:xfrm>
          <a:prstGeom prst="rect">
            <a:avLst/>
          </a:prstGeom>
        </p:spPr>
      </p:pic>
    </p:spTree>
    <p:extLst>
      <p:ext uri="{BB962C8B-B14F-4D97-AF65-F5344CB8AC3E}">
        <p14:creationId xmlns:p14="http://schemas.microsoft.com/office/powerpoint/2010/main" val="38927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7AC39-F8C5-BD24-0A07-A47CCF84D2CF}"/>
              </a:ext>
            </a:extLst>
          </p:cNvPr>
          <p:cNvPicPr>
            <a:picLocks noChangeAspect="1"/>
          </p:cNvPicPr>
          <p:nvPr/>
        </p:nvPicPr>
        <p:blipFill>
          <a:blip r:embed="rId2"/>
          <a:stretch>
            <a:fillRect/>
          </a:stretch>
        </p:blipFill>
        <p:spPr>
          <a:xfrm>
            <a:off x="3030279" y="618724"/>
            <a:ext cx="6214332" cy="5707648"/>
          </a:xfrm>
          <a:prstGeom prst="rect">
            <a:avLst/>
          </a:prstGeom>
        </p:spPr>
      </p:pic>
    </p:spTree>
    <p:extLst>
      <p:ext uri="{BB962C8B-B14F-4D97-AF65-F5344CB8AC3E}">
        <p14:creationId xmlns:p14="http://schemas.microsoft.com/office/powerpoint/2010/main" val="39917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grpSp>
        <p:nvGrpSpPr>
          <p:cNvPr id="4" name="组合 3"/>
          <p:cNvGrpSpPr/>
          <p:nvPr/>
        </p:nvGrpSpPr>
        <p:grpSpPr>
          <a:xfrm>
            <a:off x="0" y="30160"/>
            <a:ext cx="3305175"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a:fillRect/>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a:fillRect/>
            </a:stretch>
          </p:blipFill>
          <p:spPr>
            <a:xfrm>
              <a:off x="-1552575" y="-162031"/>
              <a:ext cx="1647825" cy="2490364"/>
            </a:xfrm>
            <a:prstGeom prst="rect">
              <a:avLst/>
            </a:prstGeom>
          </p:spPr>
        </p:pic>
      </p:grpSp>
      <p:sp>
        <p:nvSpPr>
          <p:cNvPr id="28" name="Oval 27"/>
          <p:cNvSpPr/>
          <p:nvPr/>
        </p:nvSpPr>
        <p:spPr>
          <a:xfrm>
            <a:off x="1224230" y="1230775"/>
            <a:ext cx="3131127" cy="1680352"/>
          </a:xfrm>
          <a:prstGeom prst="ellipse">
            <a:avLst/>
          </a:prstGeom>
          <a:solidFill>
            <a:srgbClr val="F39800"/>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(1) </a:t>
            </a:r>
            <a:r>
              <a:rPr kumimoji="0" lang="vi-VN" sz="280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Tên đồ dùng là gì?</a:t>
            </a:r>
            <a:endPar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30" name="TextBox 29"/>
          <p:cNvSpPr txBox="1"/>
          <p:nvPr/>
        </p:nvSpPr>
        <p:spPr>
          <a:xfrm>
            <a:off x="6096000" y="1808368"/>
            <a:ext cx="4537589" cy="646331"/>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Tủ sách yêu thương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1" name="Straight Connector 30"/>
          <p:cNvCxnSpPr>
            <a:endCxn id="30" idx="1"/>
          </p:cNvCxnSpPr>
          <p:nvPr/>
        </p:nvCxnSpPr>
        <p:spPr>
          <a:xfrm>
            <a:off x="4353462" y="2131533"/>
            <a:ext cx="1742538" cy="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098" name="Picture 2" descr="Mochila escolar, mochila s, mochila, Suministros escolares png | PNGEg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659" b="97400" l="9556" r="92889">
                        <a14:foregroundMark x1="28000" y1="26436" x2="45333" y2="29902"/>
                        <a14:foregroundMark x1="45333" y1="29902" x2="34889" y2="39762"/>
                        <a14:foregroundMark x1="34889" y1="39762" x2="22889" y2="42579"/>
                        <a14:foregroundMark x1="22889" y1="42579" x2="16778" y2="50163"/>
                        <a14:foregroundMark x1="16778" y1="50163" x2="13444" y2="65655"/>
                        <a14:foregroundMark x1="13444" y1="65655" x2="13778" y2="73131"/>
                        <a14:foregroundMark x1="13778" y1="73131" x2="38333" y2="85590"/>
                        <a14:foregroundMark x1="38333" y1="85590" x2="81889" y2="82015"/>
                        <a14:foregroundMark x1="81889" y1="82015" x2="87444" y2="76490"/>
                        <a14:foregroundMark x1="87444" y1="76490" x2="82111" y2="70856"/>
                        <a14:foregroundMark x1="92889" y1="54388" x2="87333" y2="47671"/>
                        <a14:foregroundMark x1="41889" y1="6284" x2="49778" y2="5417"/>
                        <a14:foregroundMark x1="49778" y1="5417" x2="56889" y2="8234"/>
                        <a14:foregroundMark x1="56889" y1="8234" x2="57222" y2="8667"/>
                        <a14:foregroundMark x1="58111" y1="30878" x2="31000" y2="29902"/>
                        <a14:foregroundMark x1="31000" y1="29902" x2="26889" y2="21777"/>
                        <a14:foregroundMark x1="26889" y1="21777" x2="42556" y2="19393"/>
                        <a14:foregroundMark x1="42556" y1="19393" x2="43889" y2="31311"/>
                        <a14:foregroundMark x1="43889" y1="31311" x2="33556" y2="36728"/>
                        <a14:foregroundMark x1="33556" y1="36728" x2="27667" y2="33911"/>
                        <a14:foregroundMark x1="23667" y1="18635" x2="23667" y2="26977"/>
                        <a14:foregroundMark x1="23667" y1="26977" x2="26556" y2="19827"/>
                        <a14:foregroundMark x1="26556" y1="19827" x2="33000" y2="16035"/>
                        <a14:foregroundMark x1="33000" y1="16035" x2="43444" y2="17226"/>
                        <a14:foregroundMark x1="43444" y1="17226" x2="46667" y2="24269"/>
                        <a14:foregroundMark x1="46667" y1="24269" x2="46111" y2="28061"/>
                        <a14:foregroundMark x1="47333" y1="23185" x2="54778" y2="22860"/>
                        <a14:foregroundMark x1="54778" y1="22860" x2="73778" y2="23294"/>
                        <a14:foregroundMark x1="73778" y1="23294" x2="68000" y2="21018"/>
                        <a14:foregroundMark x1="45444" y1="4659" x2="50222" y2="5092"/>
                        <a14:foregroundMark x1="70889" y1="8126" x2="70667" y2="15926"/>
                        <a14:foregroundMark x1="72333" y1="9317" x2="73222" y2="20802"/>
                        <a14:foregroundMark x1="79667" y1="22427" x2="76556" y2="27844"/>
                        <a14:foregroundMark x1="84556" y1="48646" x2="87667" y2="73131"/>
                        <a14:foregroundMark x1="80667" y1="44420" x2="85222" y2="71614"/>
                        <a14:foregroundMark x1="85222" y1="71614" x2="84556" y2="71289"/>
                        <a14:foregroundMark x1="82111" y1="64464" x2="83000" y2="72373"/>
                        <a14:foregroundMark x1="12667" y1="44854" x2="11889" y2="85374"/>
                        <a14:foregroundMark x1="11889" y1="85374" x2="7444" y2="76273"/>
                        <a14:foregroundMark x1="7444" y1="76273" x2="9556" y2="56338"/>
                        <a14:foregroundMark x1="9556" y1="56338" x2="9556" y2="56338"/>
                        <a14:foregroundMark x1="29111" y1="90249" x2="47778" y2="90466"/>
                        <a14:foregroundMark x1="47778" y1="90466" x2="66111" y2="87324"/>
                        <a14:foregroundMark x1="66111" y1="87324" x2="42000" y2="91224"/>
                        <a14:foregroundMark x1="42000" y1="91224" x2="38000" y2="89924"/>
                        <a14:foregroundMark x1="44000" y1="44420" x2="44667" y2="67172"/>
                        <a14:foregroundMark x1="44667" y1="67172" x2="38778" y2="77898"/>
                        <a14:foregroundMark x1="38778" y1="77898" x2="29667" y2="74540"/>
                        <a14:foregroundMark x1="29667" y1="74540" x2="31444" y2="66522"/>
                        <a14:foregroundMark x1="31444" y1="66522" x2="41778" y2="57530"/>
                        <a14:foregroundMark x1="41778" y1="57530" x2="52333" y2="52763"/>
                        <a14:foregroundMark x1="52333" y1="52763" x2="61222" y2="58505"/>
                        <a14:foregroundMark x1="61222" y1="58505" x2="59556" y2="69122"/>
                        <a14:foregroundMark x1="59556" y1="69122" x2="48444" y2="75190"/>
                        <a14:foregroundMark x1="48444" y1="75190" x2="39000" y2="70748"/>
                        <a14:foregroundMark x1="40444" y1="43879" x2="41667" y2="52004"/>
                        <a14:foregroundMark x1="41667" y1="52004" x2="52333" y2="51463"/>
                        <a14:foregroundMark x1="52333" y1="51463" x2="46333" y2="45829"/>
                        <a14:foregroundMark x1="46333" y1="45829" x2="51556" y2="56880"/>
                        <a14:foregroundMark x1="51556" y1="56880" x2="45778" y2="65222"/>
                        <a14:foregroundMark x1="45778" y1="65222" x2="39000" y2="60563"/>
                        <a14:foregroundMark x1="39000" y1="60563" x2="46111" y2="47562"/>
                        <a14:foregroundMark x1="46111" y1="47562" x2="55333" y2="47346"/>
                        <a14:foregroundMark x1="55333" y1="47346" x2="56556" y2="56013"/>
                        <a14:foregroundMark x1="56556" y1="56013" x2="55222" y2="57963"/>
                        <a14:foregroundMark x1="59333" y1="71073" x2="73778" y2="75515"/>
                        <a14:foregroundMark x1="73778" y1="75515" x2="75667" y2="76815"/>
                        <a14:foregroundMark x1="31111" y1="97400" x2="53111" y2="96316"/>
                        <a14:foregroundMark x1="18667" y1="74106" x2="33444" y2="72914"/>
                        <a14:foregroundMark x1="19333" y1="19827" x2="21778" y2="23835"/>
                      </a14:backgroundRemoval>
                    </a14:imgEffect>
                  </a14:imgLayer>
                </a14:imgProps>
              </a:ext>
              <a:ext uri="{28A0092B-C50C-407E-A947-70E740481C1C}">
                <a14:useLocalDpi xmlns:a14="http://schemas.microsoft.com/office/drawing/2010/main" val="0"/>
              </a:ext>
            </a:extLst>
          </a:blip>
          <a:srcRect/>
          <a:stretch>
            <a:fillRect/>
          </a:stretch>
        </p:blipFill>
        <p:spPr bwMode="auto">
          <a:xfrm>
            <a:off x="6956520" y="2735708"/>
            <a:ext cx="3677069" cy="37713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ck School Vector Illustration White Background School Office Supplies  Stationery Stock Vector Image by ©Irina_illustrator #232346180"/>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882" b="90000" l="7313" r="95313">
                        <a14:foregroundMark x1="58562" y1="32529" x2="50938" y2="29941"/>
                        <a14:foregroundMark x1="50938" y1="29941" x2="67125" y2="17588"/>
                        <a14:foregroundMark x1="67125" y1="17588" x2="87688" y2="21353"/>
                        <a14:foregroundMark x1="87688" y1="21353" x2="97000" y2="34235"/>
                        <a14:foregroundMark x1="97000" y1="34235" x2="95313" y2="47353"/>
                        <a14:foregroundMark x1="95313" y1="47353" x2="70750" y2="75412"/>
                        <a14:foregroundMark x1="70750" y1="75412" x2="65715" y2="75975"/>
                        <a14:foregroundMark x1="48819" y1="76707" x2="30813" y2="67941"/>
                        <a14:foregroundMark x1="30813" y1="67941" x2="23625" y2="72765"/>
                        <a14:foregroundMark x1="23625" y1="72765" x2="16750" y2="59353"/>
                        <a14:foregroundMark x1="16750" y1="59353" x2="17625" y2="50000"/>
                        <a14:foregroundMark x1="17625" y1="50000" x2="22813" y2="40353"/>
                        <a14:foregroundMark x1="22813" y1="40353" x2="28313" y2="36353"/>
                        <a14:foregroundMark x1="40125" y1="38588" x2="49250" y2="46000"/>
                        <a14:foregroundMark x1="49250" y1="46000" x2="50375" y2="54294"/>
                        <a14:foregroundMark x1="50375" y1="54294" x2="37063" y2="57294"/>
                        <a14:foregroundMark x1="37063" y1="57294" x2="28938" y2="52353"/>
                        <a14:foregroundMark x1="28938" y1="52353" x2="31250" y2="35176"/>
                        <a14:foregroundMark x1="31250" y1="35176" x2="43625" y2="23588"/>
                        <a14:foregroundMark x1="43625" y1="23588" x2="54813" y2="25118"/>
                        <a14:foregroundMark x1="54813" y1="25118" x2="69188" y2="33824"/>
                        <a14:foregroundMark x1="69188" y1="33824" x2="73000" y2="42765"/>
                        <a14:foregroundMark x1="73000" y1="42765" x2="68813" y2="49588"/>
                        <a14:foregroundMark x1="68813" y1="49588" x2="58438" y2="53059"/>
                        <a14:foregroundMark x1="58438" y1="53059" x2="47750" y2="52941"/>
                        <a14:foregroundMark x1="47750" y1="52941" x2="44438" y2="50882"/>
                        <a14:foregroundMark x1="68688" y1="50529" x2="67313" y2="59941"/>
                        <a14:foregroundMark x1="67313" y1="59941" x2="59875" y2="66941"/>
                        <a14:foregroundMark x1="59875" y1="66941" x2="51812" y2="68176"/>
                        <a14:foregroundMark x1="51812" y1="68176" x2="50313" y2="58824"/>
                        <a14:foregroundMark x1="50313" y1="58824" x2="59938" y2="40765"/>
                        <a14:foregroundMark x1="59938" y1="40765" x2="72250" y2="34059"/>
                        <a14:foregroundMark x1="72250" y1="34059" x2="80250" y2="35941"/>
                        <a14:foregroundMark x1="80250" y1="35941" x2="83063" y2="43412"/>
                        <a14:foregroundMark x1="83063" y1="43412" x2="80188" y2="51471"/>
                        <a14:foregroundMark x1="80188" y1="51471" x2="66938" y2="61824"/>
                        <a14:foregroundMark x1="55125" y1="65882" x2="63625" y2="62471"/>
                        <a14:foregroundMark x1="63625" y1="62471" x2="68875" y2="64235"/>
                        <a14:foregroundMark x1="71875" y1="71941" x2="69000" y2="78588"/>
                        <a14:foregroundMark x1="69000" y1="78588" x2="77938" y2="81235"/>
                        <a14:foregroundMark x1="77938" y1="81235" x2="83063" y2="74647"/>
                        <a14:foregroundMark x1="83063" y1="74647" x2="75750" y2="77118"/>
                        <a14:foregroundMark x1="75750" y1="77118" x2="70813" y2="72294"/>
                        <a14:foregroundMark x1="66750" y1="79176" x2="71688" y2="80824"/>
                        <a14:foregroundMark x1="71438" y1="81235" x2="79250" y2="82176"/>
                        <a14:foregroundMark x1="79250" y1="82176" x2="84563" y2="75412"/>
                        <a14:foregroundMark x1="84563" y1="75412" x2="81125" y2="72118"/>
                        <a14:foregroundMark x1="27063" y1="82647" x2="28313" y2="88294"/>
                        <a14:foregroundMark x1="41188" y1="83824" x2="47000" y2="85647"/>
                        <a14:foregroundMark x1="8375" y1="43647" x2="7313" y2="55529"/>
                        <a14:foregroundMark x1="55813" y1="7294" x2="53938" y2="21412"/>
                        <a14:foregroundMark x1="53938" y1="21412" x2="53000" y2="24235"/>
                        <a14:foregroundMark x1="61813" y1="6882" x2="60313" y2="13765"/>
                        <a14:foregroundMark x1="52563" y1="63647" x2="57313" y2="63412"/>
                        <a14:foregroundMark x1="15438" y1="16176" x2="17188" y2="16941"/>
                        <a14:foregroundMark x1="52563" y1="68706" x2="59438" y2="72412"/>
                        <a14:foregroundMark x1="59438" y1="72412" x2="65000" y2="69706"/>
                        <a14:backgroundMark x1="49813" y1="75765" x2="56625" y2="76765"/>
                        <a14:backgroundMark x1="78563" y1="68471" x2="77688" y2="74118"/>
                        <a14:backgroundMark x1="44875" y1="78000" x2="61187" y2="75941"/>
                        <a14:backgroundMark x1="61187" y1="75941" x2="65250" y2="76588"/>
                        <a14:backgroundMark x1="46375" y1="75176" x2="44188" y2="76588"/>
                      </a14:backgroundRemoval>
                    </a14:imgEffect>
                  </a14:imgLayer>
                </a14:imgProps>
              </a:ext>
              <a:ext uri="{28A0092B-C50C-407E-A947-70E740481C1C}">
                <a14:useLocalDpi xmlns:a14="http://schemas.microsoft.com/office/drawing/2010/main" val="0"/>
              </a:ext>
            </a:extLst>
          </a:blip>
          <a:srcRect/>
          <a:stretch>
            <a:fillRect/>
          </a:stretch>
        </p:blipFill>
        <p:spPr bwMode="auto">
          <a:xfrm rot="1865826">
            <a:off x="73531" y="2670456"/>
            <a:ext cx="4208293" cy="4471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grpSp>
        <p:nvGrpSpPr>
          <p:cNvPr id="4" name="组合 3"/>
          <p:cNvGrpSpPr/>
          <p:nvPr/>
        </p:nvGrpSpPr>
        <p:grpSpPr>
          <a:xfrm>
            <a:off x="0" y="30160"/>
            <a:ext cx="3305175"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a:fillRect/>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a:fillRect/>
            </a:stretch>
          </p:blipFill>
          <p:spPr>
            <a:xfrm>
              <a:off x="-1552575" y="-162031"/>
              <a:ext cx="1647825" cy="2490364"/>
            </a:xfrm>
            <a:prstGeom prst="rect">
              <a:avLst/>
            </a:prstGeom>
          </p:spPr>
        </p:pic>
      </p:grpSp>
      <p:sp>
        <p:nvSpPr>
          <p:cNvPr id="30" name="TextBox 29"/>
          <p:cNvSpPr txBox="1"/>
          <p:nvPr/>
        </p:nvSpPr>
        <p:spPr>
          <a:xfrm>
            <a:off x="6096000" y="4820794"/>
            <a:ext cx="5611091" cy="1384995"/>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Em thích đồ dùng đó/ Em thấy nó thật dễ thương/ Em thấy nó thật có ích…</a:t>
            </a:r>
          </a:p>
        </p:txBody>
      </p:sp>
      <p:cxnSp>
        <p:nvCxnSpPr>
          <p:cNvPr id="31" name="Straight Connector 30"/>
          <p:cNvCxnSpPr/>
          <p:nvPr/>
        </p:nvCxnSpPr>
        <p:spPr>
          <a:xfrm flipV="1">
            <a:off x="3482193" y="962168"/>
            <a:ext cx="2048534" cy="525259"/>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44142" y="159686"/>
            <a:ext cx="3138051" cy="2655482"/>
          </a:xfrm>
          <a:prstGeom prst="ellipse">
            <a:avLst/>
          </a:prstGeom>
          <a:solidFill>
            <a:srgbClr val="F39800"/>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(2) </a:t>
            </a:r>
            <a:r>
              <a:rPr kumimoji="0" lang="vi-VN" sz="280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Nó có gì nổi bật về hình dạng, kích thước, màu sắc..?</a:t>
            </a:r>
            <a:endPar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4" name="Oval 13"/>
          <p:cNvSpPr/>
          <p:nvPr/>
        </p:nvSpPr>
        <p:spPr>
          <a:xfrm>
            <a:off x="1739611" y="2895740"/>
            <a:ext cx="3131127" cy="1680352"/>
          </a:xfrm>
          <a:prstGeom prst="ellipse">
            <a:avLst/>
          </a:prstGeom>
          <a:solidFill>
            <a:srgbClr val="F39800"/>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(3) </a:t>
            </a:r>
            <a:r>
              <a:rPr kumimoji="0" lang="vi-VN" sz="280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Nó được dùng để làm gì?</a:t>
            </a:r>
            <a:endPar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6" name="TextBox 15"/>
          <p:cNvSpPr txBox="1"/>
          <p:nvPr/>
        </p:nvSpPr>
        <p:spPr>
          <a:xfrm>
            <a:off x="6236767" y="1987799"/>
            <a:ext cx="5611091" cy="954107"/>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Để sách, để đồ dùng học tập, để thú nhồi bông,...</a:t>
            </a:r>
          </a:p>
        </p:txBody>
      </p:sp>
      <p:cxnSp>
        <p:nvCxnSpPr>
          <p:cNvPr id="17" name="Straight Connector 16"/>
          <p:cNvCxnSpPr>
            <a:stCxn id="14" idx="7"/>
            <a:endCxn id="16" idx="1"/>
          </p:cNvCxnSpPr>
          <p:nvPr/>
        </p:nvCxnSpPr>
        <p:spPr>
          <a:xfrm flipV="1">
            <a:off x="4412195" y="2464853"/>
            <a:ext cx="1824572" cy="676969"/>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0" y="4656664"/>
            <a:ext cx="3658847" cy="1952682"/>
          </a:xfrm>
          <a:prstGeom prst="ellipse">
            <a:avLst/>
          </a:prstGeom>
          <a:solidFill>
            <a:srgbClr val="F39800"/>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(4)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Em</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cảm nghĩ gì khi đồ dùng có trong nhà của mình</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p>
        </p:txBody>
      </p:sp>
      <p:sp>
        <p:nvSpPr>
          <p:cNvPr id="21" name="TextBox 20"/>
          <p:cNvSpPr txBox="1"/>
          <p:nvPr/>
        </p:nvSpPr>
        <p:spPr>
          <a:xfrm>
            <a:off x="5683127" y="473042"/>
            <a:ext cx="5611091" cy="954107"/>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Dạng hình chữ nhật, có ba ngăn, màu xanh rất bắt mắt.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p:cNvCxnSpPr>
            <a:endCxn id="30" idx="1"/>
          </p:cNvCxnSpPr>
          <p:nvPr/>
        </p:nvCxnSpPr>
        <p:spPr>
          <a:xfrm flipV="1">
            <a:off x="3737561" y="5513292"/>
            <a:ext cx="2358439" cy="19478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4"/>
          <a:stretch>
            <a:fillRect/>
          </a:stretch>
        </p:blipFill>
        <p:spPr>
          <a:xfrm>
            <a:off x="11047741" y="-172768"/>
            <a:ext cx="1331106" cy="1318956"/>
          </a:xfrm>
          <a:prstGeom prst="rect">
            <a:avLst/>
          </a:prstGeom>
        </p:spPr>
      </p:pic>
      <p:pic>
        <p:nvPicPr>
          <p:cNvPr id="21"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19" name="Picture 18" descr="Shape&#10;&#10;Description automatically generated">
            <a:extLst>
              <a:ext uri="{FF2B5EF4-FFF2-40B4-BE49-F238E27FC236}">
                <a16:creationId xmlns:a16="http://schemas.microsoft.com/office/drawing/2014/main" id="{64B0F0AF-D326-4346-BD08-F8EB5C9200E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sp>
        <p:nvSpPr>
          <p:cNvPr id="25" name="Rectangle: Rounded Corners 24">
            <a:extLst>
              <a:ext uri="{FF2B5EF4-FFF2-40B4-BE49-F238E27FC236}">
                <a16:creationId xmlns:a16="http://schemas.microsoft.com/office/drawing/2014/main" id="{1F640208-87EF-453A-8558-D858E38E0D5B}"/>
              </a:ext>
            </a:extLst>
          </p:cNvPr>
          <p:cNvSpPr/>
          <p:nvPr/>
        </p:nvSpPr>
        <p:spPr>
          <a:xfrm>
            <a:off x="661112" y="2371541"/>
            <a:ext cx="11221513" cy="3635854"/>
          </a:xfrm>
          <a:custGeom>
            <a:avLst/>
            <a:gdLst>
              <a:gd name="connsiteX0" fmla="*/ 0 w 11221513"/>
              <a:gd name="connsiteY0" fmla="*/ 386091 h 3635854"/>
              <a:gd name="connsiteX1" fmla="*/ 386091 w 11221513"/>
              <a:gd name="connsiteY1" fmla="*/ 0 h 3635854"/>
              <a:gd name="connsiteX2" fmla="*/ 10835422 w 11221513"/>
              <a:gd name="connsiteY2" fmla="*/ 0 h 3635854"/>
              <a:gd name="connsiteX3" fmla="*/ 11221513 w 11221513"/>
              <a:gd name="connsiteY3" fmla="*/ 386091 h 3635854"/>
              <a:gd name="connsiteX4" fmla="*/ 11221513 w 11221513"/>
              <a:gd name="connsiteY4" fmla="*/ 3249763 h 3635854"/>
              <a:gd name="connsiteX5" fmla="*/ 10835422 w 11221513"/>
              <a:gd name="connsiteY5" fmla="*/ 3635854 h 3635854"/>
              <a:gd name="connsiteX6" fmla="*/ 386091 w 11221513"/>
              <a:gd name="connsiteY6" fmla="*/ 3635854 h 3635854"/>
              <a:gd name="connsiteX7" fmla="*/ 0 w 11221513"/>
              <a:gd name="connsiteY7" fmla="*/ 3249763 h 3635854"/>
              <a:gd name="connsiteX8" fmla="*/ 0 w 11221513"/>
              <a:gd name="connsiteY8" fmla="*/ 386091 h 363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635854" fill="none" extrusionOk="0">
                <a:moveTo>
                  <a:pt x="0" y="386091"/>
                </a:moveTo>
                <a:cubicBezTo>
                  <a:pt x="15375" y="212070"/>
                  <a:pt x="205912" y="502"/>
                  <a:pt x="386091" y="0"/>
                </a:cubicBezTo>
                <a:cubicBezTo>
                  <a:pt x="1805201" y="-50460"/>
                  <a:pt x="6914863" y="-14151"/>
                  <a:pt x="10835422" y="0"/>
                </a:cubicBezTo>
                <a:cubicBezTo>
                  <a:pt x="11039750" y="-32131"/>
                  <a:pt x="11224519" y="164204"/>
                  <a:pt x="11221513" y="386091"/>
                </a:cubicBezTo>
                <a:cubicBezTo>
                  <a:pt x="11207195" y="1020152"/>
                  <a:pt x="11351280" y="2319520"/>
                  <a:pt x="11221513" y="3249763"/>
                </a:cubicBezTo>
                <a:cubicBezTo>
                  <a:pt x="11194215" y="3434565"/>
                  <a:pt x="11021611" y="3612327"/>
                  <a:pt x="10835422" y="3635854"/>
                </a:cubicBezTo>
                <a:cubicBezTo>
                  <a:pt x="9001522" y="3720139"/>
                  <a:pt x="3935532" y="3732636"/>
                  <a:pt x="386091" y="3635854"/>
                </a:cubicBezTo>
                <a:cubicBezTo>
                  <a:pt x="210414" y="3628942"/>
                  <a:pt x="26649" y="3470280"/>
                  <a:pt x="0" y="3249763"/>
                </a:cubicBezTo>
                <a:cubicBezTo>
                  <a:pt x="90853" y="2739525"/>
                  <a:pt x="-20604" y="1263632"/>
                  <a:pt x="0" y="386091"/>
                </a:cubicBezTo>
                <a:close/>
              </a:path>
              <a:path w="11221513" h="3635854" stroke="0" extrusionOk="0">
                <a:moveTo>
                  <a:pt x="0" y="386091"/>
                </a:moveTo>
                <a:cubicBezTo>
                  <a:pt x="9312" y="176949"/>
                  <a:pt x="139569" y="-24012"/>
                  <a:pt x="386091" y="0"/>
                </a:cubicBezTo>
                <a:cubicBezTo>
                  <a:pt x="3161201" y="-50938"/>
                  <a:pt x="8927963" y="88871"/>
                  <a:pt x="10835422" y="0"/>
                </a:cubicBezTo>
                <a:cubicBezTo>
                  <a:pt x="11048363" y="3832"/>
                  <a:pt x="11256366" y="170121"/>
                  <a:pt x="11221513" y="386091"/>
                </a:cubicBezTo>
                <a:cubicBezTo>
                  <a:pt x="11169562" y="904754"/>
                  <a:pt x="11351302" y="2316098"/>
                  <a:pt x="11221513" y="3249763"/>
                </a:cubicBezTo>
                <a:cubicBezTo>
                  <a:pt x="11221036" y="3478841"/>
                  <a:pt x="11059805" y="3637407"/>
                  <a:pt x="10835422" y="3635854"/>
                </a:cubicBezTo>
                <a:cubicBezTo>
                  <a:pt x="9182773" y="3702766"/>
                  <a:pt x="3358398" y="3775856"/>
                  <a:pt x="386091" y="3635854"/>
                </a:cubicBezTo>
                <a:cubicBezTo>
                  <a:pt x="210010" y="3645195"/>
                  <a:pt x="-15804" y="3442571"/>
                  <a:pt x="0" y="3249763"/>
                </a:cubicBezTo>
                <a:cubicBezTo>
                  <a:pt x="121193" y="2832173"/>
                  <a:pt x="-91490" y="1505616"/>
                  <a:pt x="0" y="386091"/>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8" name="TextBox 27">
            <a:extLst>
              <a:ext uri="{FF2B5EF4-FFF2-40B4-BE49-F238E27FC236}">
                <a16:creationId xmlns:a16="http://schemas.microsoft.com/office/drawing/2014/main" id="{C28C58F7-4766-4C28-993F-2F7F2B2A23D0}"/>
              </a:ext>
            </a:extLst>
          </p:cNvPr>
          <p:cNvSpPr txBox="1"/>
          <p:nvPr/>
        </p:nvSpPr>
        <p:spPr>
          <a:xfrm>
            <a:off x="776748" y="2518149"/>
            <a:ext cx="10754140" cy="3416320"/>
          </a:xfrm>
          <a:prstGeom prst="rect">
            <a:avLst/>
          </a:prstGeom>
          <a:noFill/>
        </p:spPr>
        <p:txBody>
          <a:bodyPr wrap="square">
            <a:spAutoFit/>
          </a:bodyPr>
          <a:lstStyle/>
          <a:p>
            <a:pPr lvl="0"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Phòng khách nhà em có một chiếc tivi rất lớn. Nó có hình chữ nhật, to phải gấp hơn mười lần chiếc máy tính của bố. Và nó còn siêu mỏng nữa, bề dày hỉ chừng hơn một xăng-ti-mét thôi. Không chỉ có màn hình lớn, tivi còn có thể kết nối internet để xem đủ các bộ phim nữa. Em rất tự hào về chiếc tivi nhà mình.</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AF23ACBA-A442-4135-A63A-0B43AF759B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3602" y="1558436"/>
            <a:ext cx="640080" cy="640080"/>
          </a:xfrm>
          <a:prstGeom prst="rect">
            <a:avLst/>
          </a:prstGeom>
        </p:spPr>
      </p:pic>
      <p:pic>
        <p:nvPicPr>
          <p:cNvPr id="3" name="Picture 2">
            <a:extLst>
              <a:ext uri="{FF2B5EF4-FFF2-40B4-BE49-F238E27FC236}">
                <a16:creationId xmlns:a16="http://schemas.microsoft.com/office/drawing/2014/main" id="{3D694B0A-9E97-41E8-A537-CB6845869337}"/>
              </a:ext>
            </a:extLst>
          </p:cNvPr>
          <p:cNvPicPr>
            <a:picLocks noChangeAspect="1"/>
          </p:cNvPicPr>
          <p:nvPr/>
        </p:nvPicPr>
        <p:blipFill>
          <a:blip r:embed="rId10"/>
          <a:stretch>
            <a:fillRect/>
          </a:stretch>
        </p:blipFill>
        <p:spPr>
          <a:xfrm>
            <a:off x="4642782" y="248379"/>
            <a:ext cx="2493480" cy="1877731"/>
          </a:xfrm>
          <a:prstGeom prst="rect">
            <a:avLst/>
          </a:prstGeom>
        </p:spPr>
      </p:pic>
    </p:spTree>
    <p:extLst>
      <p:ext uri="{BB962C8B-B14F-4D97-AF65-F5344CB8AC3E}">
        <p14:creationId xmlns:p14="http://schemas.microsoft.com/office/powerpoint/2010/main" val="108352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3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 calcmode="lin" valueType="num">
                                      <p:cBhvr>
                                        <p:cTn id="36" dur="500" fill="hold"/>
                                        <p:tgtEl>
                                          <p:spTgt spid="29"/>
                                        </p:tgtEl>
                                        <p:attrNameLst>
                                          <p:attrName>style.rotation</p:attrName>
                                        </p:attrNameLst>
                                      </p:cBhvr>
                                      <p:tavLst>
                                        <p:tav tm="0">
                                          <p:val>
                                            <p:fltVal val="90"/>
                                          </p:val>
                                        </p:tav>
                                        <p:tav tm="100000">
                                          <p:val>
                                            <p:fltVal val="0"/>
                                          </p:val>
                                        </p:tav>
                                      </p:tavLst>
                                    </p:anim>
                                    <p:animEffect transition="in" filter="fade">
                                      <p:cBhvr>
                                        <p:cTn id="37"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4"/>
          <a:stretch>
            <a:fillRect/>
          </a:stretch>
        </p:blipFill>
        <p:spPr>
          <a:xfrm>
            <a:off x="11047741" y="-172768"/>
            <a:ext cx="1331106" cy="1318956"/>
          </a:xfrm>
          <a:prstGeom prst="rect">
            <a:avLst/>
          </a:prstGeom>
        </p:spPr>
      </p:pic>
      <p:pic>
        <p:nvPicPr>
          <p:cNvPr id="21"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19" name="Picture 18" descr="Shape&#10;&#10;Description automatically generated">
            <a:extLst>
              <a:ext uri="{FF2B5EF4-FFF2-40B4-BE49-F238E27FC236}">
                <a16:creationId xmlns:a16="http://schemas.microsoft.com/office/drawing/2014/main" id="{64B0F0AF-D326-4346-BD08-F8EB5C9200E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sp>
        <p:nvSpPr>
          <p:cNvPr id="25" name="Rectangle: Rounded Corners 24">
            <a:extLst>
              <a:ext uri="{FF2B5EF4-FFF2-40B4-BE49-F238E27FC236}">
                <a16:creationId xmlns:a16="http://schemas.microsoft.com/office/drawing/2014/main" id="{1F640208-87EF-453A-8558-D858E38E0D5B}"/>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8" name="TextBox 27">
            <a:extLst>
              <a:ext uri="{FF2B5EF4-FFF2-40B4-BE49-F238E27FC236}">
                <a16:creationId xmlns:a16="http://schemas.microsoft.com/office/drawing/2014/main" id="{C28C58F7-4766-4C28-993F-2F7F2B2A23D0}"/>
              </a:ext>
            </a:extLst>
          </p:cNvPr>
          <p:cNvSpPr txBox="1"/>
          <p:nvPr/>
        </p:nvSpPr>
        <p:spPr>
          <a:xfrm>
            <a:off x="776748" y="2596807"/>
            <a:ext cx="10754140" cy="3046988"/>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Nhà em có một chiếc máy sấy tóc Panasonic màu đỏ mận rất xinh. Đó là đồ dùng mà em và mẹ cùng đi siêu thị mua tháng trước. Nhờ có máy sấy tóc, em luôn được mẹ sấy khô tóc mỗi khi gội đầu xong rất nhanh chóng và ấm áp. Mẹ em còn tạo được rất nhiều kiểu tóc đẹp với chiếc máy sấy này. Vì vậy em rất yêu thích nó.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AF23ACBA-A442-4135-A63A-0B43AF759B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3602" y="1558436"/>
            <a:ext cx="640080" cy="640080"/>
          </a:xfrm>
          <a:prstGeom prst="rect">
            <a:avLst/>
          </a:prstGeom>
        </p:spPr>
      </p:pic>
      <p:pic>
        <p:nvPicPr>
          <p:cNvPr id="3" name="Picture 2">
            <a:extLst>
              <a:ext uri="{FF2B5EF4-FFF2-40B4-BE49-F238E27FC236}">
                <a16:creationId xmlns:a16="http://schemas.microsoft.com/office/drawing/2014/main" id="{3D694B0A-9E97-41E8-A537-CB6845869337}"/>
              </a:ext>
            </a:extLst>
          </p:cNvPr>
          <p:cNvPicPr>
            <a:picLocks noChangeAspect="1"/>
          </p:cNvPicPr>
          <p:nvPr/>
        </p:nvPicPr>
        <p:blipFill>
          <a:blip r:embed="rId10"/>
          <a:stretch>
            <a:fillRect/>
          </a:stretch>
        </p:blipFill>
        <p:spPr>
          <a:xfrm>
            <a:off x="4642782" y="248379"/>
            <a:ext cx="2493480" cy="1877731"/>
          </a:xfrm>
          <a:prstGeom prst="rect">
            <a:avLst/>
          </a:prstGeom>
        </p:spPr>
      </p:pic>
    </p:spTree>
    <p:extLst>
      <p:ext uri="{BB962C8B-B14F-4D97-AF65-F5344CB8AC3E}">
        <p14:creationId xmlns:p14="http://schemas.microsoft.com/office/powerpoint/2010/main" val="433298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3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 calcmode="lin" valueType="num">
                                      <p:cBhvr>
                                        <p:cTn id="36" dur="500" fill="hold"/>
                                        <p:tgtEl>
                                          <p:spTgt spid="29"/>
                                        </p:tgtEl>
                                        <p:attrNameLst>
                                          <p:attrName>style.rotation</p:attrName>
                                        </p:attrNameLst>
                                      </p:cBhvr>
                                      <p:tavLst>
                                        <p:tav tm="0">
                                          <p:val>
                                            <p:fltVal val="90"/>
                                          </p:val>
                                        </p:tav>
                                        <p:tav tm="100000">
                                          <p:val>
                                            <p:fltVal val="0"/>
                                          </p:val>
                                        </p:tav>
                                      </p:tavLst>
                                    </p:anim>
                                    <p:animEffect transition="in" filter="fade">
                                      <p:cBhvr>
                                        <p:cTn id="37"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5"/>
          <a:stretch>
            <a:fillRect/>
          </a:stretch>
        </p:blipFill>
        <p:spPr>
          <a:xfrm>
            <a:off x="11047741" y="-172768"/>
            <a:ext cx="1331106" cy="1318956"/>
          </a:xfrm>
          <a:prstGeom prst="rect">
            <a:avLst/>
          </a:prstGeom>
        </p:spPr>
      </p:pic>
      <p:pic>
        <p:nvPicPr>
          <p:cNvPr id="21"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26" name="图片 23">
            <a:extLst>
              <a:ext uri="{FF2B5EF4-FFF2-40B4-BE49-F238E27FC236}">
                <a16:creationId xmlns:a16="http://schemas.microsoft.com/office/drawing/2014/main" id="{05826A1A-1D65-4DCB-9300-3D8E7D947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7" name="Picture 26" descr="A group of children's toys&#10;&#10;Description automatically generated with low confidence">
            <a:extLst>
              <a:ext uri="{FF2B5EF4-FFF2-40B4-BE49-F238E27FC236}">
                <a16:creationId xmlns:a16="http://schemas.microsoft.com/office/drawing/2014/main" id="{02AA08FB-80DF-4887-9B21-F5CE2BBFB03C}"/>
              </a:ext>
            </a:extLst>
          </p:cNvPr>
          <p:cNvPicPr>
            <a:picLocks noChangeAspect="1"/>
          </p:cNvPicPr>
          <p:nvPr/>
        </p:nvPicPr>
        <p:blipFill rotWithShape="1">
          <a:blip r:embed="rId9">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30" name="Picture 29" descr="A group of children's toys&#10;&#10;Description automatically generated with low confidence">
            <a:extLst>
              <a:ext uri="{FF2B5EF4-FFF2-40B4-BE49-F238E27FC236}">
                <a16:creationId xmlns:a16="http://schemas.microsoft.com/office/drawing/2014/main" id="{09EC2A3E-C08E-432A-B5F0-A4E1E5A17F21}"/>
              </a:ext>
            </a:extLst>
          </p:cNvPr>
          <p:cNvPicPr>
            <a:picLocks noChangeAspect="1"/>
          </p:cNvPicPr>
          <p:nvPr/>
        </p:nvPicPr>
        <p:blipFill rotWithShape="1">
          <a:blip r:embed="rId9">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31" name="Picture 30" descr="A group of children's toys&#10;&#10;Description automatically generated with low confidence">
            <a:extLst>
              <a:ext uri="{FF2B5EF4-FFF2-40B4-BE49-F238E27FC236}">
                <a16:creationId xmlns:a16="http://schemas.microsoft.com/office/drawing/2014/main" id="{748DCD69-F523-4BC6-8181-42BD37E3C95B}"/>
              </a:ext>
            </a:extLst>
          </p:cNvPr>
          <p:cNvPicPr>
            <a:picLocks noChangeAspect="1"/>
          </p:cNvPicPr>
          <p:nvPr/>
        </p:nvPicPr>
        <p:blipFill rotWithShape="1">
          <a:blip r:embed="rId9">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32" name="Group 31">
            <a:extLst>
              <a:ext uri="{FF2B5EF4-FFF2-40B4-BE49-F238E27FC236}">
                <a16:creationId xmlns:a16="http://schemas.microsoft.com/office/drawing/2014/main" id="{60B9D78C-A825-48D3-AA75-A707D25D768C}"/>
              </a:ext>
            </a:extLst>
          </p:cNvPr>
          <p:cNvGrpSpPr/>
          <p:nvPr/>
        </p:nvGrpSpPr>
        <p:grpSpPr>
          <a:xfrm>
            <a:off x="8470120" y="914400"/>
            <a:ext cx="3704506" cy="2688828"/>
            <a:chOff x="9026330" y="1381655"/>
            <a:chExt cx="3704506" cy="2468880"/>
          </a:xfrm>
        </p:grpSpPr>
        <p:pic>
          <p:nvPicPr>
            <p:cNvPr id="33" name="Picture 32">
              <a:extLst>
                <a:ext uri="{FF2B5EF4-FFF2-40B4-BE49-F238E27FC236}">
                  <a16:creationId xmlns:a16="http://schemas.microsoft.com/office/drawing/2014/main" id="{3270AB0F-5234-44FC-9AA3-7301D0031FAA}"/>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34" name="TextBox 33">
              <a:extLst>
                <a:ext uri="{FF2B5EF4-FFF2-40B4-BE49-F238E27FC236}">
                  <a16:creationId xmlns:a16="http://schemas.microsoft.com/office/drawing/2014/main" id="{862F1A36-65B1-4274-9A92-4035E5741B14}"/>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35" name="Group 34">
            <a:extLst>
              <a:ext uri="{FF2B5EF4-FFF2-40B4-BE49-F238E27FC236}">
                <a16:creationId xmlns:a16="http://schemas.microsoft.com/office/drawing/2014/main" id="{8210DC6A-11DD-4C04-93D3-288918F8356A}"/>
              </a:ext>
            </a:extLst>
          </p:cNvPr>
          <p:cNvGrpSpPr/>
          <p:nvPr/>
        </p:nvGrpSpPr>
        <p:grpSpPr>
          <a:xfrm>
            <a:off x="4254832" y="997188"/>
            <a:ext cx="3672992" cy="2743200"/>
            <a:chOff x="4672461" y="1214043"/>
            <a:chExt cx="3672992" cy="2743200"/>
          </a:xfrm>
        </p:grpSpPr>
        <p:pic>
          <p:nvPicPr>
            <p:cNvPr id="36" name="Picture 35">
              <a:extLst>
                <a:ext uri="{FF2B5EF4-FFF2-40B4-BE49-F238E27FC236}">
                  <a16:creationId xmlns:a16="http://schemas.microsoft.com/office/drawing/2014/main" id="{278DC7FC-AF0E-42BA-9498-19B0AB05D55E}"/>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7" name="TextBox 36">
              <a:extLst>
                <a:ext uri="{FF2B5EF4-FFF2-40B4-BE49-F238E27FC236}">
                  <a16:creationId xmlns:a16="http://schemas.microsoft.com/office/drawing/2014/main" id="{13614C6F-4FAF-4B18-B99E-9A06FC249ABC}"/>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8" name="Group 37">
            <a:extLst>
              <a:ext uri="{FF2B5EF4-FFF2-40B4-BE49-F238E27FC236}">
                <a16:creationId xmlns:a16="http://schemas.microsoft.com/office/drawing/2014/main" id="{7E530A0F-61B4-47C1-B996-0DB9E5F28FAA}"/>
              </a:ext>
            </a:extLst>
          </p:cNvPr>
          <p:cNvGrpSpPr/>
          <p:nvPr/>
        </p:nvGrpSpPr>
        <p:grpSpPr>
          <a:xfrm rot="10374921" flipV="1">
            <a:off x="419481" y="1206020"/>
            <a:ext cx="3550560" cy="2651760"/>
            <a:chOff x="1758356" y="1446550"/>
            <a:chExt cx="3550560" cy="2651760"/>
          </a:xfrm>
        </p:grpSpPr>
        <p:pic>
          <p:nvPicPr>
            <p:cNvPr id="39" name="Picture 38">
              <a:extLst>
                <a:ext uri="{FF2B5EF4-FFF2-40B4-BE49-F238E27FC236}">
                  <a16:creationId xmlns:a16="http://schemas.microsoft.com/office/drawing/2014/main" id="{94348330-F92D-450E-B5A7-9D62BFFAEB84}"/>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0" name="TextBox 39">
              <a:extLst>
                <a:ext uri="{FF2B5EF4-FFF2-40B4-BE49-F238E27FC236}">
                  <a16:creationId xmlns:a16="http://schemas.microsoft.com/office/drawing/2014/main" id="{338F96A2-4CD4-45D6-88A4-7BD566536A2D}"/>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41" name="Picture 2" descr="Animated Butterflies Flying Wallpaper posted by Zoey Mercado">
            <a:extLst>
              <a:ext uri="{FF2B5EF4-FFF2-40B4-BE49-F238E27FC236}">
                <a16:creationId xmlns:a16="http://schemas.microsoft.com/office/drawing/2014/main" id="{0EF7408E-5C9A-4908-84CE-9B8067019D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1667AFEE-0F81-4A48-8846-A2180D9A5B5D}"/>
              </a:ext>
            </a:extLst>
          </p:cNvPr>
          <p:cNvPicPr>
            <a:picLocks noChangeAspect="1"/>
          </p:cNvPicPr>
          <p:nvPr/>
        </p:nvPicPr>
        <p:blipFill>
          <a:blip r:embed="rId12"/>
          <a:stretch>
            <a:fillRect/>
          </a:stretch>
        </p:blipFill>
        <p:spPr>
          <a:xfrm>
            <a:off x="3794083" y="20849"/>
            <a:ext cx="4676037" cy="1316850"/>
          </a:xfrm>
          <a:prstGeom prst="rect">
            <a:avLst/>
          </a:prstGeom>
        </p:spPr>
      </p:pic>
    </p:spTree>
    <p:extLst>
      <p:ext uri="{BB962C8B-B14F-4D97-AF65-F5344CB8AC3E}">
        <p14:creationId xmlns:p14="http://schemas.microsoft.com/office/powerpoint/2010/main" val="304663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40000">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14:bounceEnd="40000">
                                          <p:cBhvr additive="base">
                                            <p:cTn id="38" dur="75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uỷn.wav"/>
                                            </p:tgtEl>
                                          </p:cMediaNode>
                                        </p:audio>
                                      </p:subTnLst>
                                    </p:cTn>
                                  </p:par>
                                  <p:par>
                                    <p:cTn id="40" presetID="2" presetClass="entr" presetSubtype="4" fill="hold" nodeType="withEffect" p14:presetBounceEnd="40000">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14:bounceEnd="40000">
                                          <p:cBhvr additive="base">
                                            <p:cTn id="42" dur="75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uỷn.wav"/>
                                            </p:tgtEl>
                                          </p:cMediaNode>
                                        </p:audio>
                                      </p:subTnLst>
                                    </p:cTn>
                                  </p:par>
                                  <p:par>
                                    <p:cTn id="44" presetID="2" presetClass="entr" presetSubtype="4" fill="hold" nodeType="withEffect" p14:presetBounceEnd="40000">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14:bounceEnd="40000">
                                          <p:cBhvr additive="base">
                                            <p:cTn id="46"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uỷn.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500"/>
                                            <p:tgtEl>
                                              <p:spTgt spid="38"/>
                                            </p:tgtEl>
                                          </p:cBhvr>
                                        </p:animEffect>
                                      </p:childTnLst>
                                      <p:subTnLst>
                                        <p:audio>
                                          <p:cMediaNode>
                                            <p:cTn display="0" masterRel="sameClick">
                                              <p:stCondLst>
                                                <p:cond evt="begin" delay="0">
                                                  <p:tn val="50"/>
                                                </p:cond>
                                              </p:stCondLst>
                                              <p:endCondLst>
                                                <p:cond evt="onStopAudio" delay="0">
                                                  <p:tgtEl>
                                                    <p:sldTgt/>
                                                  </p:tgtEl>
                                                </p:cond>
                                              </p:endCondLst>
                                            </p:cTn>
                                            <p:tgtEl>
                                              <p:sndTgt r:embed="rId4" name="Trò-chơi-chíu.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5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4" name="Trò-chơi-chíu.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in)">
                                          <p:cBhvr>
                                            <p:cTn id="62" dur="500"/>
                                            <p:tgtEl>
                                              <p:spTgt spid="32"/>
                                            </p:tgtEl>
                                          </p:cBhvr>
                                        </p:animEffect>
                                      </p:childTnLst>
                                      <p:subTnLst>
                                        <p:audio>
                                          <p:cMediaNode>
                                            <p:cTn display="0" masterRel="sameClick">
                                              <p:stCondLst>
                                                <p:cond evt="begin" delay="0">
                                                  <p:tn val="60"/>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750" fill="hold"/>
                                            <p:tgtEl>
                                              <p:spTgt spid="27"/>
                                            </p:tgtEl>
                                            <p:attrNameLst>
                                              <p:attrName>ppt_x</p:attrName>
                                            </p:attrNameLst>
                                          </p:cBhvr>
                                          <p:tavLst>
                                            <p:tav tm="0">
                                              <p:val>
                                                <p:strVal val="#ppt_x"/>
                                              </p:val>
                                            </p:tav>
                                            <p:tav tm="100000">
                                              <p:val>
                                                <p:strVal val="#ppt_x"/>
                                              </p:val>
                                            </p:tav>
                                          </p:tavLst>
                                        </p:anim>
                                        <p:anim calcmode="lin" valueType="num">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13" name="uỷn.wav"/>
                                            </p:tgtEl>
                                          </p:cMediaNode>
                                        </p:audio>
                                      </p:subTnLst>
                                    </p:cTn>
                                  </p:par>
                                  <p:par>
                                    <p:cTn id="40" presetID="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750" fill="hold"/>
                                            <p:tgtEl>
                                              <p:spTgt spid="30"/>
                                            </p:tgtEl>
                                            <p:attrNameLst>
                                              <p:attrName>ppt_x</p:attrName>
                                            </p:attrNameLst>
                                          </p:cBhvr>
                                          <p:tavLst>
                                            <p:tav tm="0">
                                              <p:val>
                                                <p:strVal val="#ppt_x"/>
                                              </p:val>
                                            </p:tav>
                                            <p:tav tm="100000">
                                              <p:val>
                                                <p:strVal val="#ppt_x"/>
                                              </p:val>
                                            </p:tav>
                                          </p:tavLst>
                                        </p:anim>
                                        <p:anim calcmode="lin" valueType="num">
                                          <p:cBhvr additive="base">
                                            <p:cTn id="43"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13" name="uỷn.wav"/>
                                            </p:tgtEl>
                                          </p:cMediaNode>
                                        </p:audio>
                                      </p:subTnLst>
                                    </p:cTn>
                                  </p:par>
                                  <p:par>
                                    <p:cTn id="44" presetID="2" presetClass="entr" presetSubtype="4"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750" fill="hold"/>
                                            <p:tgtEl>
                                              <p:spTgt spid="31"/>
                                            </p:tgtEl>
                                            <p:attrNameLst>
                                              <p:attrName>ppt_x</p:attrName>
                                            </p:attrNameLst>
                                          </p:cBhvr>
                                          <p:tavLst>
                                            <p:tav tm="0">
                                              <p:val>
                                                <p:strVal val="#ppt_x"/>
                                              </p:val>
                                            </p:tav>
                                            <p:tav tm="100000">
                                              <p:val>
                                                <p:strVal val="#ppt_x"/>
                                              </p:val>
                                            </p:tav>
                                          </p:tavLst>
                                        </p:anim>
                                        <p:anim calcmode="lin" valueType="num">
                                          <p:cBhvr additive="base">
                                            <p:cTn id="47"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13" name="uỷn.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500"/>
                                            <p:tgtEl>
                                              <p:spTgt spid="38"/>
                                            </p:tgtEl>
                                          </p:cBhvr>
                                        </p:animEffect>
                                      </p:childTnLst>
                                      <p:subTnLst>
                                        <p:audio>
                                          <p:cMediaNode>
                                            <p:cTn display="0" masterRel="sameClick">
                                              <p:stCondLst>
                                                <p:cond evt="begin" delay="0">
                                                  <p:tn val="50"/>
                                                </p:cond>
                                              </p:stCondLst>
                                              <p:endCondLst>
                                                <p:cond evt="onStopAudio" delay="0">
                                                  <p:tgtEl>
                                                    <p:sldTgt/>
                                                  </p:tgtEl>
                                                </p:cond>
                                              </p:endCondLst>
                                            </p:cTn>
                                            <p:tgtEl>
                                              <p:sndTgt r:embed="rId14" name="Trò-chơi-chíu.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5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14" name="Trò-chơi-chíu.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in)">
                                          <p:cBhvr>
                                            <p:cTn id="62" dur="500"/>
                                            <p:tgtEl>
                                              <p:spTgt spid="32"/>
                                            </p:tgtEl>
                                          </p:cBhvr>
                                        </p:animEffect>
                                      </p:childTnLst>
                                      <p:subTnLst>
                                        <p:audio>
                                          <p:cMediaNode>
                                            <p:cTn display="0" masterRel="sameClick">
                                              <p:stCondLst>
                                                <p:cond evt="begin" delay="0">
                                                  <p:tn val="60"/>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085" y="2302942"/>
            <a:ext cx="5688061" cy="3090940"/>
          </a:xfrm>
          <a:prstGeom prst="rect">
            <a:avLst/>
          </a:prstGeom>
        </p:spPr>
      </p:pic>
    </p:spTree>
    <p:extLst>
      <p:ext uri="{BB962C8B-B14F-4D97-AF65-F5344CB8AC3E}">
        <p14:creationId xmlns:p14="http://schemas.microsoft.com/office/powerpoint/2010/main" val="415321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pic>
        <p:nvPicPr>
          <p:cNvPr id="1026" name="Picture 2" descr="1️⃣】 Tổng hợp đáp án game Đuổi hình bắt chữ (2710 câu) mới và đầy đủ nhất -  Tin Công Nghệ - Trường Thịnh ™">
            <a:extLst>
              <a:ext uri="{FF2B5EF4-FFF2-40B4-BE49-F238E27FC236}">
                <a16:creationId xmlns:a16="http://schemas.microsoft.com/office/drawing/2014/main" id="{EE1632AA-1622-4AA1-8F64-1DB3049E4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310867-8898-4AB2-827C-8041C9365FAA}"/>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34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EC1AB6-6808-4A17-B90E-24C30657A39F}"/>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Bếp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ga</a:t>
            </a:r>
          </a:p>
        </p:txBody>
      </p:sp>
      <p:pic>
        <p:nvPicPr>
          <p:cNvPr id="4" name="Picture 3">
            <a:extLst>
              <a:ext uri="{FF2B5EF4-FFF2-40B4-BE49-F238E27FC236}">
                <a16:creationId xmlns:a16="http://schemas.microsoft.com/office/drawing/2014/main" id="{54781746-6878-4F11-ADDD-8BDA88EE437F}"/>
              </a:ext>
            </a:extLst>
          </p:cNvPr>
          <p:cNvPicPr>
            <a:picLocks noChangeAspect="1"/>
          </p:cNvPicPr>
          <p:nvPr/>
        </p:nvPicPr>
        <p:blipFill>
          <a:blip r:embed="rId3"/>
          <a:stretch>
            <a:fillRect/>
          </a:stretch>
        </p:blipFill>
        <p:spPr>
          <a:xfrm>
            <a:off x="981075" y="0"/>
            <a:ext cx="10221146" cy="5438775"/>
          </a:xfrm>
          <a:prstGeom prst="rect">
            <a:avLst/>
          </a:prstGeom>
        </p:spPr>
      </p:pic>
    </p:spTree>
    <p:extLst>
      <p:ext uri="{BB962C8B-B14F-4D97-AF65-F5344CB8AC3E}">
        <p14:creationId xmlns:p14="http://schemas.microsoft.com/office/powerpoint/2010/main" val="4251691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AE3DCB-364B-42F1-A2F2-DC012BA5774D}"/>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a:t>
            </a:r>
          </a:p>
        </p:txBody>
      </p:sp>
      <p:pic>
        <p:nvPicPr>
          <p:cNvPr id="3" name="Picture 2">
            <a:extLst>
              <a:ext uri="{FF2B5EF4-FFF2-40B4-BE49-F238E27FC236}">
                <a16:creationId xmlns:a16="http://schemas.microsoft.com/office/drawing/2014/main" id="{A947148D-20F0-40C8-B4D8-1B51A9FCF80B}"/>
              </a:ext>
            </a:extLst>
          </p:cNvPr>
          <p:cNvPicPr>
            <a:picLocks noChangeAspect="1"/>
          </p:cNvPicPr>
          <p:nvPr/>
        </p:nvPicPr>
        <p:blipFill>
          <a:blip r:embed="rId3"/>
          <a:stretch>
            <a:fillRect/>
          </a:stretch>
        </p:blipFill>
        <p:spPr>
          <a:xfrm>
            <a:off x="976312" y="271462"/>
            <a:ext cx="10177463" cy="4820904"/>
          </a:xfrm>
          <a:prstGeom prst="rect">
            <a:avLst/>
          </a:prstGeom>
        </p:spPr>
      </p:pic>
    </p:spTree>
    <p:extLst>
      <p:ext uri="{BB962C8B-B14F-4D97-AF65-F5344CB8AC3E}">
        <p14:creationId xmlns:p14="http://schemas.microsoft.com/office/powerpoint/2010/main" val="140876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C2964-17A3-4456-BE08-E12D7DBA786F}"/>
              </a:ext>
            </a:extLst>
          </p:cNvPr>
          <p:cNvPicPr>
            <a:picLocks noChangeAspect="1"/>
          </p:cNvPicPr>
          <p:nvPr/>
        </p:nvPicPr>
        <p:blipFill>
          <a:blip r:embed="rId3"/>
          <a:stretch>
            <a:fillRect/>
          </a:stretch>
        </p:blipFill>
        <p:spPr>
          <a:xfrm>
            <a:off x="928687" y="100012"/>
            <a:ext cx="10510838" cy="5135328"/>
          </a:xfrm>
          <a:prstGeom prst="rect">
            <a:avLst/>
          </a:prstGeom>
        </p:spPr>
      </p:pic>
      <p:sp>
        <p:nvSpPr>
          <p:cNvPr id="4" name="Rectangle 3">
            <a:extLst>
              <a:ext uri="{FF2B5EF4-FFF2-40B4-BE49-F238E27FC236}">
                <a16:creationId xmlns:a16="http://schemas.microsoft.com/office/drawing/2014/main" id="{96183CF1-836A-4B48-925C-F28F2E055491}"/>
              </a:ext>
            </a:extLst>
          </p:cNvPr>
          <p:cNvSpPr/>
          <p:nvPr/>
        </p:nvSpPr>
        <p:spPr>
          <a:xfrm>
            <a:off x="3135876" y="5620672"/>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Ghế</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39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2EE6F24-230D-45DD-AD30-9E84C94189EB}"/>
              </a:ext>
            </a:extLst>
          </p:cNvPr>
          <p:cNvGrpSpPr/>
          <p:nvPr/>
        </p:nvGrpSpPr>
        <p:grpSpPr>
          <a:xfrm>
            <a:off x="-3486" y="0"/>
            <a:ext cx="12208162" cy="6858000"/>
            <a:chOff x="-3486" y="0"/>
            <a:chExt cx="12208162" cy="6858000"/>
          </a:xfrm>
        </p:grpSpPr>
        <p:sp>
          <p:nvSpPr>
            <p:cNvPr id="18" name="Rectangle 17">
              <a:extLst>
                <a:ext uri="{FF2B5EF4-FFF2-40B4-BE49-F238E27FC236}">
                  <a16:creationId xmlns:a16="http://schemas.microsoft.com/office/drawing/2014/main" id="{04AD59A7-8CB3-4DBF-BEF1-299ED9D40DF4}"/>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9" name="Rectangle 18">
              <a:extLst>
                <a:ext uri="{FF2B5EF4-FFF2-40B4-BE49-F238E27FC236}">
                  <a16:creationId xmlns:a16="http://schemas.microsoft.com/office/drawing/2014/main" id="{5FE663DD-EDE0-4CF5-A511-6E484AA98988}"/>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0" name="Rectangle 19">
              <a:extLst>
                <a:ext uri="{FF2B5EF4-FFF2-40B4-BE49-F238E27FC236}">
                  <a16:creationId xmlns:a16="http://schemas.microsoft.com/office/drawing/2014/main" id="{D929D7E5-D5C9-4864-A88B-7678E900760A}"/>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4" name="Rectangle 23">
              <a:extLst>
                <a:ext uri="{FF2B5EF4-FFF2-40B4-BE49-F238E27FC236}">
                  <a16:creationId xmlns:a16="http://schemas.microsoft.com/office/drawing/2014/main" id="{DC19A5AE-83CE-47D6-95E9-CD9C99F328AB}"/>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6" name="图片 5"/>
          <p:cNvPicPr>
            <a:picLocks noChangeAspect="1"/>
          </p:cNvPicPr>
          <p:nvPr/>
        </p:nvPicPr>
        <p:blipFill>
          <a:blip r:embed="rId3"/>
          <a:stretch>
            <a:fillRect/>
          </a:stretch>
        </p:blipFill>
        <p:spPr>
          <a:xfrm>
            <a:off x="8054368" y="5879217"/>
            <a:ext cx="3879249" cy="741329"/>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3612" y="22566"/>
            <a:ext cx="1078388" cy="1245846"/>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993418">
            <a:off x="791823" y="5054379"/>
            <a:ext cx="1337538" cy="1649674"/>
          </a:xfrm>
          <a:prstGeom prst="rect">
            <a:avLst/>
          </a:prstGeom>
        </p:spPr>
      </p:pic>
      <p:pic>
        <p:nvPicPr>
          <p:cNvPr id="14" name="图片 13"/>
          <p:cNvPicPr>
            <a:picLocks noChangeAspect="1"/>
          </p:cNvPicPr>
          <p:nvPr/>
        </p:nvPicPr>
        <p:blipFill>
          <a:blip r:embed="rId6"/>
          <a:stretch>
            <a:fillRect/>
          </a:stretch>
        </p:blipFill>
        <p:spPr>
          <a:xfrm rot="19959090">
            <a:off x="560629" y="342033"/>
            <a:ext cx="1867027" cy="1852759"/>
          </a:xfrm>
          <a:prstGeom prst="rect">
            <a:avLst/>
          </a:prstGeom>
        </p:spPr>
      </p:pic>
      <p:pic>
        <p:nvPicPr>
          <p:cNvPr id="22" name="图片 1"/>
          <p:cNvPicPr>
            <a:picLocks noChangeAspect="1"/>
          </p:cNvPicPr>
          <p:nvPr/>
        </p:nvPicPr>
        <p:blipFill>
          <a:blip r:embed="rId7"/>
          <a:stretch>
            <a:fillRect/>
          </a:stretch>
        </p:blipFill>
        <p:spPr>
          <a:xfrm>
            <a:off x="9159749" y="4195455"/>
            <a:ext cx="2697132" cy="2708878"/>
          </a:xfrm>
          <a:prstGeom prst="rect">
            <a:avLst/>
          </a:prstGeom>
        </p:spPr>
      </p:pic>
      <p:pic>
        <p:nvPicPr>
          <p:cNvPr id="23" name="图片 3"/>
          <p:cNvPicPr>
            <a:picLocks noChangeAspect="1"/>
          </p:cNvPicPr>
          <p:nvPr/>
        </p:nvPicPr>
        <p:blipFill>
          <a:blip r:embed="rId8"/>
          <a:stretch>
            <a:fillRect/>
          </a:stretch>
        </p:blipFill>
        <p:spPr>
          <a:xfrm flipH="1">
            <a:off x="10465742" y="2822163"/>
            <a:ext cx="1500428" cy="1380537"/>
          </a:xfrm>
          <a:prstGeom prst="rect">
            <a:avLst/>
          </a:prstGeom>
        </p:spPr>
      </p:pic>
      <p:sp>
        <p:nvSpPr>
          <p:cNvPr id="15" name="Google Shape;487;p33">
            <a:extLst>
              <a:ext uri="{FF2B5EF4-FFF2-40B4-BE49-F238E27FC236}">
                <a16:creationId xmlns:a16="http://schemas.microsoft.com/office/drawing/2014/main" id="{01A36FA5-A99F-4D1F-9BD1-FD9F9D644564}"/>
              </a:ext>
            </a:extLst>
          </p:cNvPr>
          <p:cNvSpPr txBox="1">
            <a:spLocks/>
          </p:cNvSpPr>
          <p:nvPr/>
        </p:nvSpPr>
        <p:spPr>
          <a:xfrm>
            <a:off x="-180638" y="519793"/>
            <a:ext cx="1297857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Thứ</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ngày</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tháng</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năm</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p>
        </p:txBody>
      </p:sp>
      <p:pic>
        <p:nvPicPr>
          <p:cNvPr id="2" name="Picture 1">
            <a:extLst>
              <a:ext uri="{FF2B5EF4-FFF2-40B4-BE49-F238E27FC236}">
                <a16:creationId xmlns:a16="http://schemas.microsoft.com/office/drawing/2014/main" id="{C694A2DF-C8D0-4E3B-9117-8DD5F5337EE0}"/>
              </a:ext>
            </a:extLst>
          </p:cNvPr>
          <p:cNvPicPr>
            <a:picLocks noChangeAspect="1"/>
          </p:cNvPicPr>
          <p:nvPr/>
        </p:nvPicPr>
        <p:blipFill>
          <a:blip r:embed="rId9"/>
          <a:stretch>
            <a:fillRect/>
          </a:stretch>
        </p:blipFill>
        <p:spPr>
          <a:xfrm>
            <a:off x="3953965" y="1209904"/>
            <a:ext cx="4048095" cy="1213209"/>
          </a:xfrm>
          <a:prstGeom prst="rect">
            <a:avLst/>
          </a:prstGeom>
        </p:spPr>
      </p:pic>
      <p:pic>
        <p:nvPicPr>
          <p:cNvPr id="3" name="Picture 2">
            <a:extLst>
              <a:ext uri="{FF2B5EF4-FFF2-40B4-BE49-F238E27FC236}">
                <a16:creationId xmlns:a16="http://schemas.microsoft.com/office/drawing/2014/main" id="{E060EF13-B668-2986-28B5-BAA7558ACC2B}"/>
              </a:ext>
            </a:extLst>
          </p:cNvPr>
          <p:cNvPicPr>
            <a:picLocks noChangeAspect="1"/>
          </p:cNvPicPr>
          <p:nvPr/>
        </p:nvPicPr>
        <p:blipFill>
          <a:blip r:embed="rId10"/>
          <a:stretch>
            <a:fillRect/>
          </a:stretch>
        </p:blipFill>
        <p:spPr>
          <a:xfrm>
            <a:off x="212651" y="2113966"/>
            <a:ext cx="12192000" cy="3565732"/>
          </a:xfrm>
          <a:prstGeom prst="rect">
            <a:avLst/>
          </a:prstGeom>
        </p:spPr>
      </p:pic>
    </p:spTree>
    <p:extLst>
      <p:ext uri="{BB962C8B-B14F-4D97-AF65-F5344CB8AC3E}">
        <p14:creationId xmlns:p14="http://schemas.microsoft.com/office/powerpoint/2010/main" val="2771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F604A71-DA71-2704-DA71-27E75D973639}"/>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C16DD7DA-FB65-D544-F959-DB9FE90A6854}"/>
              </a:ext>
            </a:extLst>
          </p:cNvPr>
          <p:cNvGraphicFramePr>
            <a:graphicFrameLocks noGrp="1"/>
          </p:cNvGraphicFramePr>
          <p:nvPr/>
        </p:nvGraphicFramePr>
        <p:xfrm>
          <a:off x="0" y="301167"/>
          <a:ext cx="12192000" cy="6006564"/>
        </p:xfrm>
        <a:graphic>
          <a:graphicData uri="http://schemas.openxmlformats.org/drawingml/2006/table">
            <a:tbl>
              <a:tblPr firstRow="1" bandRow="1">
                <a:tableStyleId>{21E4AEA4-8DFA-4A89-87EB-49C32662AFE0}</a:tableStyleId>
              </a:tblPr>
              <a:tblGrid>
                <a:gridCol w="4318000">
                  <a:extLst>
                    <a:ext uri="{9D8B030D-6E8A-4147-A177-3AD203B41FA5}">
                      <a16:colId xmlns:a16="http://schemas.microsoft.com/office/drawing/2014/main" val="20000"/>
                    </a:ext>
                  </a:extLst>
                </a:gridCol>
                <a:gridCol w="7874000">
                  <a:extLst>
                    <a:ext uri="{9D8B030D-6E8A-4147-A177-3AD203B41FA5}">
                      <a16:colId xmlns:a16="http://schemas.microsoft.com/office/drawing/2014/main" val="20001"/>
                    </a:ext>
                  </a:extLst>
                </a:gridCol>
              </a:tblGrid>
              <a:tr h="546705">
                <a:tc>
                  <a:txBody>
                    <a:bodyPr/>
                    <a:lstStyle/>
                    <a:p>
                      <a:pPr algn="ctr" fontAlgn="t"/>
                      <a:r>
                        <a:rPr lang="en-US" sz="2800" dirty="0" err="1">
                          <a:effectLst/>
                          <a:latin typeface="Cambria" panose="02040503050406030204" pitchFamily="18" charset="0"/>
                          <a:ea typeface="Cambria" panose="02040503050406030204" pitchFamily="18" charset="0"/>
                        </a:rPr>
                        <a:t>Đồ</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vật</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ctr" fontAlgn="t"/>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0"/>
                  </a:ext>
                </a:extLst>
              </a:tr>
              <a:tr h="546705">
                <a:tc>
                  <a:txBody>
                    <a:bodyPr/>
                    <a:lstStyle/>
                    <a:p>
                      <a:pPr algn="ctr" fontAlgn="t"/>
                      <a:r>
                        <a:rPr lang="en-US" sz="2800" dirty="0" err="1">
                          <a:effectLst/>
                          <a:latin typeface="Cambria" panose="02040503050406030204" pitchFamily="18" charset="0"/>
                          <a:ea typeface="Cambria" panose="02040503050406030204" pitchFamily="18" charset="0"/>
                        </a:rPr>
                        <a:t>Đồng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xem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giờ</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1"/>
                  </a:ext>
                </a:extLst>
              </a:tr>
              <a:tr h="510423">
                <a:tc>
                  <a:txBody>
                    <a:bodyPr/>
                    <a:lstStyle/>
                    <a:p>
                      <a:pPr algn="ctr" fontAlgn="t"/>
                      <a:r>
                        <a:rPr lang="en-US" sz="2800" dirty="0" err="1">
                          <a:effectLst/>
                          <a:latin typeface="Cambria" panose="02040503050406030204" pitchFamily="18" charset="0"/>
                          <a:ea typeface="Cambria" panose="02040503050406030204" pitchFamily="18" charset="0"/>
                        </a:rPr>
                        <a:t>Ti</a:t>
                      </a:r>
                      <a:r>
                        <a:rPr lang="en-US" sz="2800" dirty="0">
                          <a:effectLst/>
                          <a:latin typeface="Cambria" panose="02040503050406030204" pitchFamily="18" charset="0"/>
                          <a:ea typeface="Cambria" panose="02040503050406030204" pitchFamily="18" charset="0"/>
                        </a:rPr>
                        <a:t> vi</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xem</a:t>
                      </a:r>
                      <a:r>
                        <a:rPr lang="en-US" sz="2800" dirty="0">
                          <a:effectLst/>
                          <a:latin typeface="Cambria" panose="02040503050406030204" pitchFamily="18" charset="0"/>
                          <a:ea typeface="Cambria" panose="02040503050406030204" pitchFamily="18" charset="0"/>
                        </a:rPr>
                        <a:t> tin </a:t>
                      </a:r>
                      <a:r>
                        <a:rPr lang="en-US" sz="2800" dirty="0" err="1">
                          <a:effectLst/>
                          <a:latin typeface="Cambria" panose="02040503050406030204" pitchFamily="18" charset="0"/>
                          <a:ea typeface="Cambria" panose="02040503050406030204" pitchFamily="18" charset="0"/>
                        </a:rPr>
                        <a:t>tức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phim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truyện</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2"/>
                  </a:ext>
                </a:extLst>
              </a:tr>
              <a:tr h="546705">
                <a:tc>
                  <a:txBody>
                    <a:bodyPr/>
                    <a:lstStyle/>
                    <a:p>
                      <a:pPr algn="ctr" fontAlgn="t"/>
                      <a:r>
                        <a:rPr lang="en-US" sz="2800" dirty="0" err="1">
                          <a:effectLst/>
                          <a:latin typeface="Cambria" panose="02040503050406030204" pitchFamily="18" charset="0"/>
                          <a:ea typeface="Cambria" panose="02040503050406030204" pitchFamily="18" charset="0"/>
                        </a:rPr>
                        <a:t>Quạt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điện</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quạt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mát</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3"/>
                  </a:ext>
                </a:extLst>
              </a:tr>
              <a:tr h="575796">
                <a:tc>
                  <a:txBody>
                    <a:bodyPr/>
                    <a:lstStyle/>
                    <a:p>
                      <a:pPr algn="ctr" fontAlgn="t"/>
                      <a:r>
                        <a:rPr lang="en-US" sz="2800" dirty="0" err="1">
                          <a:effectLst/>
                          <a:latin typeface="Cambria" panose="02040503050406030204" pitchFamily="18" charset="0"/>
                          <a:ea typeface="Cambria" panose="02040503050406030204" pitchFamily="18" charset="0"/>
                        </a:rPr>
                        <a:t>Tủ</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lạnh</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dự</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bảo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quản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thực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phẩm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quả</a:t>
                      </a:r>
                      <a:r>
                        <a:rPr lang="en-US" sz="2800" dirty="0">
                          <a:effectLst/>
                          <a:latin typeface="Cambria" panose="02040503050406030204" pitchFamily="18" charset="0"/>
                          <a:ea typeface="Cambria" panose="02040503050406030204" pitchFamily="18" charset="0"/>
                        </a:rPr>
                        <a:t>,..</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4"/>
                  </a:ext>
                </a:extLst>
              </a:tr>
              <a:tr h="546705">
                <a:tc>
                  <a:txBody>
                    <a:bodyPr/>
                    <a:lstStyle/>
                    <a:p>
                      <a:pPr algn="ctr" fontAlgn="t"/>
                      <a:r>
                        <a:rPr lang="vi-VN" sz="2800" dirty="0">
                          <a:effectLst/>
                          <a:latin typeface="Cambria" panose="02040503050406030204" pitchFamily="18" charset="0"/>
                          <a:ea typeface="Cambria" panose="02040503050406030204" pitchFamily="18" charset="0"/>
                        </a:rPr>
                        <a:t>Nồi cơm điện</a:t>
                      </a:r>
                      <a:endParaRPr lang="vi-VN"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vi-VN" sz="2800" dirty="0">
                          <a:effectLst/>
                          <a:latin typeface="Cambria" panose="02040503050406030204" pitchFamily="18" charset="0"/>
                          <a:ea typeface="Cambria" panose="02040503050406030204" pitchFamily="18" charset="0"/>
                        </a:rPr>
                        <a:t>Để nấu cơm</a:t>
                      </a:r>
                      <a:endParaRPr lang="vi-VN"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5"/>
                  </a:ext>
                </a:extLst>
              </a:tr>
              <a:tr h="546705">
                <a:tc>
                  <a:txBody>
                    <a:bodyPr/>
                    <a:lstStyle/>
                    <a:p>
                      <a:pPr algn="ctr" fontAlgn="t"/>
                      <a:r>
                        <a:rPr lang="en-US" sz="2800" dirty="0" err="1">
                          <a:effectLst/>
                          <a:latin typeface="Cambria" panose="02040503050406030204" pitchFamily="18" charset="0"/>
                          <a:ea typeface="Cambria" panose="02040503050406030204" pitchFamily="18" charset="0"/>
                        </a:rPr>
                        <a:t>Máy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tính</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cứu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thông</a:t>
                      </a:r>
                      <a:r>
                        <a:rPr lang="en-US" sz="2800" dirty="0">
                          <a:effectLst/>
                          <a:latin typeface="Cambria" panose="02040503050406030204" pitchFamily="18" charset="0"/>
                          <a:ea typeface="Cambria" panose="02040503050406030204" pitchFamily="18" charset="0"/>
                        </a:rPr>
                        <a:t> tin</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6"/>
                  </a:ext>
                </a:extLst>
              </a:tr>
              <a:tr h="546705">
                <a:tc>
                  <a:txBody>
                    <a:bodyPr/>
                    <a:lstStyle/>
                    <a:p>
                      <a:pPr algn="ctr" fontAlgn="t"/>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ấm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chén</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vi-VN" sz="2800" dirty="0">
                          <a:effectLst/>
                          <a:latin typeface="Cambria" panose="02040503050406030204" pitchFamily="18" charset="0"/>
                          <a:ea typeface="Cambria" panose="02040503050406030204" pitchFamily="18" charset="0"/>
                        </a:rPr>
                        <a:t>Dùng để uống nước</a:t>
                      </a:r>
                      <a:endParaRPr lang="vi-VN"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7"/>
                  </a:ext>
                </a:extLst>
              </a:tr>
              <a:tr h="546705">
                <a:tc>
                  <a:txBody>
                    <a:bodyPr/>
                    <a:lstStyle/>
                    <a:p>
                      <a:pPr algn="ctr" fontAlgn="t"/>
                      <a:r>
                        <a:rPr lang="en-US" sz="2800" dirty="0" err="1">
                          <a:effectLst/>
                          <a:latin typeface="Cambria" panose="02040503050406030204" pitchFamily="18" charset="0"/>
                          <a:ea typeface="Cambria" panose="02040503050406030204" pitchFamily="18" charset="0"/>
                        </a:rPr>
                        <a:t>Bàn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ghế</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ngồi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tiếp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khách</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8"/>
                  </a:ext>
                </a:extLst>
              </a:tr>
              <a:tr h="546705">
                <a:tc>
                  <a:txBody>
                    <a:bodyPr/>
                    <a:lstStyle/>
                    <a:p>
                      <a:pPr algn="ctr" fontAlgn="t"/>
                      <a:r>
                        <a:rPr lang="en-US" sz="2800" dirty="0" err="1">
                          <a:effectLst/>
                          <a:latin typeface="Cambria" panose="02040503050406030204" pitchFamily="18" charset="0"/>
                          <a:ea typeface="Cambria" panose="02040503050406030204" pitchFamily="18" charset="0"/>
                        </a:rPr>
                        <a:t>Đèn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bàn</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soi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sáng</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09"/>
                  </a:ext>
                </a:extLst>
              </a:tr>
              <a:tr h="546705">
                <a:tc>
                  <a:txBody>
                    <a:bodyPr/>
                    <a:lstStyle/>
                    <a:p>
                      <a:pPr algn="ctr" fontAlgn="t"/>
                      <a:r>
                        <a:rPr lang="en-US" sz="2800" dirty="0" err="1">
                          <a:effectLst/>
                          <a:latin typeface="Cambria" panose="02040503050406030204" pitchFamily="18" charset="0"/>
                          <a:ea typeface="Cambria" panose="02040503050406030204" pitchFamily="18" charset="0"/>
                        </a:rPr>
                        <a:t>Điện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thoại</a:t>
                      </a:r>
                      <a:endParaRPr lang="en-US" sz="2800" b="0" dirty="0">
                        <a:effectLst/>
                        <a:latin typeface="Cambria" panose="02040503050406030204" pitchFamily="18" charset="0"/>
                        <a:ea typeface="Cambria" panose="02040503050406030204" pitchFamily="18" charset="0"/>
                      </a:endParaRPr>
                    </a:p>
                  </a:txBody>
                  <a:tcPr marL="31750" marR="31750" marT="31750" marB="31750"/>
                </a:tc>
                <a:tc>
                  <a:txBody>
                    <a:bodyPr/>
                    <a:lstStyle/>
                    <a:p>
                      <a:pPr algn="just" fontAlgn="t"/>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gọi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điện</a:t>
                      </a:r>
                      <a:endParaRPr lang="en-US" sz="2800" b="0" dirty="0">
                        <a:effectLst/>
                        <a:latin typeface="Cambria" panose="02040503050406030204" pitchFamily="18" charset="0"/>
                        <a:ea typeface="Cambria" panose="02040503050406030204" pitchFamily="18" charset="0"/>
                      </a:endParaRPr>
                    </a:p>
                  </a:txBody>
                  <a:tcPr marL="31750" marR="31750" marT="31750" marB="3175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85785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492</Words>
  <Application>Microsoft Office PowerPoint</Application>
  <PresentationFormat>Widescreen</PresentationFormat>
  <Paragraphs>62</Paragraphs>
  <Slides>16</Slides>
  <Notes>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16</vt:i4>
      </vt:variant>
    </vt:vector>
  </HeadingPairs>
  <TitlesOfParts>
    <vt:vector size="28" baseType="lpstr">
      <vt:lpstr>Bubblegum Sans</vt:lpstr>
      <vt:lpstr>等线</vt:lpstr>
      <vt:lpstr>微软雅黑</vt:lpstr>
      <vt:lpstr>Arial</vt:lpstr>
      <vt:lpstr>Arial-Rounded</vt:lpstr>
      <vt:lpstr>Calibri</vt:lpstr>
      <vt:lpstr>Cambria</vt:lpstr>
      <vt:lpstr>Office Theme</vt:lpstr>
      <vt:lpstr>1_Office 主题</vt:lpstr>
      <vt:lpstr>2_Office 主题</vt:lpstr>
      <vt:lpstr>www.freeppt7.com</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53</cp:revision>
  <dcterms:created xsi:type="dcterms:W3CDTF">2021-07-20T01:55:21Z</dcterms:created>
  <dcterms:modified xsi:type="dcterms:W3CDTF">2025-02-19T11:36:51Z</dcterms:modified>
</cp:coreProperties>
</file>