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430" r:id="rId2"/>
    <p:sldId id="455" r:id="rId3"/>
    <p:sldId id="477" r:id="rId4"/>
    <p:sldId id="479" r:id="rId5"/>
    <p:sldId id="370" r:id="rId6"/>
    <p:sldId id="466" r:id="rId7"/>
    <p:sldId id="468" r:id="rId8"/>
    <p:sldId id="476" r:id="rId9"/>
    <p:sldId id="465" r:id="rId10"/>
    <p:sldId id="473" r:id="rId11"/>
    <p:sldId id="480" r:id="rId12"/>
    <p:sldId id="387" r:id="rId13"/>
    <p:sldId id="4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1498" autoAdjust="0"/>
  </p:normalViewPr>
  <p:slideViewPr>
    <p:cSldViewPr snapToGrid="0">
      <p:cViewPr varScale="1">
        <p:scale>
          <a:sx n="79" d="100"/>
          <a:sy n="79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45F0-450F-464E-A622-F2EB337DAB9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B1CD-BB6D-41D3-A7CD-49E893ED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59C78-9B51-4E0C-9D0E-AF58CDBBD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7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9956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8094-898F-49E7-B660-A16B91AFF3C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E16DFD0-766E-7416-BBAC-3866CF7B32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174" y="-123825"/>
            <a:ext cx="1114425" cy="1114425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3F661D-368C-670E-2E10-E67772124B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4" y="8041607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0846" y="4009791"/>
            <a:ext cx="1198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-93"/>
              </a:rPr>
              <a:t>Giáo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viên</a:t>
            </a:r>
            <a:r>
              <a:rPr lang="en-US" sz="4000" b="1" dirty="0" smtClean="0">
                <a:latin typeface="HP001 4 hàng" panose="020B0603050302020204" pitchFamily="34" charset="-93"/>
              </a:rPr>
              <a:t>: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Nguyễn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Thị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Bích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Liên</a:t>
            </a:r>
            <a:endParaRPr lang="en-US" sz="4000" b="1" dirty="0" smtClean="0">
              <a:latin typeface="HP001 4 hàng" panose="020B0603050302020204" pitchFamily="34" charset="-93"/>
            </a:endParaRPr>
          </a:p>
          <a:p>
            <a:r>
              <a:rPr lang="en-US" sz="4000" b="1" smtClean="0">
                <a:latin typeface="HP001 4 hàng" panose="020B0603050302020204" pitchFamily="34" charset="-93"/>
              </a:rPr>
              <a:t>Đơn vị: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Trường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Tiểu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học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Hòa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Nghĩa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0846" y="398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55588" y="2032658"/>
            <a:ext cx="1165216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KHOA HỌC LỚP </a:t>
            </a:r>
            <a:r>
              <a:rPr lang="en-US" sz="40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  <a:p>
            <a:pPr algn="ctr" defTabSz="9144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16: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54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46423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209" y="575353"/>
            <a:ext cx="4520629" cy="1592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3000" b="1" dirty="0">
                <a:latin typeface="+mj-lt"/>
              </a:rPr>
              <a:t>Động vật cần đầy đủ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thức ăn</a:t>
            </a:r>
            <a:r>
              <a:rPr lang="vi-VN" sz="3000" b="1" dirty="0">
                <a:latin typeface="+mj-lt"/>
              </a:rPr>
              <a:t>,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nước uống </a:t>
            </a:r>
            <a:r>
              <a:rPr lang="vi-VN" sz="3000" b="1" dirty="0">
                <a:latin typeface="+mj-lt"/>
              </a:rPr>
              <a:t>để sống và phát triển.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210" y="2476072"/>
            <a:ext cx="4695290" cy="1828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500" b="1" dirty="0">
                <a:latin typeface="+mj-lt"/>
              </a:rPr>
              <a:t>Động vật cần </a:t>
            </a:r>
            <a:r>
              <a:rPr lang="vi-VN" sz="2500" b="1" dirty="0">
                <a:solidFill>
                  <a:srgbClr val="FF0000"/>
                </a:solidFill>
                <a:latin typeface="+mj-lt"/>
              </a:rPr>
              <a:t>ánh sáng </a:t>
            </a:r>
            <a:r>
              <a:rPr lang="vi-VN" sz="2500" b="1" dirty="0">
                <a:latin typeface="+mj-lt"/>
              </a:rPr>
              <a:t>để quan sát môi trường xung quanh, di chuyển, tìm kiếm thức ăn và sưởi ấm cơ thể.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5209" y="4827141"/>
            <a:ext cx="4695290" cy="1761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Khi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nhiệt độ </a:t>
            </a:r>
            <a:r>
              <a:rPr lang="vi-VN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của môi trường quá thấp</a:t>
            </a:r>
            <a:r>
              <a:rPr lang="en-US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vi-VN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quá cao hoặc thay đổi đột ngột</a:t>
            </a:r>
            <a:r>
              <a:rPr lang="en-US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vi-VN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động vật có thế bị chết nên chúng thường tìm cách trú ẩn </a:t>
            </a:r>
            <a:endParaRPr lang="vi-VN" sz="24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3E2E2-89B0-4D44-4A60-3B816750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56" y="188930"/>
            <a:ext cx="2691831" cy="2102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A1C7E0-9CF3-8CF0-36F5-F782817D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87" y="122148"/>
            <a:ext cx="2794572" cy="2168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63729-7F0D-81F9-BA78-E2481CAA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697" y="2357919"/>
            <a:ext cx="2618667" cy="1791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909CA-9442-F7A7-BDBD-A3B6385E1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48" y="4211808"/>
            <a:ext cx="2784297" cy="237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F1C66-4A18-1B43-04D5-D88205131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349" y="4216400"/>
            <a:ext cx="2562651" cy="237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4715838" y="1366463"/>
            <a:ext cx="1900718" cy="51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90499" y="3468670"/>
            <a:ext cx="3380197" cy="51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87930" y="5707674"/>
            <a:ext cx="1990617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4" y="228600"/>
            <a:ext cx="12050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2</a:t>
            </a:r>
            <a:r>
              <a:rPr lang="vi-VN" sz="3000" b="1" dirty="0" smtClean="0">
                <a:latin typeface="+mj-lt"/>
              </a:rPr>
              <a:t>. Quan sát hình 2, liên hệ thực tế, thảo luận, lấy ví dụ chứng tỏ:</a:t>
            </a:r>
          </a:p>
          <a:p>
            <a:pPr marL="285750" indent="-285750">
              <a:buFontTx/>
              <a:buChar char="-"/>
            </a:pPr>
            <a:r>
              <a:rPr lang="vi-VN" sz="3000" b="1" dirty="0" smtClean="0">
                <a:latin typeface="+mj-lt"/>
              </a:rPr>
              <a:t>Động vật cần đầy đủ thức ăn, nước uống để sống và phát triển.</a:t>
            </a:r>
          </a:p>
          <a:p>
            <a:pPr marL="285750" indent="-285750">
              <a:buFontTx/>
              <a:buChar char="-"/>
            </a:pPr>
            <a:r>
              <a:rPr lang="vi-VN" sz="3000" b="1" dirty="0" smtClean="0">
                <a:latin typeface="+mj-lt"/>
              </a:rPr>
              <a:t>Động vật cần ánh sáng để quan sát môi trường xung quanh, di chuyển, tìm kiếm thức ăn và sưởi ấm cơ thể.</a:t>
            </a:r>
          </a:p>
          <a:p>
            <a:pPr marL="285750" indent="-285750">
              <a:buFontTx/>
              <a:buChar char="-"/>
            </a:pPr>
            <a:r>
              <a:rPr lang="vi-VN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Khi nhiệt độ của môi </a:t>
            </a:r>
            <a:r>
              <a:rPr lang="vi-VN" sz="3000" b="1" dirty="0" smtClean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trường </a:t>
            </a:r>
            <a:r>
              <a:rPr lang="vi-VN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quá thấp</a:t>
            </a:r>
            <a:r>
              <a:rPr lang="en-US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vi-VN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quá cao hoặc thay đổi đột ngột</a:t>
            </a:r>
            <a:r>
              <a:rPr lang="en-US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vi-VN" sz="3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động vật có thế bị chết nên chúng thường tìm cách </a:t>
            </a:r>
            <a:r>
              <a:rPr lang="vi-VN" sz="3000" b="1" dirty="0" smtClean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trú ẩn </a:t>
            </a:r>
            <a:endParaRPr lang="vi-VN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52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0E9C5-0558-CAE1-9F37-610B18857345}"/>
              </a:ext>
            </a:extLst>
          </p:cNvPr>
          <p:cNvGrpSpPr/>
          <p:nvPr/>
        </p:nvGrpSpPr>
        <p:grpSpPr>
          <a:xfrm>
            <a:off x="1184300" y="3013304"/>
            <a:ext cx="2913974" cy="2623816"/>
            <a:chOff x="5021490" y="2462034"/>
            <a:chExt cx="3152954" cy="289020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18486A1-32CE-4A02-D22C-9075ED5D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7B5C8D-E21B-5025-273F-11956EC83396}"/>
                </a:ext>
              </a:extLst>
            </p:cNvPr>
            <p:cNvSpPr txBox="1"/>
            <p:nvPr/>
          </p:nvSpPr>
          <p:spPr>
            <a:xfrm>
              <a:off x="5171440" y="3594462"/>
              <a:ext cx="3003004" cy="160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en-US" sz="3600" b="1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 LUẬN NHÓM BỐN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BD8C0E1-CC1A-A738-A5B4-029A39362185}"/>
              </a:ext>
            </a:extLst>
          </p:cNvPr>
          <p:cNvSpPr/>
          <p:nvPr/>
        </p:nvSpPr>
        <p:spPr>
          <a:xfrm>
            <a:off x="4690569" y="515007"/>
            <a:ext cx="7406838" cy="3142593"/>
          </a:xfrm>
          <a:prstGeom prst="wedgeRoundRectCallout">
            <a:avLst>
              <a:gd name="adj1" fmla="val -59189"/>
              <a:gd name="adj2" fmla="val 25424"/>
              <a:gd name="adj3" fmla="val 16667"/>
            </a:avLst>
          </a:prstGeom>
          <a:solidFill>
            <a:srgbClr val="FFFF00"/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ví dụ chứng tỏ </a:t>
            </a:r>
            <a:r>
              <a:rPr lang="vi-V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nội dung của bài.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DA6C5-1E8A-1D89-9D79-5ADCE617C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66" y="2030169"/>
            <a:ext cx="6718374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753" y="2497998"/>
            <a:ext cx="1000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  <a:endParaRPr lang="vi-VN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5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B0DF1-24C9-D65B-50D5-7218F4EE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71" y="881136"/>
            <a:ext cx="6777475" cy="26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B2784-BCB3-AAFA-EA11-2EC189E4E05B}"/>
              </a:ext>
            </a:extLst>
          </p:cNvPr>
          <p:cNvSpPr txBox="1"/>
          <p:nvPr/>
        </p:nvSpPr>
        <p:spPr>
          <a:xfrm>
            <a:off x="1250732" y="1303283"/>
            <a:ext cx="9532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44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7C19AA-5F2F-1D35-C06E-D079CA1C6CFC}"/>
              </a:ext>
            </a:extLst>
          </p:cNvPr>
          <p:cNvGrpSpPr/>
          <p:nvPr/>
        </p:nvGrpSpPr>
        <p:grpSpPr>
          <a:xfrm>
            <a:off x="178676" y="85345"/>
            <a:ext cx="11799281" cy="1386103"/>
            <a:chOff x="5479807" y="85344"/>
            <a:chExt cx="6498150" cy="36186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D1F985-855E-B8B1-E9A7-8A9EF9DE21BD}"/>
                </a:ext>
              </a:extLst>
            </p:cNvPr>
            <p:cNvSpPr/>
            <p:nvPr/>
          </p:nvSpPr>
          <p:spPr>
            <a:xfrm>
              <a:off x="5479807" y="85344"/>
              <a:ext cx="6498150" cy="361862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0B72A-A054-86B4-7150-4FA9E5A8B308}"/>
                </a:ext>
              </a:extLst>
            </p:cNvPr>
            <p:cNvSpPr txBox="1"/>
            <p:nvPr/>
          </p:nvSpPr>
          <p:spPr>
            <a:xfrm>
              <a:off x="5581561" y="265823"/>
              <a:ext cx="6326754" cy="3266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Quan sát hình 1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3600" b="1" i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con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hình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yếu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tố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phát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triển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6" y="1556793"/>
            <a:ext cx="11799281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008" y="861591"/>
            <a:ext cx="47453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059" y="2095740"/>
            <a:ext cx="92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721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93700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51"/>
            <a:ext cx="12192000" cy="6858000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C429D3-9EF9-F376-D4E2-43298E080516}"/>
              </a:ext>
            </a:extLst>
          </p:cNvPr>
          <p:cNvSpPr/>
          <p:nvPr/>
        </p:nvSpPr>
        <p:spPr>
          <a:xfrm>
            <a:off x="1343025" y="238125"/>
            <a:ext cx="9772650" cy="88582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vi-VN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C03FBF-BA08-C05F-50C9-044D49DC328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775972" y="1101354"/>
            <a:ext cx="4915640" cy="869245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BC5251-DC4F-D14E-173E-D5125A3ABC56}"/>
              </a:ext>
            </a:extLst>
          </p:cNvPr>
          <p:cNvSpPr/>
          <p:nvPr/>
        </p:nvSpPr>
        <p:spPr>
          <a:xfrm>
            <a:off x="115029" y="1970599"/>
            <a:ext cx="1321885" cy="474588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/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343673-0CED-95B2-3D88-6A4994E3CA3A}"/>
              </a:ext>
            </a:extLst>
          </p:cNvPr>
          <p:cNvCxnSpPr>
            <a:cxnSpLocks/>
          </p:cNvCxnSpPr>
          <p:nvPr/>
        </p:nvCxnSpPr>
        <p:spPr>
          <a:xfrm flipH="1">
            <a:off x="2659491" y="1123950"/>
            <a:ext cx="2909938" cy="930148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15F8FE-5131-9299-DDA7-0DF17B40B222}"/>
              </a:ext>
            </a:extLst>
          </p:cNvPr>
          <p:cNvSpPr/>
          <p:nvPr/>
        </p:nvSpPr>
        <p:spPr>
          <a:xfrm>
            <a:off x="1749236" y="2054479"/>
            <a:ext cx="1444980" cy="4662005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3E9958-8E51-E785-C570-C5133AAF29A0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368227" y="1133475"/>
            <a:ext cx="1337250" cy="837124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D9BB0B-8DC8-EA5F-FFCF-38B591849920}"/>
              </a:ext>
            </a:extLst>
          </p:cNvPr>
          <p:cNvSpPr/>
          <p:nvPr/>
        </p:nvSpPr>
        <p:spPr>
          <a:xfrm>
            <a:off x="3380683" y="1970599"/>
            <a:ext cx="1975088" cy="474588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E0C447-1FDA-A06E-BC8C-CF4219D4B6BF}"/>
              </a:ext>
            </a:extLst>
          </p:cNvPr>
          <p:cNvCxnSpPr>
            <a:cxnSpLocks/>
          </p:cNvCxnSpPr>
          <p:nvPr/>
        </p:nvCxnSpPr>
        <p:spPr>
          <a:xfrm>
            <a:off x="5746977" y="1133475"/>
            <a:ext cx="854890" cy="920623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0BB9323-C514-1AC0-8C1C-956A833C4721}"/>
              </a:ext>
            </a:extLst>
          </p:cNvPr>
          <p:cNvSpPr/>
          <p:nvPr/>
        </p:nvSpPr>
        <p:spPr>
          <a:xfrm>
            <a:off x="5569430" y="2112962"/>
            <a:ext cx="2001562" cy="4603523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3A5685-EAEE-97C0-A4AB-7A42B1814646}"/>
              </a:ext>
            </a:extLst>
          </p:cNvPr>
          <p:cNvCxnSpPr>
            <a:cxnSpLocks/>
          </p:cNvCxnSpPr>
          <p:nvPr/>
        </p:nvCxnSpPr>
        <p:spPr>
          <a:xfrm>
            <a:off x="5719800" y="1079046"/>
            <a:ext cx="3032314" cy="1157657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39B74D3-C745-A450-BF2A-4F7F942CE0BB}"/>
              </a:ext>
            </a:extLst>
          </p:cNvPr>
          <p:cNvSpPr/>
          <p:nvPr/>
        </p:nvSpPr>
        <p:spPr>
          <a:xfrm>
            <a:off x="7693174" y="2241550"/>
            <a:ext cx="1962455" cy="447493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35">
            <a:extLst>
              <a:ext uri="{FF2B5EF4-FFF2-40B4-BE49-F238E27FC236}">
                <a16:creationId xmlns:a16="http://schemas.microsoft.com/office/drawing/2014/main" id="{139B74D3-C745-A450-BF2A-4F7F942CE0BB}"/>
              </a:ext>
            </a:extLst>
          </p:cNvPr>
          <p:cNvSpPr/>
          <p:nvPr/>
        </p:nvSpPr>
        <p:spPr>
          <a:xfrm>
            <a:off x="9854730" y="2241550"/>
            <a:ext cx="2259024" cy="447493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3A5685-EAEE-97C0-A4AB-7A42B1814646}"/>
              </a:ext>
            </a:extLst>
          </p:cNvPr>
          <p:cNvCxnSpPr>
            <a:cxnSpLocks/>
          </p:cNvCxnSpPr>
          <p:nvPr/>
        </p:nvCxnSpPr>
        <p:spPr>
          <a:xfrm>
            <a:off x="5841983" y="1056481"/>
            <a:ext cx="5438331" cy="1180222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6" grpId="0" animBg="1"/>
      <p:bldP spid="25" grpId="0" animBg="1"/>
      <p:bldP spid="33" grpId="0" animBg="1"/>
      <p:bldP spid="3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040523" y="1704136"/>
            <a:ext cx="10342179" cy="4487917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-357351" y="1570115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3B7F8D-3EC4-CE24-1562-8CD04BCA9DEE}"/>
              </a:ext>
            </a:extLst>
          </p:cNvPr>
          <p:cNvSpPr txBox="1"/>
          <p:nvPr/>
        </p:nvSpPr>
        <p:spPr>
          <a:xfrm>
            <a:off x="1535228" y="2049438"/>
            <a:ext cx="9690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 vật cần có thức ăn, nước, khí ô - xi, nhiệt độ và ánh sáng thích hợp để sống và phát triển. Thiếu bất kì yếu tố nào </a:t>
            </a:r>
            <a:r>
              <a:rPr lang="nl-NL" sz="4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ều</a:t>
            </a:r>
            <a:r>
              <a:rPr lang="nl-NL" sz="4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 hưởng đến sự phát triển hoặc sự sống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ủa chúng.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1AA96-9598-4020-A65B-EBCA2459B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26" y="155886"/>
            <a:ext cx="671837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41AC12-0C3A-931F-2587-7E645C604267}"/>
              </a:ext>
            </a:extLst>
          </p:cNvPr>
          <p:cNvSpPr/>
          <p:nvPr/>
        </p:nvSpPr>
        <p:spPr>
          <a:xfrm>
            <a:off x="1051033" y="1131025"/>
            <a:ext cx="10184525" cy="2400451"/>
          </a:xfrm>
          <a:prstGeom prst="roundRect">
            <a:avLst>
              <a:gd name="adj" fmla="val 10270"/>
            </a:avLst>
          </a:prstGeom>
          <a:solidFill>
            <a:srgbClr val="FFFFFF">
              <a:alpha val="85098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B2784-BCB3-AAFA-EA11-2EC189E4E05B}"/>
              </a:ext>
            </a:extLst>
          </p:cNvPr>
          <p:cNvSpPr txBox="1"/>
          <p:nvPr/>
        </p:nvSpPr>
        <p:spPr>
          <a:xfrm>
            <a:off x="1250732" y="1303283"/>
            <a:ext cx="10538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416</Words>
  <Application>Microsoft Office PowerPoint</Application>
  <PresentationFormat>Widescreen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101</cp:revision>
  <dcterms:created xsi:type="dcterms:W3CDTF">2023-10-03T02:10:49Z</dcterms:created>
  <dcterms:modified xsi:type="dcterms:W3CDTF">2026-01-10T07:28:51Z</dcterms:modified>
</cp:coreProperties>
</file>