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3"/>
  </p:notesMasterIdLst>
  <p:sldIdLst>
    <p:sldId id="340" r:id="rId3"/>
    <p:sldId id="387" r:id="rId4"/>
    <p:sldId id="386" r:id="rId5"/>
    <p:sldId id="398" r:id="rId6"/>
    <p:sldId id="396" r:id="rId7"/>
    <p:sldId id="399" r:id="rId8"/>
    <p:sldId id="353" r:id="rId9"/>
    <p:sldId id="377" r:id="rId10"/>
    <p:sldId id="393" r:id="rId11"/>
    <p:sldId id="392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342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9" autoAdjust="0"/>
    <p:restoredTop sz="99121" autoAdjust="0"/>
  </p:normalViewPr>
  <p:slideViewPr>
    <p:cSldViewPr snapToGrid="0">
      <p:cViewPr varScale="1">
        <p:scale>
          <a:sx n="87" d="100"/>
          <a:sy n="87" d="100"/>
        </p:scale>
        <p:origin x="3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8D3862-59B7-4223-808F-09615D624473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8845C-5BB3-4B3C-AF03-AC06AD91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3584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A69837-7B97-48DF-959C-D3BDCC91230D}" type="slidenum">
              <a:rPr lang="zh-CN" altLang="en-US" sz="1200">
                <a:latin typeface="Calibri" pitchFamily="34" charset="0"/>
                <a:cs typeface="等线"/>
              </a:rPr>
              <a:pPr algn="r"/>
              <a:t>2</a:t>
            </a:fld>
            <a:endParaRPr lang="en-US" altLang="zh-CN" sz="1200">
              <a:latin typeface="Calibri" pitchFamily="34" charset="0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9B01-D649-41C9-AA84-B6E5136DB292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BC21-11A4-4B58-B1C0-175E2006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4385-922E-4935-98F2-F6987B6078CB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ED48-E006-4BEB-A45E-A772E06E7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3352-5A15-49C7-9651-783C674F007D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DE7D-E3DB-4292-BF9A-6085CCED4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EB56-5B21-47E7-BC46-80D7F530C897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EB94-3925-4ACA-BE97-CAA675D0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1798-9ED0-4273-ACEB-556D27F44404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5742-343B-4948-BE24-82FDFC1D7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AF71-D142-4715-AE02-599F318AC071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58B8-E3B3-443E-85AC-091319FC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B18D-495D-493D-B0B9-789BCF8A1D56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27A6-641D-496F-A2EA-7DB48C41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45D4-2955-46F4-A514-9AB2601D8818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48BE-4FBC-416B-8636-F9368FB27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20BE-009E-4D15-9F3F-1949E3C16A71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9A32-9174-480A-BA18-BCA7D75EC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086B-160B-494D-952F-32A165706D8C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9589-AEA3-45E1-93ED-B31226FFF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1021-4208-4C6C-8EB6-8965D52035DB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8495-BDEA-43E6-82CB-5A0DFD04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48738C-989C-4BD7-B3A8-7CF64380CB09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33E9A-1BAC-4452-A7C9-967011AF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slideLayout" Target="../slideLayouts/slideLayout7.xml"/><Relationship Id="rId47" Type="http://schemas.openxmlformats.org/officeDocument/2006/relationships/image" Target="../media/image6.png"/><Relationship Id="rId50" Type="http://schemas.openxmlformats.org/officeDocument/2006/relationships/image" Target="../media/image9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4.png"/><Relationship Id="rId53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3.png"/><Relationship Id="rId52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notesSlide" Target="../notesSlides/notesSlide1.xml"/><Relationship Id="rId48" Type="http://schemas.openxmlformats.org/officeDocument/2006/relationships/image" Target="../media/image7.png"/><Relationship Id="rId8" Type="http://schemas.openxmlformats.org/officeDocument/2006/relationships/tags" Target="../tags/tag9.xml"/><Relationship Id="rId51" Type="http://schemas.openxmlformats.org/officeDocument/2006/relationships/image" Target="../media/image10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5.png"/><Relationship Id="rId20" Type="http://schemas.openxmlformats.org/officeDocument/2006/relationships/tags" Target="../tags/tag21.xml"/><Relationship Id="rId41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">
            <a:hlinkClick r:id="" action="ppaction://media"/>
          </p:cNvPr>
          <p:cNvPicPr>
            <a:picLocks noRot="1" noChangeAspect="1"/>
          </p:cNvPicPr>
          <p:nvPr>
            <a:audioFile r:link="rId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95988" y="7278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>
            <a:off x="1487488" y="511175"/>
            <a:ext cx="9021762" cy="429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08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 CÔ VỀ DỰ GIỜ</a:t>
            </a:r>
          </a:p>
        </p:txBody>
      </p:sp>
      <p:pic>
        <p:nvPicPr>
          <p:cNvPr id="2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31313" y="72977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3743643" y="3129933"/>
            <a:ext cx="52959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GIÁO VIÊN: NGUYỄN THỊ NHƯ NGUYÊN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TRƯỜNG TIỂU HỌC HÒA NGHĨA</a:t>
            </a:r>
            <a:endParaRPr lang="en-US" b="1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95438"/>
            <a:ext cx="10515600" cy="955675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Arial-Rounded"/>
                <a:ea typeface="Arial-Rounded"/>
                <a:cs typeface="Arial-Rounded"/>
              </a:rPr>
              <a:t/>
            </a:r>
            <a:br>
              <a:rPr lang="en-US" sz="4000">
                <a:latin typeface="Arial-Rounded"/>
                <a:ea typeface="Arial-Rounded"/>
                <a:cs typeface="Arial-Rounded"/>
              </a:rPr>
            </a:br>
            <a:r>
              <a:rPr lang="en-US" sz="4000">
                <a:latin typeface="Arial-Rounded"/>
                <a:ea typeface="Arial-Rounded"/>
                <a:cs typeface="Arial-Rounded"/>
              </a:rPr>
              <a:t>2b.Chọn </a:t>
            </a:r>
            <a:r>
              <a:rPr lang="en-US" sz="4000">
                <a:solidFill>
                  <a:srgbClr val="EE3420"/>
                </a:solidFill>
                <a:latin typeface="Arial-Rounded"/>
                <a:ea typeface="Arial-Rounded"/>
                <a:cs typeface="Arial-Rounded"/>
              </a:rPr>
              <a:t>ac</a:t>
            </a:r>
            <a:r>
              <a:rPr lang="en-US" sz="4000">
                <a:latin typeface="Arial-Rounded"/>
                <a:ea typeface="Arial-Rounded"/>
                <a:cs typeface="Arial-Rounded"/>
              </a:rPr>
              <a:t> hay </a:t>
            </a:r>
            <a:r>
              <a:rPr lang="en-US" sz="4000">
                <a:solidFill>
                  <a:srgbClr val="EE3420"/>
                </a:solidFill>
                <a:latin typeface="Arial-Rounded"/>
                <a:ea typeface="Arial-Rounded"/>
                <a:cs typeface="Arial-Rounded"/>
              </a:rPr>
              <a:t>at </a:t>
            </a:r>
            <a:r>
              <a:rPr lang="en-US" sz="4000">
                <a:latin typeface="Arial-Rounded"/>
                <a:ea typeface="Arial-Rounded"/>
                <a:cs typeface="Arial-Rounded"/>
              </a:rPr>
              <a:t>thay cho ô vuông.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95600"/>
            <a:ext cx="10763250" cy="3613150"/>
          </a:xfrm>
        </p:spPr>
      </p:pic>
      <p:sp>
        <p:nvSpPr>
          <p:cNvPr id="7" name="Rectangle: Rounded Corners 6"/>
          <p:cNvSpPr/>
          <p:nvPr/>
        </p:nvSpPr>
        <p:spPr>
          <a:xfrm>
            <a:off x="5430838" y="3606800"/>
            <a:ext cx="457200" cy="350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26338" y="3484563"/>
            <a:ext cx="555625" cy="403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</a:p>
        </p:txBody>
      </p:sp>
      <p:sp>
        <p:nvSpPr>
          <p:cNvPr id="10" name="Rectangle: Rounded Corners 9"/>
          <p:cNvSpPr>
            <a:spLocks noChangeArrowheads="1"/>
          </p:cNvSpPr>
          <p:nvPr/>
        </p:nvSpPr>
        <p:spPr bwMode="auto">
          <a:xfrm flipH="1">
            <a:off x="9936163" y="3540125"/>
            <a:ext cx="479425" cy="338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at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570538" y="4905375"/>
            <a:ext cx="527050" cy="38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016875" y="4808538"/>
            <a:ext cx="512763" cy="328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</a:p>
        </p:txBody>
      </p:sp>
      <p:sp>
        <p:nvSpPr>
          <p:cNvPr id="13" name="Rectangle: Rounded Corners 12"/>
          <p:cNvSpPr>
            <a:spLocks noChangeArrowheads="1"/>
          </p:cNvSpPr>
          <p:nvPr/>
        </p:nvSpPr>
        <p:spPr bwMode="auto">
          <a:xfrm rot="-1119529">
            <a:off x="9551988" y="4776788"/>
            <a:ext cx="439737" cy="250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/>
          <a:srcRect/>
          <a:stretch>
            <a:fillRect/>
          </a:stretch>
        </p:blipFill>
        <p:spPr bwMode="auto">
          <a:xfrm>
            <a:off x="10434638" y="4899025"/>
            <a:ext cx="527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A_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/>
          <a:srcRect/>
          <a:stretch>
            <a:fillRect/>
          </a:stretch>
        </p:blipFill>
        <p:spPr bwMode="auto">
          <a:xfrm>
            <a:off x="3008313" y="4948238"/>
            <a:ext cx="438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A_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/>
          <a:srcRect/>
          <a:stretch>
            <a:fillRect/>
          </a:stretch>
        </p:blipFill>
        <p:spPr bwMode="auto">
          <a:xfrm>
            <a:off x="4316413" y="4695825"/>
            <a:ext cx="4397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A_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/>
          <a:stretch>
            <a:fillRect/>
          </a:stretch>
        </p:blipFill>
        <p:spPr bwMode="auto">
          <a:xfrm>
            <a:off x="1633538" y="5070475"/>
            <a:ext cx="430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A_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/>
          <a:srcRect/>
          <a:stretch>
            <a:fillRect/>
          </a:stretch>
        </p:blipFill>
        <p:spPr bwMode="auto">
          <a:xfrm>
            <a:off x="460375" y="5473700"/>
            <a:ext cx="4587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A_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/>
          <a:srcRect r="84206"/>
          <a:stretch>
            <a:fillRect/>
          </a:stretch>
        </p:blipFill>
        <p:spPr bwMode="auto">
          <a:xfrm>
            <a:off x="254000" y="100013"/>
            <a:ext cx="4460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A_图片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/>
          <a:srcRect l="23651" r="63492"/>
          <a:stretch>
            <a:fillRect/>
          </a:stretch>
        </p:blipFill>
        <p:spPr bwMode="auto">
          <a:xfrm>
            <a:off x="254000" y="2198688"/>
            <a:ext cx="4762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A_图片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/>
          <a:srcRect l="44762" r="39365"/>
          <a:stretch>
            <a:fillRect/>
          </a:stretch>
        </p:blipFill>
        <p:spPr bwMode="auto">
          <a:xfrm>
            <a:off x="3471863" y="550863"/>
            <a:ext cx="5921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A_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/>
          <a:srcRect l="64922" r="21906"/>
          <a:stretch>
            <a:fillRect/>
          </a:stretch>
        </p:blipFill>
        <p:spPr bwMode="auto">
          <a:xfrm>
            <a:off x="1504950" y="482600"/>
            <a:ext cx="5032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A_图片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/>
          <a:srcRect l="83652"/>
          <a:stretch>
            <a:fillRect/>
          </a:stretch>
        </p:blipFill>
        <p:spPr bwMode="auto">
          <a:xfrm>
            <a:off x="2419350" y="3476625"/>
            <a:ext cx="406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A_图片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/>
          <a:srcRect l="64922" r="21906"/>
          <a:stretch>
            <a:fillRect/>
          </a:stretch>
        </p:blipFill>
        <p:spPr bwMode="auto">
          <a:xfrm>
            <a:off x="2281238" y="4478338"/>
            <a:ext cx="400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A_图片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/>
          <a:srcRect/>
          <a:stretch>
            <a:fillRect/>
          </a:stretch>
        </p:blipFill>
        <p:spPr bwMode="auto">
          <a:xfrm>
            <a:off x="127000" y="5005388"/>
            <a:ext cx="39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A_图片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/>
          <a:srcRect/>
          <a:stretch>
            <a:fillRect/>
          </a:stretch>
        </p:blipFill>
        <p:spPr bwMode="auto">
          <a:xfrm>
            <a:off x="8529638" y="4722813"/>
            <a:ext cx="438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A_图片 3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/>
          <a:srcRect/>
          <a:stretch>
            <a:fillRect/>
          </a:stretch>
        </p:blipFill>
        <p:spPr bwMode="auto">
          <a:xfrm>
            <a:off x="9540875" y="4849813"/>
            <a:ext cx="4397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A_图片 3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/>
          <a:srcRect/>
          <a:stretch>
            <a:fillRect/>
          </a:stretch>
        </p:blipFill>
        <p:spPr bwMode="auto">
          <a:xfrm>
            <a:off x="6821488" y="4181475"/>
            <a:ext cx="431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A_图片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/>
          <a:srcRect/>
          <a:stretch>
            <a:fillRect/>
          </a:stretch>
        </p:blipFill>
        <p:spPr bwMode="auto">
          <a:xfrm>
            <a:off x="6245225" y="4592638"/>
            <a:ext cx="4587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A_图片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/>
          <a:srcRect l="64922" r="21906"/>
          <a:stretch>
            <a:fillRect/>
          </a:stretch>
        </p:blipFill>
        <p:spPr bwMode="auto">
          <a:xfrm>
            <a:off x="7731125" y="4427538"/>
            <a:ext cx="3984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A_图片 3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/>
          <a:srcRect/>
          <a:stretch>
            <a:fillRect/>
          </a:stretch>
        </p:blipFill>
        <p:spPr bwMode="auto">
          <a:xfrm>
            <a:off x="5380038" y="4164013"/>
            <a:ext cx="39211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A_图片 4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/>
          <a:srcRect l="64922" r="21906"/>
          <a:stretch>
            <a:fillRect/>
          </a:stretch>
        </p:blipFill>
        <p:spPr bwMode="auto">
          <a:xfrm>
            <a:off x="11488738" y="5100638"/>
            <a:ext cx="400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A_图片 4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/>
          <a:srcRect l="44762" r="39365"/>
          <a:stretch>
            <a:fillRect/>
          </a:stretch>
        </p:blipFill>
        <p:spPr bwMode="auto">
          <a:xfrm>
            <a:off x="2930525" y="1925638"/>
            <a:ext cx="592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A_图片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/>
          <a:srcRect l="44762" r="39365"/>
          <a:stretch>
            <a:fillRect/>
          </a:stretch>
        </p:blipFill>
        <p:spPr bwMode="auto">
          <a:xfrm>
            <a:off x="9971088" y="6350"/>
            <a:ext cx="593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A_图片 4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/>
          <a:srcRect l="44762" r="39365"/>
          <a:stretch>
            <a:fillRect/>
          </a:stretch>
        </p:blipFill>
        <p:spPr bwMode="auto">
          <a:xfrm>
            <a:off x="10366375" y="3738563"/>
            <a:ext cx="495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A_图片 4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/>
          <a:srcRect l="44762" r="39365"/>
          <a:stretch>
            <a:fillRect/>
          </a:stretch>
        </p:blipFill>
        <p:spPr bwMode="auto">
          <a:xfrm>
            <a:off x="7008813" y="862013"/>
            <a:ext cx="4365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A_图片 4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/>
          <a:srcRect l="44762" r="39365"/>
          <a:stretch>
            <a:fillRect/>
          </a:stretch>
        </p:blipFill>
        <p:spPr bwMode="auto">
          <a:xfrm>
            <a:off x="11356975" y="1893888"/>
            <a:ext cx="5318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A_图片 5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/>
          <a:srcRect l="83652"/>
          <a:stretch>
            <a:fillRect/>
          </a:stretch>
        </p:blipFill>
        <p:spPr bwMode="auto">
          <a:xfrm>
            <a:off x="8348663" y="161925"/>
            <a:ext cx="40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A_图片 5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/>
          <a:srcRect l="83652"/>
          <a:stretch>
            <a:fillRect/>
          </a:stretch>
        </p:blipFill>
        <p:spPr bwMode="auto">
          <a:xfrm>
            <a:off x="11215688" y="566738"/>
            <a:ext cx="40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A_图片 5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0"/>
          <a:srcRect l="83652"/>
          <a:stretch>
            <a:fillRect/>
          </a:stretch>
        </p:blipFill>
        <p:spPr bwMode="auto">
          <a:xfrm>
            <a:off x="9512300" y="1603375"/>
            <a:ext cx="406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9" name="PA_图片 5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0"/>
          <a:srcRect l="83652"/>
          <a:stretch>
            <a:fillRect/>
          </a:stretch>
        </p:blipFill>
        <p:spPr bwMode="auto">
          <a:xfrm>
            <a:off x="254000" y="3722688"/>
            <a:ext cx="406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PA_任意多边形 61"/>
          <p:cNvSpPr/>
          <p:nvPr>
            <p:custDataLst>
              <p:tags r:id="rId29"/>
            </p:custDataLst>
          </p:nvPr>
        </p:nvSpPr>
        <p:spPr>
          <a:xfrm rot="7829274">
            <a:off x="669132" y="1864519"/>
            <a:ext cx="344487" cy="180975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4851" name="PA_图片 6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9"/>
          <a:srcRect l="23651" r="63492"/>
          <a:stretch>
            <a:fillRect/>
          </a:stretch>
        </p:blipFill>
        <p:spPr bwMode="auto">
          <a:xfrm>
            <a:off x="4703763" y="2166938"/>
            <a:ext cx="4746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2" name="PA_图片 63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9"/>
          <a:srcRect l="23651" r="63492"/>
          <a:stretch>
            <a:fillRect/>
          </a:stretch>
        </p:blipFill>
        <p:spPr bwMode="auto">
          <a:xfrm>
            <a:off x="7693025" y="2754313"/>
            <a:ext cx="4746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A_图片 64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9"/>
          <a:srcRect l="23651" r="63492"/>
          <a:stretch>
            <a:fillRect/>
          </a:stretch>
        </p:blipFill>
        <p:spPr bwMode="auto">
          <a:xfrm>
            <a:off x="8248650" y="3648075"/>
            <a:ext cx="4762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55" name="PA_组合 39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495550" y="1450975"/>
            <a:ext cx="6929438" cy="2647950"/>
            <a:chOff x="1285667" y="461979"/>
            <a:chExt cx="6526134" cy="3241723"/>
          </a:xfrm>
        </p:grpSpPr>
        <p:sp>
          <p:nvSpPr>
            <p:cNvPr id="41" name="矩形 38"/>
            <p:cNvSpPr/>
            <p:nvPr/>
          </p:nvSpPr>
          <p:spPr>
            <a:xfrm>
              <a:off x="1285667" y="461979"/>
              <a:ext cx="6526134" cy="3241723"/>
            </a:xfrm>
            <a:custGeom>
              <a:avLst/>
              <a:gdLst>
                <a:gd name="connsiteX0" fmla="*/ 0 w 6076191"/>
                <a:gd name="connsiteY0" fmla="*/ 0 h 3211205"/>
                <a:gd name="connsiteX1" fmla="*/ 6076191 w 6076191"/>
                <a:gd name="connsiteY1" fmla="*/ 0 h 3211205"/>
                <a:gd name="connsiteX2" fmla="*/ 6076191 w 6076191"/>
                <a:gd name="connsiteY2" fmla="*/ 3211205 h 3211205"/>
                <a:gd name="connsiteX3" fmla="*/ 0 w 6076191"/>
                <a:gd name="connsiteY3" fmla="*/ 3211205 h 3211205"/>
                <a:gd name="connsiteX4" fmla="*/ 0 w 6076191"/>
                <a:gd name="connsiteY4" fmla="*/ 0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06400 w 6482591"/>
                <a:gd name="connsiteY3" fmla="*/ 3211205 h 3211205"/>
                <a:gd name="connsiteX4" fmla="*/ 0 w 6482591"/>
                <a:gd name="connsiteY4" fmla="*/ 261257 h 3211205"/>
                <a:gd name="connsiteX0" fmla="*/ 0 w 6482591"/>
                <a:gd name="connsiteY0" fmla="*/ 261257 h 3211205"/>
                <a:gd name="connsiteX1" fmla="*/ 6482591 w 6482591"/>
                <a:gd name="connsiteY1" fmla="*/ 0 h 3211205"/>
                <a:gd name="connsiteX2" fmla="*/ 6482591 w 6482591"/>
                <a:gd name="connsiteY2" fmla="*/ 3211205 h 3211205"/>
                <a:gd name="connsiteX3" fmla="*/ 420915 w 6482591"/>
                <a:gd name="connsiteY3" fmla="*/ 3153148 h 3211205"/>
                <a:gd name="connsiteX4" fmla="*/ 0 w 6482591"/>
                <a:gd name="connsiteY4" fmla="*/ 261257 h 3211205"/>
                <a:gd name="connsiteX0" fmla="*/ 0 w 6526134"/>
                <a:gd name="connsiteY0" fmla="*/ 420914 h 3370862"/>
                <a:gd name="connsiteX1" fmla="*/ 6526134 w 6526134"/>
                <a:gd name="connsiteY1" fmla="*/ 0 h 3370862"/>
                <a:gd name="connsiteX2" fmla="*/ 6482591 w 6526134"/>
                <a:gd name="connsiteY2" fmla="*/ 3370862 h 3370862"/>
                <a:gd name="connsiteX3" fmla="*/ 420915 w 6526134"/>
                <a:gd name="connsiteY3" fmla="*/ 3312805 h 3370862"/>
                <a:gd name="connsiteX4" fmla="*/ 0 w 6526134"/>
                <a:gd name="connsiteY4" fmla="*/ 420914 h 3370862"/>
                <a:gd name="connsiteX0" fmla="*/ 0 w 6526134"/>
                <a:gd name="connsiteY0" fmla="*/ 420914 h 3312805"/>
                <a:gd name="connsiteX1" fmla="*/ 6526134 w 6526134"/>
                <a:gd name="connsiteY1" fmla="*/ 0 h 3312805"/>
                <a:gd name="connsiteX2" fmla="*/ 6482591 w 6526134"/>
                <a:gd name="connsiteY2" fmla="*/ 3153147 h 3312805"/>
                <a:gd name="connsiteX3" fmla="*/ 420915 w 6526134"/>
                <a:gd name="connsiteY3" fmla="*/ 3312805 h 3312805"/>
                <a:gd name="connsiteX4" fmla="*/ 0 w 6526134"/>
                <a:gd name="connsiteY4" fmla="*/ 420914 h 3312805"/>
                <a:gd name="connsiteX0" fmla="*/ 0 w 6526134"/>
                <a:gd name="connsiteY0" fmla="*/ 420914 h 3153148"/>
                <a:gd name="connsiteX1" fmla="*/ 6526134 w 6526134"/>
                <a:gd name="connsiteY1" fmla="*/ 0 h 3153148"/>
                <a:gd name="connsiteX2" fmla="*/ 6482591 w 6526134"/>
                <a:gd name="connsiteY2" fmla="*/ 3153147 h 3153148"/>
                <a:gd name="connsiteX3" fmla="*/ 333830 w 6526134"/>
                <a:gd name="connsiteY3" fmla="*/ 3153148 h 3153148"/>
                <a:gd name="connsiteX4" fmla="*/ 0 w 6526134"/>
                <a:gd name="connsiteY4" fmla="*/ 420914 h 315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26134" h="3153148">
                  <a:moveTo>
                    <a:pt x="0" y="420914"/>
                  </a:moveTo>
                  <a:lnTo>
                    <a:pt x="6526134" y="0"/>
                  </a:lnTo>
                  <a:lnTo>
                    <a:pt x="6482591" y="3153147"/>
                  </a:lnTo>
                  <a:lnTo>
                    <a:pt x="333830" y="3153148"/>
                  </a:lnTo>
                  <a:lnTo>
                    <a:pt x="0" y="420914"/>
                  </a:ln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463585" y="539718"/>
              <a:ext cx="6203190" cy="3148436"/>
            </a:xfrm>
            <a:custGeom>
              <a:avLst/>
              <a:gdLst>
                <a:gd name="connsiteX0" fmla="*/ 6202174 w 6202174"/>
                <a:gd name="connsiteY0" fmla="*/ 0 h 3148356"/>
                <a:gd name="connsiteX1" fmla="*/ 6201292 w 6202174"/>
                <a:gd name="connsiteY1" fmla="*/ 63862 h 3148356"/>
                <a:gd name="connsiteX2" fmla="*/ 336981 w 6202174"/>
                <a:gd name="connsiteY2" fmla="*/ 898252 h 3148356"/>
                <a:gd name="connsiteX3" fmla="*/ 6198433 w 6202174"/>
                <a:gd name="connsiteY3" fmla="*/ 270952 h 3148356"/>
                <a:gd name="connsiteX4" fmla="*/ 6160793 w 6202174"/>
                <a:gd name="connsiteY4" fmla="*/ 2996624 h 3148356"/>
                <a:gd name="connsiteX5" fmla="*/ 400021 w 6202174"/>
                <a:gd name="connsiteY5" fmla="*/ 3148356 h 3148356"/>
                <a:gd name="connsiteX6" fmla="*/ 331622 w 6202174"/>
                <a:gd name="connsiteY6" fmla="*/ 2658572 h 3148356"/>
                <a:gd name="connsiteX7" fmla="*/ 2948395 w 6202174"/>
                <a:gd name="connsiteY7" fmla="*/ 2709540 h 3148356"/>
                <a:gd name="connsiteX8" fmla="*/ 285053 w 6202174"/>
                <a:gd name="connsiteY8" fmla="*/ 2325100 h 3148356"/>
                <a:gd name="connsiteX9" fmla="*/ 0 w 6202174"/>
                <a:gd name="connsiteY9" fmla="*/ 283906 h 314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2174" h="3148356">
                  <a:moveTo>
                    <a:pt x="6202174" y="0"/>
                  </a:moveTo>
                  <a:lnTo>
                    <a:pt x="6201292" y="63862"/>
                  </a:lnTo>
                  <a:lnTo>
                    <a:pt x="336981" y="898252"/>
                  </a:lnTo>
                  <a:lnTo>
                    <a:pt x="6198433" y="270952"/>
                  </a:lnTo>
                  <a:lnTo>
                    <a:pt x="6160793" y="2996624"/>
                  </a:lnTo>
                  <a:lnTo>
                    <a:pt x="400021" y="3148356"/>
                  </a:lnTo>
                  <a:lnTo>
                    <a:pt x="331622" y="2658572"/>
                  </a:lnTo>
                  <a:lnTo>
                    <a:pt x="2948395" y="2709540"/>
                  </a:lnTo>
                  <a:lnTo>
                    <a:pt x="285053" y="2325100"/>
                  </a:lnTo>
                  <a:lnTo>
                    <a:pt x="0" y="283906"/>
                  </a:lnTo>
                  <a:close/>
                </a:path>
              </a:pathLst>
            </a:custGeom>
            <a:solidFill>
              <a:srgbClr val="54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042416" y="1911814"/>
              <a:ext cx="4624359" cy="77739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404682" y="3472429"/>
              <a:ext cx="2333859" cy="69965"/>
            </a:xfrm>
            <a:custGeom>
              <a:avLst/>
              <a:gdLst>
                <a:gd name="connsiteX0" fmla="*/ 8960 w 4624503"/>
                <a:gd name="connsiteY0" fmla="*/ 145143 h 248303"/>
                <a:gd name="connsiteX1" fmla="*/ 255703 w 4624503"/>
                <a:gd name="connsiteY1" fmla="*/ 130629 h 248303"/>
                <a:gd name="connsiteX2" fmla="*/ 647589 w 4624503"/>
                <a:gd name="connsiteY2" fmla="*/ 116115 h 248303"/>
                <a:gd name="connsiteX3" fmla="*/ 778218 w 4624503"/>
                <a:gd name="connsiteY3" fmla="*/ 72572 h 248303"/>
                <a:gd name="connsiteX4" fmla="*/ 923360 w 4624503"/>
                <a:gd name="connsiteY4" fmla="*/ 43543 h 248303"/>
                <a:gd name="connsiteX5" fmla="*/ 1649075 w 4624503"/>
                <a:gd name="connsiteY5" fmla="*/ 58057 h 248303"/>
                <a:gd name="connsiteX6" fmla="*/ 1692618 w 4624503"/>
                <a:gd name="connsiteY6" fmla="*/ 72572 h 248303"/>
                <a:gd name="connsiteX7" fmla="*/ 1765189 w 4624503"/>
                <a:gd name="connsiteY7" fmla="*/ 87086 h 248303"/>
                <a:gd name="connsiteX8" fmla="*/ 2636046 w 4624503"/>
                <a:gd name="connsiteY8" fmla="*/ 87086 h 248303"/>
                <a:gd name="connsiteX9" fmla="*/ 3115018 w 4624503"/>
                <a:gd name="connsiteY9" fmla="*/ 72572 h 248303"/>
                <a:gd name="connsiteX10" fmla="*/ 3245646 w 4624503"/>
                <a:gd name="connsiteY10" fmla="*/ 29029 h 248303"/>
                <a:gd name="connsiteX11" fmla="*/ 3289189 w 4624503"/>
                <a:gd name="connsiteY11" fmla="*/ 14515 h 248303"/>
                <a:gd name="connsiteX12" fmla="*/ 3332732 w 4624503"/>
                <a:gd name="connsiteY12" fmla="*/ 0 h 248303"/>
                <a:gd name="connsiteX13" fmla="*/ 3768160 w 4624503"/>
                <a:gd name="connsiteY13" fmla="*/ 14515 h 248303"/>
                <a:gd name="connsiteX14" fmla="*/ 3840732 w 4624503"/>
                <a:gd name="connsiteY14" fmla="*/ 29029 h 248303"/>
                <a:gd name="connsiteX15" fmla="*/ 4087475 w 4624503"/>
                <a:gd name="connsiteY15" fmla="*/ 43543 h 248303"/>
                <a:gd name="connsiteX16" fmla="*/ 4218103 w 4624503"/>
                <a:gd name="connsiteY16" fmla="*/ 72572 h 248303"/>
                <a:gd name="connsiteX17" fmla="*/ 4261646 w 4624503"/>
                <a:gd name="connsiteY17" fmla="*/ 101600 h 248303"/>
                <a:gd name="connsiteX18" fmla="*/ 4421303 w 4624503"/>
                <a:gd name="connsiteY18" fmla="*/ 130629 h 248303"/>
                <a:gd name="connsiteX19" fmla="*/ 4624503 w 4624503"/>
                <a:gd name="connsiteY19" fmla="*/ 159657 h 248303"/>
                <a:gd name="connsiteX20" fmla="*/ 4421303 w 4624503"/>
                <a:gd name="connsiteY20" fmla="*/ 174172 h 248303"/>
                <a:gd name="connsiteX21" fmla="*/ 4334218 w 4624503"/>
                <a:gd name="connsiteY21" fmla="*/ 203200 h 248303"/>
                <a:gd name="connsiteX22" fmla="*/ 4290675 w 4624503"/>
                <a:gd name="connsiteY22" fmla="*/ 217715 h 248303"/>
                <a:gd name="connsiteX23" fmla="*/ 3985875 w 4624503"/>
                <a:gd name="connsiteY23" fmla="*/ 246743 h 248303"/>
                <a:gd name="connsiteX24" fmla="*/ 3753646 w 4624503"/>
                <a:gd name="connsiteY24" fmla="*/ 232229 h 248303"/>
                <a:gd name="connsiteX25" fmla="*/ 3710103 w 4624503"/>
                <a:gd name="connsiteY25" fmla="*/ 217715 h 248303"/>
                <a:gd name="connsiteX26" fmla="*/ 3187589 w 4624503"/>
                <a:gd name="connsiteY26" fmla="*/ 232229 h 248303"/>
                <a:gd name="connsiteX27" fmla="*/ 2897303 w 4624503"/>
                <a:gd name="connsiteY27" fmla="*/ 232229 h 248303"/>
                <a:gd name="connsiteX28" fmla="*/ 2200618 w 4624503"/>
                <a:gd name="connsiteY28" fmla="*/ 217715 h 248303"/>
                <a:gd name="connsiteX29" fmla="*/ 2055475 w 4624503"/>
                <a:gd name="connsiteY29" fmla="*/ 203200 h 248303"/>
                <a:gd name="connsiteX30" fmla="*/ 1489418 w 4624503"/>
                <a:gd name="connsiteY30" fmla="*/ 232229 h 248303"/>
                <a:gd name="connsiteX31" fmla="*/ 139589 w 4624503"/>
                <a:gd name="connsiteY31" fmla="*/ 217715 h 248303"/>
                <a:gd name="connsiteX32" fmla="*/ 96046 w 4624503"/>
                <a:gd name="connsiteY32" fmla="*/ 203200 h 248303"/>
                <a:gd name="connsiteX33" fmla="*/ 8960 w 4624503"/>
                <a:gd name="connsiteY33" fmla="*/ 145143 h 2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624503" h="248303">
                  <a:moveTo>
                    <a:pt x="8960" y="145143"/>
                  </a:moveTo>
                  <a:cubicBezTo>
                    <a:pt x="35569" y="133048"/>
                    <a:pt x="173398" y="134370"/>
                    <a:pt x="255703" y="130629"/>
                  </a:cubicBezTo>
                  <a:cubicBezTo>
                    <a:pt x="386286" y="124694"/>
                    <a:pt x="517408" y="127950"/>
                    <a:pt x="647589" y="116115"/>
                  </a:cubicBezTo>
                  <a:cubicBezTo>
                    <a:pt x="700792" y="111278"/>
                    <a:pt x="729845" y="82247"/>
                    <a:pt x="778218" y="72572"/>
                  </a:cubicBezTo>
                  <a:lnTo>
                    <a:pt x="923360" y="43543"/>
                  </a:lnTo>
                  <a:lnTo>
                    <a:pt x="1649075" y="58057"/>
                  </a:lnTo>
                  <a:cubicBezTo>
                    <a:pt x="1664364" y="58634"/>
                    <a:pt x="1677775" y="68861"/>
                    <a:pt x="1692618" y="72572"/>
                  </a:cubicBezTo>
                  <a:cubicBezTo>
                    <a:pt x="1716551" y="78555"/>
                    <a:pt x="1740999" y="82248"/>
                    <a:pt x="1765189" y="87086"/>
                  </a:cubicBezTo>
                  <a:cubicBezTo>
                    <a:pt x="2488942" y="54189"/>
                    <a:pt x="1597014" y="87086"/>
                    <a:pt x="2636046" y="87086"/>
                  </a:cubicBezTo>
                  <a:cubicBezTo>
                    <a:pt x="2795777" y="87086"/>
                    <a:pt x="2955361" y="77410"/>
                    <a:pt x="3115018" y="72572"/>
                  </a:cubicBezTo>
                  <a:lnTo>
                    <a:pt x="3245646" y="29029"/>
                  </a:lnTo>
                  <a:lnTo>
                    <a:pt x="3289189" y="14515"/>
                  </a:lnTo>
                  <a:lnTo>
                    <a:pt x="3332732" y="0"/>
                  </a:lnTo>
                  <a:cubicBezTo>
                    <a:pt x="3477875" y="4838"/>
                    <a:pt x="3623173" y="6230"/>
                    <a:pt x="3768160" y="14515"/>
                  </a:cubicBezTo>
                  <a:cubicBezTo>
                    <a:pt x="3792790" y="15922"/>
                    <a:pt x="3816164" y="26796"/>
                    <a:pt x="3840732" y="29029"/>
                  </a:cubicBezTo>
                  <a:cubicBezTo>
                    <a:pt x="3922783" y="36488"/>
                    <a:pt x="4005227" y="38705"/>
                    <a:pt x="4087475" y="43543"/>
                  </a:cubicBezTo>
                  <a:cubicBezTo>
                    <a:pt x="4100398" y="46128"/>
                    <a:pt x="4200162" y="64883"/>
                    <a:pt x="4218103" y="72572"/>
                  </a:cubicBezTo>
                  <a:cubicBezTo>
                    <a:pt x="4234136" y="79444"/>
                    <a:pt x="4245613" y="94728"/>
                    <a:pt x="4261646" y="101600"/>
                  </a:cubicBezTo>
                  <a:cubicBezTo>
                    <a:pt x="4297116" y="116802"/>
                    <a:pt x="4395610" y="126347"/>
                    <a:pt x="4421303" y="130629"/>
                  </a:cubicBezTo>
                  <a:cubicBezTo>
                    <a:pt x="4606153" y="161437"/>
                    <a:pt x="4346255" y="128741"/>
                    <a:pt x="4624503" y="159657"/>
                  </a:cubicBezTo>
                  <a:cubicBezTo>
                    <a:pt x="4556770" y="164495"/>
                    <a:pt x="4488458" y="164099"/>
                    <a:pt x="4421303" y="174172"/>
                  </a:cubicBezTo>
                  <a:cubicBezTo>
                    <a:pt x="4391043" y="178711"/>
                    <a:pt x="4363246" y="193524"/>
                    <a:pt x="4334218" y="203200"/>
                  </a:cubicBezTo>
                  <a:cubicBezTo>
                    <a:pt x="4319704" y="208038"/>
                    <a:pt x="4305929" y="216542"/>
                    <a:pt x="4290675" y="217715"/>
                  </a:cubicBezTo>
                  <a:cubicBezTo>
                    <a:pt x="4063098" y="235221"/>
                    <a:pt x="4164583" y="224405"/>
                    <a:pt x="3985875" y="246743"/>
                  </a:cubicBezTo>
                  <a:cubicBezTo>
                    <a:pt x="3908465" y="241905"/>
                    <a:pt x="3830781" y="240348"/>
                    <a:pt x="3753646" y="232229"/>
                  </a:cubicBezTo>
                  <a:cubicBezTo>
                    <a:pt x="3738431" y="230627"/>
                    <a:pt x="3725402" y="217715"/>
                    <a:pt x="3710103" y="217715"/>
                  </a:cubicBezTo>
                  <a:cubicBezTo>
                    <a:pt x="3535864" y="217715"/>
                    <a:pt x="3361760" y="227391"/>
                    <a:pt x="3187589" y="232229"/>
                  </a:cubicBezTo>
                  <a:cubicBezTo>
                    <a:pt x="3031313" y="263484"/>
                    <a:pt x="3176148" y="241081"/>
                    <a:pt x="2897303" y="232229"/>
                  </a:cubicBezTo>
                  <a:cubicBezTo>
                    <a:pt x="2665141" y="224859"/>
                    <a:pt x="2432846" y="222553"/>
                    <a:pt x="2200618" y="217715"/>
                  </a:cubicBezTo>
                  <a:cubicBezTo>
                    <a:pt x="2152237" y="212877"/>
                    <a:pt x="2104097" y="203200"/>
                    <a:pt x="2055475" y="203200"/>
                  </a:cubicBezTo>
                  <a:cubicBezTo>
                    <a:pt x="1613533" y="203200"/>
                    <a:pt x="1711937" y="187726"/>
                    <a:pt x="1489418" y="232229"/>
                  </a:cubicBezTo>
                  <a:lnTo>
                    <a:pt x="139589" y="217715"/>
                  </a:lnTo>
                  <a:cubicBezTo>
                    <a:pt x="124293" y="217396"/>
                    <a:pt x="110757" y="207403"/>
                    <a:pt x="96046" y="203200"/>
                  </a:cubicBezTo>
                  <a:cubicBezTo>
                    <a:pt x="16064" y="180348"/>
                    <a:pt x="-17649" y="157238"/>
                    <a:pt x="8960" y="145143"/>
                  </a:cubicBezTo>
                  <a:close/>
                </a:path>
              </a:pathLst>
            </a:custGeom>
            <a:solidFill>
              <a:srgbClr val="463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7" name="PA_任意多边形 56"/>
          <p:cNvSpPr/>
          <p:nvPr>
            <p:custDataLst>
              <p:tags r:id="rId34"/>
            </p:custDataLst>
          </p:nvPr>
        </p:nvSpPr>
        <p:spPr>
          <a:xfrm rot="3604700">
            <a:off x="8249444" y="4002881"/>
            <a:ext cx="344488" cy="180975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PA_任意多边形 57"/>
          <p:cNvSpPr/>
          <p:nvPr>
            <p:custDataLst>
              <p:tags r:id="rId35"/>
            </p:custDataLst>
          </p:nvPr>
        </p:nvSpPr>
        <p:spPr>
          <a:xfrm rot="6561448">
            <a:off x="3127375" y="3214688"/>
            <a:ext cx="344487" cy="179388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PA_任意多边形 58"/>
          <p:cNvSpPr/>
          <p:nvPr>
            <p:custDataLst>
              <p:tags r:id="rId36"/>
            </p:custDataLst>
          </p:nvPr>
        </p:nvSpPr>
        <p:spPr>
          <a:xfrm rot="3604700">
            <a:off x="10525919" y="1429544"/>
            <a:ext cx="344487" cy="180975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PA_任意多边形 59"/>
          <p:cNvSpPr/>
          <p:nvPr>
            <p:custDataLst>
              <p:tags r:id="rId37"/>
            </p:custDataLst>
          </p:nvPr>
        </p:nvSpPr>
        <p:spPr>
          <a:xfrm rot="3604700">
            <a:off x="1431132" y="186531"/>
            <a:ext cx="344488" cy="180975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PA_任意多边形 60"/>
          <p:cNvSpPr/>
          <p:nvPr>
            <p:custDataLst>
              <p:tags r:id="rId38"/>
            </p:custDataLst>
          </p:nvPr>
        </p:nvSpPr>
        <p:spPr>
          <a:xfrm rot="6551277">
            <a:off x="10710069" y="3367881"/>
            <a:ext cx="344488" cy="180975"/>
          </a:xfrm>
          <a:custGeom>
            <a:avLst/>
            <a:gdLst>
              <a:gd name="connsiteX0" fmla="*/ 576522 w 1138421"/>
              <a:gd name="connsiteY0" fmla="*/ 0 h 416613"/>
              <a:gd name="connsiteX1" fmla="*/ 1085062 w 1138421"/>
              <a:gd name="connsiteY1" fmla="*/ 182059 h 416613"/>
              <a:gd name="connsiteX2" fmla="*/ 1138421 w 1138421"/>
              <a:gd name="connsiteY2" fmla="*/ 237954 h 416613"/>
              <a:gd name="connsiteX3" fmla="*/ 1054005 w 1138421"/>
              <a:gd name="connsiteY3" fmla="*/ 297373 h 416613"/>
              <a:gd name="connsiteX4" fmla="*/ 558329 w 1138421"/>
              <a:gd name="connsiteY4" fmla="*/ 416613 h 416613"/>
              <a:gd name="connsiteX5" fmla="*/ 62653 w 1138421"/>
              <a:gd name="connsiteY5" fmla="*/ 297373 h 416613"/>
              <a:gd name="connsiteX6" fmla="*/ 0 w 1138421"/>
              <a:gd name="connsiteY6" fmla="*/ 253273 h 416613"/>
              <a:gd name="connsiteX7" fmla="*/ 67983 w 1138421"/>
              <a:gd name="connsiteY7" fmla="*/ 182059 h 416613"/>
              <a:gd name="connsiteX8" fmla="*/ 576522 w 1138421"/>
              <a:gd name="connsiteY8" fmla="*/ 0 h 41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1" h="416613">
                <a:moveTo>
                  <a:pt x="576522" y="0"/>
                </a:moveTo>
                <a:cubicBezTo>
                  <a:pt x="775119" y="0"/>
                  <a:pt x="954915" y="69574"/>
                  <a:pt x="1085062" y="182059"/>
                </a:cubicBezTo>
                <a:lnTo>
                  <a:pt x="1138421" y="237954"/>
                </a:lnTo>
                <a:lnTo>
                  <a:pt x="1054005" y="297373"/>
                </a:lnTo>
                <a:cubicBezTo>
                  <a:pt x="927151" y="371046"/>
                  <a:pt x="751903" y="416613"/>
                  <a:pt x="558329" y="416613"/>
                </a:cubicBezTo>
                <a:cubicBezTo>
                  <a:pt x="364756" y="416613"/>
                  <a:pt x="189508" y="371046"/>
                  <a:pt x="62653" y="297373"/>
                </a:cubicBezTo>
                <a:lnTo>
                  <a:pt x="0" y="253273"/>
                </a:lnTo>
                <a:lnTo>
                  <a:pt x="67983" y="182059"/>
                </a:lnTo>
                <a:cubicBezTo>
                  <a:pt x="198129" y="69574"/>
                  <a:pt x="377925" y="0"/>
                  <a:pt x="576522" y="0"/>
                </a:cubicBezTo>
                <a:close/>
              </a:path>
            </a:pathLst>
          </a:custGeom>
          <a:solidFill>
            <a:srgbClr val="40B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4861" name="PA_图片 30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52"/>
          <a:srcRect/>
          <a:stretch>
            <a:fillRect/>
          </a:stretch>
        </p:blipFill>
        <p:spPr bwMode="auto">
          <a:xfrm>
            <a:off x="6216650" y="571500"/>
            <a:ext cx="6461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PA_文本框 8"/>
          <p:cNvSpPr txBox="1"/>
          <p:nvPr>
            <p:custDataLst>
              <p:tags r:id="rId40"/>
            </p:custDataLst>
          </p:nvPr>
        </p:nvSpPr>
        <p:spPr>
          <a:xfrm>
            <a:off x="3353028" y="2254967"/>
            <a:ext cx="529134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SFU Toledo Bold" panose="00000700000000000000" pitchFamily="2" charset="0"/>
                <a:cs typeface="+mn-ea"/>
                <a:sym typeface="+mn-lt"/>
              </a:rPr>
              <a:t>KHỞI ĐỘNG</a:t>
            </a:r>
            <a:endParaRPr lang="zh-CN" alt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#9Slide03 SFU Toledo Bold" panose="00000700000000000000" pitchFamily="2" charset="0"/>
              <a:cs typeface="+mn-ea"/>
              <a:sym typeface="+mn-lt"/>
            </a:endParaRPr>
          </a:p>
        </p:txBody>
      </p:sp>
      <p:pic>
        <p:nvPicPr>
          <p:cNvPr id="75" name="Shape">
            <a:hlinkClick r:id="" action="ppaction://media"/>
          </p:cNvPr>
          <p:cNvPicPr>
            <a:picLocks noRot="1" noChangeAspect="1"/>
          </p:cNvPicPr>
          <p:nvPr>
            <a:audioFile r:link="rId41"/>
          </p:nvPr>
        </p:nvPicPr>
        <p:blipFill>
          <a:blip r:embed="rId53"/>
          <a:srcRect/>
          <a:stretch>
            <a:fillRect/>
          </a:stretch>
        </p:blipFill>
        <p:spPr bwMode="auto">
          <a:xfrm>
            <a:off x="9231313" y="72977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16013" y="0"/>
            <a:ext cx="8826500" cy="987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84238" y="3036888"/>
            <a:ext cx="2376487" cy="101758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>
              <a:defRPr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A. Con chim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19575" y="3106738"/>
            <a:ext cx="2746375" cy="9207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>
              <a:defRPr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B. Hoa hồng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10463" y="3082925"/>
            <a:ext cx="2687637" cy="9683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>
              <a:defRPr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C. Bàn là</a:t>
            </a: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65888" y="7662863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8538" y="7361238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Apprehensive_at_Best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163" y="-889000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27100" y="271463"/>
            <a:ext cx="10083800" cy="650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accent2"/>
                </a:solidFill>
                <a:latin typeface="Arial" charset="0"/>
                <a:cs typeface="Arial" charset="0"/>
              </a:rPr>
              <a:t>Chọn từ ngữ có tiếng bắt đầu bằng âm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39300" y="436563"/>
            <a:ext cx="550863" cy="287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</a:t>
            </a:r>
          </a:p>
        </p:txBody>
      </p:sp>
      <p:sp>
        <p:nvSpPr>
          <p:cNvPr id="36877" name="Text Box 19"/>
          <p:cNvSpPr txBox="1">
            <a:spLocks noChangeArrowheads="1"/>
          </p:cNvSpPr>
          <p:nvPr/>
        </p:nvSpPr>
        <p:spPr bwMode="auto">
          <a:xfrm>
            <a:off x="8231188" y="12144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E3420"/>
                </a:solidFill>
              </a:rPr>
              <a:t>.</a:t>
            </a: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7773988" y="3248025"/>
            <a:ext cx="692150" cy="6048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6821488" y="2025650"/>
            <a:ext cx="56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932738" y="3322638"/>
            <a:ext cx="54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E3420"/>
                </a:solidFill>
              </a:rPr>
              <a:t>C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9169" grpId="0" animBg="1"/>
      <p:bldP spid="49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94266" y="36234"/>
            <a:ext cx="9460584" cy="10102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101013" y="3205163"/>
            <a:ext cx="2376487" cy="101758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>
              <a:defRPr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C. Xe máy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95850" y="3151188"/>
            <a:ext cx="2376488" cy="101758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7450">
              <a:defRPr/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B. Cái nón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82713" y="3111500"/>
            <a:ext cx="2687637" cy="101758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88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00FF"/>
                </a:solidFill>
              </a:rPr>
              <a:t>A. Bàn ghế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281" name="TextBox 4"/>
          <p:cNvSpPr txBox="1">
            <a:spLocks noChangeArrowheads="1"/>
          </p:cNvSpPr>
          <p:nvPr/>
        </p:nvSpPr>
        <p:spPr bwMode="auto">
          <a:xfrm>
            <a:off x="1280679" y="128010"/>
            <a:ext cx="942244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Chọn từ ngữ có tiếng bắt đầu bằng âm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483725" y="7943850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23238" y="7808913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65888" y="7662863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8538" y="7361238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Apprehensive_at_Best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2163" y="-889000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923463" y="330200"/>
            <a:ext cx="487362" cy="322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8929" name="Oval 22"/>
          <p:cNvSpPr>
            <a:spLocks noChangeArrowheads="1"/>
          </p:cNvSpPr>
          <p:nvPr/>
        </p:nvSpPr>
        <p:spPr bwMode="auto">
          <a:xfrm>
            <a:off x="5138738" y="3435350"/>
            <a:ext cx="471487" cy="4921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8930" name="Text Box 23"/>
          <p:cNvSpPr txBox="1">
            <a:spLocks noChangeArrowheads="1"/>
          </p:cNvSpPr>
          <p:nvPr/>
        </p:nvSpPr>
        <p:spPr bwMode="auto">
          <a:xfrm>
            <a:off x="5094288" y="3487738"/>
            <a:ext cx="56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EE3420"/>
                </a:solidFill>
              </a:rPr>
              <a:t> </a:t>
            </a:r>
            <a:r>
              <a:rPr lang="en-US" sz="2400">
                <a:solidFill>
                  <a:srgbClr val="EE3420"/>
                </a:solidFill>
              </a:rPr>
              <a:t>B.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89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31313" y="72977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1384300" y="2384425"/>
            <a:ext cx="10526713" cy="3113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>
                <a:solidFill>
                  <a:schemeClr val="hlink"/>
                </a:solidFill>
              </a:rPr>
              <a:t>Bài thơ Thương ông nói lên điều gì?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600"/>
              <a:t> Tình yêu thương của hai ông cháu.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/>
              <a:t>B. Bà yêu thương cháu của mình.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/>
              <a:t>C.Cậu bé chăm học, chăm làm. </a:t>
            </a:r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358900" y="3336925"/>
            <a:ext cx="542925" cy="4445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482725" y="337185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E342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47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867025" y="0"/>
            <a:ext cx="6769100" cy="18129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b="1" kern="10">
                <a:ln w="10160">
                  <a:solidFill>
                    <a:srgbClr val="4472C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2860" dir="5400000" algn="tl" rotWithShape="0">
                    <a:srgbClr val="000000">
                      <a:alpha val="29999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756025" y="1730375"/>
            <a:ext cx="604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Nghe- viết: Thương ông</a:t>
            </a:r>
          </a:p>
        </p:txBody>
      </p:sp>
    </p:spTree>
    <p:extLst>
      <p:ext uri="{BB962C8B-B14F-4D97-AF65-F5344CB8AC3E}">
        <p14:creationId xmlns:p14="http://schemas.microsoft.com/office/powerpoint/2010/main" val="29509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17763" y="323850"/>
            <a:ext cx="2959100" cy="660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5000"/>
              </a:lnSpc>
              <a:defRPr/>
            </a:pPr>
            <a:r>
              <a:rPr lang="en-US" sz="2000" b="1">
                <a:solidFill>
                  <a:schemeClr val="tx1"/>
                </a:solidFill>
                <a:latin typeface="Arial" charset="0"/>
                <a:cs typeface="Arial" charset="0"/>
              </a:rPr>
              <a:t>Thương ông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76488" y="549275"/>
            <a:ext cx="9815512" cy="5875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Ông bị đau chân,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Nó sưng nó tấy,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Đi phải chống gậy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Khập khiễng, khập khà,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Bước lên thềm nhà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Nhấc chân quá khó.</a:t>
            </a:r>
          </a:p>
          <a:p>
            <a:pPr>
              <a:lnSpc>
                <a:spcPct val="135000"/>
              </a:lnSpc>
              <a:defRPr/>
            </a:pPr>
            <a:endParaRPr lang="en-US" sz="2000" b="1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Thấy ông nhăn nhó,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Việt chơi ngoài sân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Lon ton lại gần,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Âu yếm nhanh nhảu: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- Ông vịn vai cháu,</a:t>
            </a:r>
          </a:p>
          <a:p>
            <a:pPr>
              <a:lnSpc>
                <a:spcPct val="135000"/>
              </a:lnSpc>
              <a:defRPr/>
            </a:pPr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Cháu đỡ ông lên.</a:t>
            </a:r>
            <a:endParaRPr lang="vi-VN" sz="20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9813" y="1739900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chống gậy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8588" y="2128838"/>
            <a:ext cx="202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Khập khiễng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67150" y="3800475"/>
            <a:ext cx="164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nhăn nhó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0" y="4216400"/>
            <a:ext cx="203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ngoài sân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2668588" y="909638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Ô 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2663825" y="1336675"/>
            <a:ext cx="900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N 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665413" y="1731963"/>
            <a:ext cx="912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2667000" y="214630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K 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2659063" y="2562225"/>
            <a:ext cx="90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 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660650" y="29813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N 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2665413" y="380047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 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2667000" y="4216400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V 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2663825" y="462756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L 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665413" y="5037138"/>
            <a:ext cx="823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Â 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2819400" y="54419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Ô 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2665413" y="5868988"/>
            <a:ext cx="85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 </a:t>
            </a:r>
          </a:p>
        </p:txBody>
      </p:sp>
      <p:pic>
        <p:nvPicPr>
          <p:cNvPr id="42004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9175" y="-171450"/>
            <a:ext cx="4511675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36888" y="493713"/>
            <a:ext cx="912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  </a:t>
            </a:r>
          </a:p>
        </p:txBody>
      </p:sp>
      <p:sp>
        <p:nvSpPr>
          <p:cNvPr id="42006" name="Text Box 27"/>
          <p:cNvSpPr txBox="1">
            <a:spLocks noChangeArrowheads="1"/>
          </p:cNvSpPr>
          <p:nvPr/>
        </p:nvSpPr>
        <p:spPr bwMode="auto">
          <a:xfrm>
            <a:off x="247650" y="-25400"/>
            <a:ext cx="11577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25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1746250"/>
            <a:ext cx="4868862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47938" y="1792288"/>
            <a:ext cx="2959100" cy="376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1"/>
                </a:solidFill>
                <a:latin typeface="HP001 4 hàng" panose="020B0603050302020204" pitchFamily="34" charset="0"/>
              </a:rPr>
              <a:t>Tư thế ngồi viết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3388" y="1587500"/>
            <a:ext cx="5072062" cy="4418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92000"/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Lưng thẳng</a:t>
            </a:r>
          </a:p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Đầu hơi cúi</a:t>
            </a:r>
          </a:p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Không tì ngực vào bàn</a:t>
            </a:r>
          </a:p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Mắt cách vở khoảng 25 cm – 30 cm</a:t>
            </a:r>
          </a:p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Tay phải cầm bút</a:t>
            </a:r>
          </a:p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Tay trái tì nhẹ lên mép vở để giữ</a:t>
            </a:r>
          </a:p>
          <a:p>
            <a:pPr marL="342900" indent="-342900" algn="just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>
                <a:solidFill>
                  <a:srgbClr val="FF0000"/>
                </a:solidFill>
                <a:latin typeface="HP001 4 hàng" panose="020B0603050302020204" pitchFamily="34" charset="0"/>
              </a:rPr>
              <a:t>Hai chân để song song thoải mái.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0972800" cy="7586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>
                <a:latin typeface="Arial-Rounded"/>
                <a:ea typeface="Arial-Rounded"/>
                <a:cs typeface="Arial-Rounded"/>
              </a:rPr>
              <a:t>2.</a:t>
            </a:r>
            <a:r>
              <a:rPr lang="en-US" sz="2800">
                <a:latin typeface="Arial-Rounded"/>
                <a:ea typeface="Arial-Rounded"/>
                <a:cs typeface="Arial-Rounded"/>
              </a:rPr>
              <a:t> Chọn a hoặc b </a:t>
            </a:r>
            <a:br>
              <a:rPr lang="en-US" sz="2800">
                <a:latin typeface="Arial-Rounded"/>
                <a:ea typeface="Arial-Rounded"/>
                <a:cs typeface="Arial-Rounded"/>
              </a:rPr>
            </a:br>
            <a:r>
              <a:rPr lang="en-US" sz="2800">
                <a:latin typeface="Arial-Rounded"/>
                <a:ea typeface="Arial-Rounded"/>
                <a:cs typeface="Arial-Rounded"/>
              </a:rPr>
              <a:t>a. Chọn ch hoặc tr thay cho bông hoa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87425"/>
            <a:ext cx="10515600" cy="61563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choai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“O….o!”</a:t>
            </a:r>
          </a:p>
        </p:txBody>
      </p:sp>
      <p:pic>
        <p:nvPicPr>
          <p:cNvPr id="49155" name="Content Placeholder 8" descr="00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525" y="914400"/>
            <a:ext cx="3206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Content Placeholder 8" descr="00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0" y="2020888"/>
            <a:ext cx="4794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Content Placeholder 8" descr="00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838" y="1890713"/>
            <a:ext cx="234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Content Placeholder 8" descr="00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2503488"/>
            <a:ext cx="3206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Content Placeholder 8" descr="00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2516188"/>
            <a:ext cx="2889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77875" y="51530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07975" y="3013075"/>
            <a:ext cx="9540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b.Chọn </a:t>
            </a:r>
            <a:r>
              <a:rPr lang="en-US" sz="2800">
                <a:solidFill>
                  <a:srgbClr val="EE3420"/>
                </a:solidFill>
              </a:rPr>
              <a:t>ac</a:t>
            </a:r>
            <a:r>
              <a:rPr lang="en-US" sz="2800"/>
              <a:t> hay </a:t>
            </a:r>
            <a:r>
              <a:rPr lang="en-US" sz="2800">
                <a:solidFill>
                  <a:srgbClr val="EE3420"/>
                </a:solidFill>
              </a:rPr>
              <a:t>at </a:t>
            </a:r>
            <a:r>
              <a:rPr lang="en-US" sz="2800"/>
              <a:t>thay cho ô vuông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36950"/>
            <a:ext cx="1076325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287</Words>
  <Application>Microsoft Office PowerPoint</Application>
  <PresentationFormat>Widescreen</PresentationFormat>
  <Paragraphs>78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宋体</vt:lpstr>
      <vt:lpstr>#9Slide03 SFU Toledo Bold</vt:lpstr>
      <vt:lpstr>Arial</vt:lpstr>
      <vt:lpstr>Arial-Rounded</vt:lpstr>
      <vt:lpstr>Bookman Old Style</vt:lpstr>
      <vt:lpstr>Calibri</vt:lpstr>
      <vt:lpstr>Calibri Light</vt:lpstr>
      <vt:lpstr>等线</vt:lpstr>
      <vt:lpstr>HP001 4 hàng</vt:lpstr>
      <vt:lpstr>Times New Roman</vt:lpstr>
      <vt:lpstr>Wingdings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2b.Chọn ac hay at thay cho ô vuông.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222</cp:revision>
  <dcterms:created xsi:type="dcterms:W3CDTF">2021-05-27T09:39:36Z</dcterms:created>
  <dcterms:modified xsi:type="dcterms:W3CDTF">2026-01-26T09:31:45Z</dcterms:modified>
</cp:coreProperties>
</file>