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0" r:id="rId2"/>
    <p:sldId id="274" r:id="rId3"/>
    <p:sldId id="267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1" r:id="rId12"/>
    <p:sldId id="272" r:id="rId13"/>
    <p:sldId id="259" r:id="rId14"/>
    <p:sldId id="260" r:id="rId15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92" y="84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A091-D9D8-4572-823C-6797E69B120A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CD6A-137E-4A3F-9DDD-CD2E9555B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16615" y="4252913"/>
            <a:ext cx="96012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8016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801616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F780-017A-499C-BE84-42841C1743E6}" type="datetimeFigureOut">
              <a:rPr lang="en-US" smtClean="0"/>
              <a:pPr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06BD-6226-469C-936C-8E0032D57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NULL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9687" y="-2088710"/>
            <a:ext cx="121920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图片 18"/>
          <p:cNvPicPr>
            <a:picLocks noChangeAspect="1"/>
          </p:cNvPicPr>
          <p:nvPr/>
        </p:nvPicPr>
        <p:blipFill>
          <a:blip r:embed="rId6"/>
          <a:srcRect t="80592"/>
          <a:stretch>
            <a:fillRect/>
          </a:stretch>
        </p:blipFill>
        <p:spPr bwMode="auto">
          <a:xfrm>
            <a:off x="304800" y="5527676"/>
            <a:ext cx="12192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Quà tặng cuộc sống - Gia đình là... yêu thương (online-video-cutter.com)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470803" y="991935"/>
            <a:ext cx="8417860" cy="4679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hape">
            <a:hlinkClick r:id="" action="ppaction://media"/>
          </p:cNvPr>
          <p:cNvPicPr>
            <a:picLocks noRot="1" noChangeAspect="1"/>
          </p:cNvPicPr>
          <p:nvPr>
            <a:audioFile r:link="rId2"/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00788" y="72786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6"/>
          <p:cNvSpPr>
            <a:spLocks noChangeArrowheads="1" noChangeShapeType="1" noTextEdit="1"/>
          </p:cNvSpPr>
          <p:nvPr/>
        </p:nvSpPr>
        <p:spPr bwMode="auto">
          <a:xfrm>
            <a:off x="1792288" y="511176"/>
            <a:ext cx="9021762" cy="4295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08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THẦY CÔ VỀ DỰ GIỜ</a:t>
            </a:r>
          </a:p>
        </p:txBody>
      </p:sp>
      <p:pic>
        <p:nvPicPr>
          <p:cNvPr id="32774" name="图片 15"/>
          <p:cNvPicPr>
            <a:picLocks noChangeAspect="1"/>
          </p:cNvPicPr>
          <p:nvPr/>
        </p:nvPicPr>
        <p:blipFill>
          <a:blip r:embed="rId9"/>
          <a:srcRect l="47710" t="40370" r="7603" b="8900"/>
          <a:stretch>
            <a:fillRect/>
          </a:stretch>
        </p:blipFill>
        <p:spPr bwMode="auto">
          <a:xfrm>
            <a:off x="8670926" y="5721351"/>
            <a:ext cx="214312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图片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75901" y="5599114"/>
            <a:ext cx="20224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3864" y="-179388"/>
            <a:ext cx="1228725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" y="34290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7675" y="-2332038"/>
            <a:ext cx="3429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40925" y="35750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20313" y="-1592263"/>
            <a:ext cx="3429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4489" y="268289"/>
            <a:ext cx="2333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1" y="5830889"/>
            <a:ext cx="2333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239376" y="5213351"/>
            <a:ext cx="2333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2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20151" y="146051"/>
            <a:ext cx="2333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536113" y="72977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3408363" y="5799981"/>
            <a:ext cx="52959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GIÁO VIÊN: NGUYỄN THỊ NHƯ NGUYÊN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TRƯỜNG TIỂU HỌC HÒA NGHĨA</a:t>
            </a:r>
            <a:endParaRPr lang="en-US" b="1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7696200" y="381000"/>
            <a:ext cx="4419600" cy="4876800"/>
          </a:xfrm>
          <a:prstGeom prst="cloudCallout">
            <a:avLst>
              <a:gd name="adj1" fmla="val -55676"/>
              <a:gd name="adj2" fmla="val 510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6544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 </a:t>
            </a:r>
            <a:r>
              <a:rPr lang="en-US" sz="3600" b="1" dirty="0" err="1"/>
              <a:t>mất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đã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2582"/>
            <a:ext cx="6705600" cy="422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228600" y="228600"/>
            <a:ext cx="4191000" cy="3352800"/>
          </a:xfrm>
          <a:prstGeom prst="cloudCallout">
            <a:avLst>
              <a:gd name="adj1" fmla="val 62945"/>
              <a:gd name="adj2" fmla="val 357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buồn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4878" y="5029200"/>
            <a:ext cx="769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Vắng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,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cảm</a:t>
            </a:r>
            <a:r>
              <a:rPr lang="en-US" sz="3600" b="1" dirty="0"/>
              <a:t> </a:t>
            </a:r>
            <a:r>
              <a:rPr lang="en-US" sz="3600" b="1" dirty="0" err="1"/>
              <a:t>thấy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207" y="533400"/>
            <a:ext cx="7091596" cy="4369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6553200" y="0"/>
            <a:ext cx="5943600" cy="5715000"/>
          </a:xfrm>
          <a:prstGeom prst="cloudCallout">
            <a:avLst>
              <a:gd name="adj1" fmla="val -58775"/>
              <a:gd name="adj2" fmla="val 1313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dang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334000"/>
            <a:ext cx="580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truyện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thúc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5562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33400" y="304800"/>
            <a:ext cx="1132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70627"/>
            <a:ext cx="8415819" cy="57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940431" y="-2971800"/>
            <a:ext cx="6858000" cy="128016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408657" y="2043415"/>
            <a:ext cx="5598645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CỦNG CỐ BÀI HỌC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1" y="6557554"/>
            <a:ext cx="12804234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537" y="3429001"/>
            <a:ext cx="2376460" cy="3827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446D25-2D1C-491F-8595-A097CB489840}"/>
              </a:ext>
            </a:extLst>
          </p:cNvPr>
          <p:cNvSpPr/>
          <p:nvPr/>
        </p:nvSpPr>
        <p:spPr>
          <a:xfrm>
            <a:off x="4191000" y="1752600"/>
            <a:ext cx="64008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chuyện Bà cháu cho thấy </a:t>
            </a:r>
            <a:r>
              <a:rPr lang="vi-VN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thương, gắn bó sâu sắc của </a:t>
            </a:r>
            <a:r>
              <a:rPr lang="en-US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vi-VN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cháu. Tình cảm ấy còn quý giá hơn cả vàng bạc. Ca ngợi sự hiếu thảo của hai người cháu dành cho bà.</a:t>
            </a:r>
            <a:br>
              <a:rPr lang="vi-VN" sz="32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64E9A8-526F-4CE1-B981-8092F195DF64}"/>
              </a:ext>
            </a:extLst>
          </p:cNvPr>
          <p:cNvSpPr txBox="1"/>
          <p:nvPr/>
        </p:nvSpPr>
        <p:spPr>
          <a:xfrm>
            <a:off x="112542" y="914400"/>
            <a:ext cx="1249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030A0"/>
                </a:solidFill>
                <a:latin typeface="HP001 4 hang 1 ô ly" panose="020B0603050302020204" pitchFamily="34" charset="0"/>
              </a:rPr>
              <a:t>Tiếng Việt</a:t>
            </a:r>
          </a:p>
          <a:p>
            <a:pPr algn="ctr"/>
            <a:r>
              <a:rPr lang="en-US" sz="6000" b="1">
                <a:solidFill>
                  <a:srgbClr val="7030A0"/>
                </a:solidFill>
                <a:latin typeface="HP001 4 hang 1 ô ly" panose="020B0603050302020204" pitchFamily="34" charset="0"/>
              </a:rPr>
              <a:t>N</a:t>
            </a:r>
            <a:r>
              <a:rPr lang="en-US" sz="6000" b="1">
                <a:solidFill>
                  <a:srgbClr val="7030A0"/>
                </a:solidFill>
                <a:latin typeface="HP001 4 hàng" panose="020B0603050302020204" pitchFamily="34" charset="0"/>
              </a:rPr>
              <a:t>ói</a:t>
            </a:r>
            <a:r>
              <a:rPr lang="en-US" sz="6000" b="1">
                <a:solidFill>
                  <a:srgbClr val="7030A0"/>
                </a:solidFill>
                <a:latin typeface="HP001 4 hang 1 ô ly" panose="020B0603050302020204" pitchFamily="34" charset="0"/>
              </a:rPr>
              <a:t> và nghe: Kể chuyện Bà cháu.</a:t>
            </a:r>
          </a:p>
        </p:txBody>
      </p:sp>
    </p:spTree>
    <p:extLst>
      <p:ext uri="{BB962C8B-B14F-4D97-AF65-F5344CB8AC3E}">
        <p14:creationId xmlns:p14="http://schemas.microsoft.com/office/powerpoint/2010/main" val="1970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1070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Dựa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hỏi</a:t>
            </a:r>
            <a:r>
              <a:rPr lang="en-US" sz="3600" b="1" dirty="0"/>
              <a:t> </a:t>
            </a:r>
            <a:r>
              <a:rPr lang="en-US" sz="3600" b="1" dirty="0" err="1"/>
              <a:t>gợi</a:t>
            </a:r>
            <a:r>
              <a:rPr lang="en-US" sz="3600" b="1" dirty="0"/>
              <a:t> ý, </a:t>
            </a:r>
            <a:r>
              <a:rPr lang="en-US" sz="3600" b="1" dirty="0" err="1"/>
              <a:t>đoán</a:t>
            </a:r>
            <a:r>
              <a:rPr lang="en-US" sz="3600" b="1" dirty="0"/>
              <a:t> </a:t>
            </a:r>
            <a:r>
              <a:rPr lang="en-US" sz="3600" b="1" dirty="0" err="1"/>
              <a:t>nội</a:t>
            </a:r>
            <a:r>
              <a:rPr lang="en-US" sz="3600" b="1" dirty="0"/>
              <a:t> dung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từng</a:t>
            </a:r>
            <a:r>
              <a:rPr lang="en-US" sz="3600" b="1" dirty="0"/>
              <a:t> </a:t>
            </a:r>
            <a:r>
              <a:rPr lang="en-US" sz="3600" b="1" dirty="0" err="1"/>
              <a:t>tranh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5827"/>
            <a:ext cx="8415819" cy="57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943600"/>
            <a:ext cx="5853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tiên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cái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33096"/>
            <a:ext cx="8149165" cy="5058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5715000"/>
            <a:ext cx="6544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 </a:t>
            </a:r>
            <a:r>
              <a:rPr lang="en-US" sz="3600" b="1" dirty="0" err="1"/>
              <a:t>mất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đã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737380"/>
            <a:ext cx="7391400" cy="4662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4800600"/>
            <a:ext cx="769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Vắng</a:t>
            </a:r>
            <a:r>
              <a:rPr lang="en-US" sz="3600" b="1" dirty="0"/>
              <a:t> </a:t>
            </a:r>
            <a:r>
              <a:rPr lang="en-US" sz="3600" b="1" dirty="0" err="1"/>
              <a:t>bà</a:t>
            </a:r>
            <a:r>
              <a:rPr lang="en-US" sz="3600" b="1" dirty="0"/>
              <a:t>,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cảm</a:t>
            </a:r>
            <a:r>
              <a:rPr lang="en-US" sz="3600" b="1" dirty="0"/>
              <a:t> </a:t>
            </a:r>
            <a:r>
              <a:rPr lang="en-US" sz="3600" b="1" dirty="0" err="1"/>
              <a:t>thấy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"/>
            <a:ext cx="7462603" cy="45981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257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truyện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thúc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8600"/>
            <a:ext cx="8268992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2. </a:t>
            </a:r>
            <a:r>
              <a:rPr lang="en-US" sz="6600" b="1" dirty="0" err="1"/>
              <a:t>Nghe</a:t>
            </a:r>
            <a:r>
              <a:rPr lang="en-US" sz="6600" b="1" dirty="0"/>
              <a:t> </a:t>
            </a:r>
            <a:r>
              <a:rPr lang="en-US" sz="6600" b="1" dirty="0" err="1"/>
              <a:t>kể</a:t>
            </a:r>
            <a:r>
              <a:rPr lang="en-US" sz="6600" b="1" dirty="0"/>
              <a:t> </a:t>
            </a:r>
            <a:r>
              <a:rPr lang="en-US" sz="6600" b="1" dirty="0" err="1"/>
              <a:t>chuyện</a:t>
            </a:r>
            <a:endParaRPr lang="en-US" sz="6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0" y="0"/>
            <a:ext cx="4495800" cy="3505200"/>
          </a:xfrm>
          <a:prstGeom prst="cloudCallout">
            <a:avLst>
              <a:gd name="adj1" fmla="val 63884"/>
              <a:gd name="adj2" fmla="val 415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6198" y="5583073"/>
            <a:ext cx="622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Cô</a:t>
            </a:r>
            <a:r>
              <a:rPr lang="en-US" sz="3600" b="1" dirty="0"/>
              <a:t> </a:t>
            </a:r>
            <a:r>
              <a:rPr lang="en-US" sz="3600" b="1" dirty="0" err="1"/>
              <a:t>tiên</a:t>
            </a:r>
            <a:r>
              <a:rPr lang="en-US" sz="3600" b="1" dirty="0"/>
              <a:t> </a:t>
            </a:r>
            <a:r>
              <a:rPr lang="en-US" sz="3600" b="1" dirty="0" err="1"/>
              <a:t>cho</a:t>
            </a:r>
            <a:r>
              <a:rPr lang="en-US" sz="3600" b="1" dirty="0"/>
              <a:t>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anh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cái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12378"/>
            <a:ext cx="7691965" cy="477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294</Words>
  <Application>Microsoft Office PowerPoint</Application>
  <PresentationFormat>Custom</PresentationFormat>
  <Paragraphs>24</Paragraphs>
  <Slides>14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HP001 4 hàng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HOANG-FX</dc:creator>
  <cp:lastModifiedBy>Administrator</cp:lastModifiedBy>
  <cp:revision>13</cp:revision>
  <dcterms:created xsi:type="dcterms:W3CDTF">2021-12-11T07:49:31Z</dcterms:created>
  <dcterms:modified xsi:type="dcterms:W3CDTF">2026-01-02T03:37:14Z</dcterms:modified>
</cp:coreProperties>
</file>