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309" r:id="rId3"/>
    <p:sldId id="306" r:id="rId4"/>
    <p:sldId id="303" r:id="rId5"/>
    <p:sldId id="304" r:id="rId6"/>
    <p:sldId id="305" r:id="rId7"/>
    <p:sldId id="307" r:id="rId8"/>
    <p:sldId id="308" r:id="rId9"/>
    <p:sldId id="310" r:id="rId10"/>
    <p:sldId id="259" r:id="rId11"/>
    <p:sldId id="311" r:id="rId12"/>
    <p:sldId id="315" r:id="rId13"/>
    <p:sldId id="314" r:id="rId14"/>
    <p:sldId id="316" r:id="rId15"/>
    <p:sldId id="317" r:id="rId16"/>
    <p:sldId id="318" r:id="rId17"/>
  </p:sldIdLst>
  <p:sldSz cx="9144000" cy="5143500" type="screen16x9"/>
  <p:notesSz cx="6858000" cy="9144000"/>
  <p:embeddedFontLst>
    <p:embeddedFont>
      <p:font typeface="HP001 5 hàng" panose="020B0604020202020204" charset="0"/>
      <p:regular r:id="rId19"/>
      <p:bold r:id="rId20"/>
    </p:embeddedFont>
    <p:embeddedFont>
      <p:font typeface="Aachen" panose="02020500000000000000" charset="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Jomhuria" panose="020B0604020202020204" charset="-78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P001 4 hàng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7703F0-C548-483A-8F51-0C453B2F3439}">
  <a:tblStyle styleId="{EB7703F0-C548-483A-8F51-0C453B2F34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96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24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e342035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e342035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13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e342035e76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e342035e76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3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7782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92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5360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2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720000" y="1733775"/>
            <a:ext cx="4436100" cy="18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title"/>
          </p:nvPr>
        </p:nvSpPr>
        <p:spPr>
          <a:xfrm>
            <a:off x="720000" y="34522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26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4"/>
          <p:cNvSpPr txBox="1">
            <a:spLocks noGrp="1"/>
          </p:cNvSpPr>
          <p:nvPr>
            <p:ph type="title"/>
          </p:nvPr>
        </p:nvSpPr>
        <p:spPr>
          <a:xfrm>
            <a:off x="2244608" y="3328249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04" name="Google Shape;804;p14"/>
          <p:cNvSpPr txBox="1">
            <a:spLocks noGrp="1"/>
          </p:cNvSpPr>
          <p:nvPr>
            <p:ph type="subTitle" idx="1"/>
          </p:nvPr>
        </p:nvSpPr>
        <p:spPr>
          <a:xfrm>
            <a:off x="1458158" y="1317863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85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2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3"/>
          <p:cNvSpPr txBox="1">
            <a:spLocks noGrp="1"/>
          </p:cNvSpPr>
          <p:nvPr>
            <p:ph type="title"/>
          </p:nvPr>
        </p:nvSpPr>
        <p:spPr>
          <a:xfrm>
            <a:off x="1755125" y="1480655"/>
            <a:ext cx="27873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title" idx="2" hasCustomPrompt="1"/>
          </p:nvPr>
        </p:nvSpPr>
        <p:spPr>
          <a:xfrm>
            <a:off x="460825" y="1700650"/>
            <a:ext cx="1290300" cy="9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1" name="Google Shape;721;p13"/>
          <p:cNvSpPr txBox="1">
            <a:spLocks noGrp="1"/>
          </p:cNvSpPr>
          <p:nvPr>
            <p:ph type="subTitle" idx="1"/>
          </p:nvPr>
        </p:nvSpPr>
        <p:spPr>
          <a:xfrm>
            <a:off x="1755125" y="2010446"/>
            <a:ext cx="2554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title" idx="3"/>
          </p:nvPr>
        </p:nvSpPr>
        <p:spPr>
          <a:xfrm>
            <a:off x="5636692" y="1480655"/>
            <a:ext cx="27873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title" idx="4" hasCustomPrompt="1"/>
          </p:nvPr>
        </p:nvSpPr>
        <p:spPr>
          <a:xfrm>
            <a:off x="4347527" y="1700650"/>
            <a:ext cx="1290300" cy="9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5"/>
          </p:nvPr>
        </p:nvSpPr>
        <p:spPr>
          <a:xfrm>
            <a:off x="5636692" y="2010446"/>
            <a:ext cx="2554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title" idx="6"/>
          </p:nvPr>
        </p:nvSpPr>
        <p:spPr>
          <a:xfrm>
            <a:off x="1755125" y="2964597"/>
            <a:ext cx="27873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7" hasCustomPrompt="1"/>
          </p:nvPr>
        </p:nvSpPr>
        <p:spPr>
          <a:xfrm>
            <a:off x="460825" y="3162133"/>
            <a:ext cx="1290300" cy="9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8"/>
          </p:nvPr>
        </p:nvSpPr>
        <p:spPr>
          <a:xfrm>
            <a:off x="1755125" y="3494395"/>
            <a:ext cx="2554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title" idx="9"/>
          </p:nvPr>
        </p:nvSpPr>
        <p:spPr>
          <a:xfrm>
            <a:off x="5636692" y="2964597"/>
            <a:ext cx="27873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13" hasCustomPrompt="1"/>
          </p:nvPr>
        </p:nvSpPr>
        <p:spPr>
          <a:xfrm>
            <a:off x="4347527" y="3162133"/>
            <a:ext cx="1290300" cy="90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14"/>
          </p:nvPr>
        </p:nvSpPr>
        <p:spPr>
          <a:xfrm>
            <a:off x="5636692" y="3494395"/>
            <a:ext cx="25542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15"/>
          </p:nvPr>
        </p:nvSpPr>
        <p:spPr>
          <a:xfrm>
            <a:off x="720000" y="34522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428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1729500" y="1195454"/>
            <a:ext cx="5685000" cy="8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241450" y="2273673"/>
            <a:ext cx="46611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64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28454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375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905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9714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830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2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12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2109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1C92-ADDB-45AF-8785-381538629C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FF004-3B35-46EA-B9F0-DF3EDCB559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8"/>
          <p:cNvSpPr/>
          <p:nvPr/>
        </p:nvSpPr>
        <p:spPr>
          <a:xfrm>
            <a:off x="1398200" y="619351"/>
            <a:ext cx="6347400" cy="19419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8"/>
          <p:cNvSpPr/>
          <p:nvPr/>
        </p:nvSpPr>
        <p:spPr>
          <a:xfrm>
            <a:off x="7347583" y="2725966"/>
            <a:ext cx="1532082" cy="735176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8"/>
          <p:cNvSpPr/>
          <p:nvPr/>
        </p:nvSpPr>
        <p:spPr>
          <a:xfrm>
            <a:off x="464700" y="3538338"/>
            <a:ext cx="102000" cy="102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8"/>
          <p:cNvSpPr/>
          <p:nvPr/>
        </p:nvSpPr>
        <p:spPr>
          <a:xfrm>
            <a:off x="1154562" y="1815914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8"/>
          <p:cNvSpPr/>
          <p:nvPr/>
        </p:nvSpPr>
        <p:spPr>
          <a:xfrm>
            <a:off x="671131" y="160670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E4BE7-C697-49CC-8D9B-D93D57BDF311}"/>
              </a:ext>
            </a:extLst>
          </p:cNvPr>
          <p:cNvSpPr txBox="1"/>
          <p:nvPr/>
        </p:nvSpPr>
        <p:spPr>
          <a:xfrm>
            <a:off x="1683214" y="819205"/>
            <a:ext cx="5972247" cy="1752545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>
                      <a:lumMod val="2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CHÀO MỪNG CÁC EM ĐẾN VỚI TIẾT HỌC TẬP VIẾT</a:t>
            </a:r>
            <a:endParaRPr lang="vi-VN" sz="4800" b="1" dirty="0">
              <a:ln w="12700" cmpd="sng">
                <a:solidFill>
                  <a:schemeClr val="accent4">
                    <a:lumMod val="25000"/>
                  </a:schemeClr>
                </a:solidFill>
                <a:prstDash val="solid"/>
              </a:ln>
              <a:solidFill>
                <a:srgbClr val="00B05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BE6001-A925-74F2-70DD-9D00E83398BA}"/>
              </a:ext>
            </a:extLst>
          </p:cNvPr>
          <p:cNvSpPr txBox="1"/>
          <p:nvPr/>
        </p:nvSpPr>
        <p:spPr>
          <a:xfrm>
            <a:off x="2037807" y="2939665"/>
            <a:ext cx="506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NGUYÊN</a:t>
            </a:r>
          </a:p>
          <a:p>
            <a:pPr algn="ctr"/>
            <a:r>
              <a:rPr lang="en-GB" b="1">
                <a:solidFill>
                  <a:srgbClr val="0070C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  <a:endParaRPr lang="en-US" b="1">
              <a:solidFill>
                <a:srgbClr val="0070C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31"/>
          <p:cNvSpPr/>
          <p:nvPr/>
        </p:nvSpPr>
        <p:spPr>
          <a:xfrm>
            <a:off x="8093797" y="3895952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31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31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0292B25-F38F-4967-A39C-ECD7CB5C1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00" y="1037981"/>
            <a:ext cx="8093797" cy="1316461"/>
          </a:xfrm>
          <a:prstGeom prst="rect">
            <a:avLst/>
          </a:prstGeom>
        </p:spPr>
      </p:pic>
      <p:sp>
        <p:nvSpPr>
          <p:cNvPr id="50" name="Ribbon: Tilted Up 49">
            <a:extLst>
              <a:ext uri="{FF2B5EF4-FFF2-40B4-BE49-F238E27FC236}">
                <a16:creationId xmlns:a16="http://schemas.microsoft.com/office/drawing/2014/main" id="{1F1D30C2-FF9E-4FD8-A1F6-BFDA295C92F2}"/>
              </a:ext>
            </a:extLst>
          </p:cNvPr>
          <p:cNvSpPr/>
          <p:nvPr/>
        </p:nvSpPr>
        <p:spPr>
          <a:xfrm>
            <a:off x="2325156" y="479274"/>
            <a:ext cx="4493687" cy="558707"/>
          </a:xfrm>
          <a:prstGeom prst="ribbon2">
            <a:avLst>
              <a:gd name="adj1" fmla="val 11352"/>
              <a:gd name="adj2" fmla="val 52533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Cụm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dụng</a:t>
            </a:r>
            <a:endParaRPr lang="vi-VN" sz="2000" b="1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DF7674-ABD0-4826-9EF4-A93D630510DF}"/>
              </a:ext>
            </a:extLst>
          </p:cNvPr>
          <p:cNvSpPr/>
          <p:nvPr/>
        </p:nvSpPr>
        <p:spPr>
          <a:xfrm>
            <a:off x="1875586" y="2513449"/>
            <a:ext cx="539282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en-US" sz="2000" b="1" dirty="0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rít</a:t>
            </a:r>
            <a:r>
              <a:rPr lang="en-US" sz="2000" b="1" dirty="0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C01811-1759-4FB1-9C29-E8A3FB27B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45" y="2202171"/>
            <a:ext cx="863247" cy="86324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1E602BB-350F-4A10-B34D-982264A7BEC8}"/>
              </a:ext>
            </a:extLst>
          </p:cNvPr>
          <p:cNvSpPr/>
          <p:nvPr/>
        </p:nvSpPr>
        <p:spPr>
          <a:xfrm>
            <a:off x="1951392" y="3326096"/>
            <a:ext cx="5769858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chim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hót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dứt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tươi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000" i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D0513A2-7E4E-42BD-8F8D-1C0677186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44" y="3265292"/>
            <a:ext cx="1389847" cy="92656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E635934-8AAF-4DE9-91F9-DB01F009CE3D}"/>
              </a:ext>
            </a:extLst>
          </p:cNvPr>
          <p:cNvSpPr/>
          <p:nvPr/>
        </p:nvSpPr>
        <p:spPr>
          <a:xfrm>
            <a:off x="1946573" y="2423960"/>
            <a:ext cx="5326655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en-US" sz="2000" b="1" dirty="0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rít</a:t>
            </a:r>
            <a:r>
              <a:rPr lang="en-US" sz="2000" b="1" dirty="0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endParaRPr lang="vi-VN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CC664D6-63A9-405C-8968-026C5295F3B3}"/>
              </a:ext>
            </a:extLst>
          </p:cNvPr>
          <p:cNvSpPr/>
          <p:nvPr/>
        </p:nvSpPr>
        <p:spPr>
          <a:xfrm>
            <a:off x="1936998" y="3333705"/>
            <a:ext cx="5269997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rít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chim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000" b="1" i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9" grpId="0"/>
      <p:bldP spid="29" grpId="1"/>
      <p:bldP spid="32" grpId="0"/>
      <p:bldP spid="32" grpId="1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31"/>
          <p:cNvSpPr/>
          <p:nvPr/>
        </p:nvSpPr>
        <p:spPr>
          <a:xfrm>
            <a:off x="8093797" y="3895952"/>
            <a:ext cx="1126143" cy="540339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31"/>
          <p:cNvSpPr/>
          <p:nvPr/>
        </p:nvSpPr>
        <p:spPr>
          <a:xfrm>
            <a:off x="748837" y="1146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31"/>
          <p:cNvSpPr/>
          <p:nvPr/>
        </p:nvSpPr>
        <p:spPr>
          <a:xfrm>
            <a:off x="273684" y="2950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0292B25-F38F-4967-A39C-ECD7CB5C1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00" y="1037981"/>
            <a:ext cx="8093797" cy="1316461"/>
          </a:xfrm>
          <a:prstGeom prst="rect">
            <a:avLst/>
          </a:prstGeom>
        </p:spPr>
      </p:pic>
      <p:sp>
        <p:nvSpPr>
          <p:cNvPr id="50" name="Ribbon: Tilted Up 49">
            <a:extLst>
              <a:ext uri="{FF2B5EF4-FFF2-40B4-BE49-F238E27FC236}">
                <a16:creationId xmlns:a16="http://schemas.microsoft.com/office/drawing/2014/main" id="{1F1D30C2-FF9E-4FD8-A1F6-BFDA295C92F2}"/>
              </a:ext>
            </a:extLst>
          </p:cNvPr>
          <p:cNvSpPr/>
          <p:nvPr/>
        </p:nvSpPr>
        <p:spPr>
          <a:xfrm>
            <a:off x="2325156" y="479274"/>
            <a:ext cx="4493687" cy="558707"/>
          </a:xfrm>
          <a:prstGeom prst="ribbon2">
            <a:avLst>
              <a:gd name="adj1" fmla="val 11352"/>
              <a:gd name="adj2" fmla="val 52533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Cụm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ứng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dụng</a:t>
            </a:r>
            <a:endParaRPr lang="vi-VN" sz="2000" b="1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AC01811-1759-4FB1-9C29-E8A3FB27B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46" y="2212439"/>
            <a:ext cx="718621" cy="7186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D0513A2-7E4E-42BD-8F8D-1C0677186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932" y="3021140"/>
            <a:ext cx="1389847" cy="9265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C1FACF-1FE8-41BB-BF0B-CA456B1A8C14}"/>
              </a:ext>
            </a:extLst>
          </p:cNvPr>
          <p:cNvSpPr/>
          <p:nvPr/>
        </p:nvSpPr>
        <p:spPr>
          <a:xfrm>
            <a:off x="1786139" y="2461801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endParaRPr lang="vi-VN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719C2A-D33F-44B2-B695-71F039F5A56D}"/>
              </a:ext>
            </a:extLst>
          </p:cNvPr>
          <p:cNvSpPr/>
          <p:nvPr/>
        </p:nvSpPr>
        <p:spPr>
          <a:xfrm>
            <a:off x="1874274" y="3132097"/>
            <a:ext cx="56171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cỡ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g, h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2,5 li</a:t>
            </a:r>
            <a:endParaRPr lang="vi-VN" sz="2000" i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1,5 li</a:t>
            </a:r>
            <a:endParaRPr lang="vi-VN" sz="2000" i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li</a:t>
            </a:r>
            <a:endParaRPr lang="vi-VN" sz="2000" i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i,u,ê,n,c,m,v</a:t>
            </a:r>
            <a:r>
              <a:rPr lang="en-US" sz="2000" b="1" i="1" dirty="0">
                <a:solidFill>
                  <a:srgbClr val="C00000"/>
                </a:solidFill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,…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li</a:t>
            </a:r>
            <a:endParaRPr lang="vi-VN" sz="2000" i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DD65BE-6155-41D7-A177-5205BF80298D}"/>
              </a:ext>
            </a:extLst>
          </p:cNvPr>
          <p:cNvSpPr/>
          <p:nvPr/>
        </p:nvSpPr>
        <p:spPr>
          <a:xfrm>
            <a:off x="1786139" y="2457906"/>
            <a:ext cx="4940776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endParaRPr lang="vi-VN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4CBC0D-ED42-459B-A9EC-EA1352B01497}"/>
              </a:ext>
            </a:extLst>
          </p:cNvPr>
          <p:cNvSpPr/>
          <p:nvPr/>
        </p:nvSpPr>
        <p:spPr>
          <a:xfrm>
            <a:off x="1959167" y="3151482"/>
            <a:ext cx="494237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ê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huyền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endParaRPr lang="vi-VN" sz="2000" i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506C0D-7C81-485F-BC37-2A2430A6B6DB}"/>
              </a:ext>
            </a:extLst>
          </p:cNvPr>
          <p:cNvSpPr/>
          <p:nvPr/>
        </p:nvSpPr>
        <p:spPr>
          <a:xfrm>
            <a:off x="1786139" y="2482600"/>
            <a:ext cx="4711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chừng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vi-VN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B54803-211D-4795-AC74-19850E26C99B}"/>
              </a:ext>
            </a:extLst>
          </p:cNvPr>
          <p:cNvSpPr/>
          <p:nvPr/>
        </p:nvSpPr>
        <p:spPr>
          <a:xfrm>
            <a:off x="1995972" y="3134051"/>
            <a:ext cx="226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con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chữ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o</a:t>
            </a:r>
            <a:endParaRPr lang="vi-VN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20" grpId="0"/>
      <p:bldP spid="20" grpId="1"/>
      <p:bldP spid="22" grpId="0"/>
      <p:bldP spid="22" grpId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F854A6D0-3F0B-40AD-A789-8A4838A55FFE}"/>
              </a:ext>
            </a:extLst>
          </p:cNvPr>
          <p:cNvSpPr/>
          <p:nvPr/>
        </p:nvSpPr>
        <p:spPr>
          <a:xfrm>
            <a:off x="2325156" y="770362"/>
            <a:ext cx="4493687" cy="558707"/>
          </a:xfrm>
          <a:prstGeom prst="ribbon2">
            <a:avLst>
              <a:gd name="adj1" fmla="val 11352"/>
              <a:gd name="adj2" fmla="val 52533"/>
            </a:avLst>
          </a:prstGeom>
          <a:solidFill>
            <a:schemeClr val="accent4"/>
          </a:solidFill>
          <a:ln w="12700"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Viết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vào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bảng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con</a:t>
            </a:r>
            <a:endParaRPr lang="vi-VN" sz="2000" b="1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BB115-B6E1-44A8-ACAF-A7150BC87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95" y="1004822"/>
            <a:ext cx="3802004" cy="380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50472B-FF8F-46A9-A323-15BEBABD6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54" y="1438510"/>
            <a:ext cx="3238960" cy="29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1398300" y="1217063"/>
            <a:ext cx="6347400" cy="19419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33"/>
          <p:cNvSpPr txBox="1">
            <a:spLocks noGrp="1"/>
          </p:cNvSpPr>
          <p:nvPr>
            <p:ph type="subTitle" idx="1"/>
          </p:nvPr>
        </p:nvSpPr>
        <p:spPr>
          <a:xfrm>
            <a:off x="1398300" y="1372854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b="1" dirty="0" err="1">
                <a:latin typeface="HP001 5 hàng" panose="020B0603050302020204" pitchFamily="34" charset="0"/>
              </a:rPr>
              <a:t>Thực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hành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viết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vở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endParaRPr lang="vi-VN" sz="4800" dirty="0">
              <a:latin typeface="HP001 5 hàng" panose="020B0603050302020204" pitchFamily="34" charset="0"/>
            </a:endParaRPr>
          </a:p>
        </p:txBody>
      </p:sp>
      <p:sp>
        <p:nvSpPr>
          <p:cNvPr id="1679" name="Google Shape;1679;p33"/>
          <p:cNvSpPr/>
          <p:nvPr/>
        </p:nvSpPr>
        <p:spPr>
          <a:xfrm>
            <a:off x="3033218" y="3670907"/>
            <a:ext cx="288621" cy="531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Jomhuria"/>
              </a:rPr>
              <a:t>—</a:t>
            </a:r>
          </a:p>
        </p:txBody>
      </p:sp>
      <p:sp>
        <p:nvSpPr>
          <p:cNvPr id="1680" name="Google Shape;1680;p33"/>
          <p:cNvSpPr/>
          <p:nvPr/>
        </p:nvSpPr>
        <p:spPr>
          <a:xfrm>
            <a:off x="7136633" y="2809608"/>
            <a:ext cx="1532082" cy="735176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3"/>
          <p:cNvSpPr/>
          <p:nvPr/>
        </p:nvSpPr>
        <p:spPr>
          <a:xfrm>
            <a:off x="1154562" y="9653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33"/>
          <p:cNvSpPr/>
          <p:nvPr/>
        </p:nvSpPr>
        <p:spPr>
          <a:xfrm>
            <a:off x="679409" y="11457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068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8F322-73B2-4FE2-8849-73B3B4E27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14" y="1637414"/>
            <a:ext cx="3855086" cy="3009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51B715-E2CB-4796-B03D-648A7007B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135" y="1796900"/>
            <a:ext cx="392076" cy="392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D5D3CC-E34E-449F-B228-F0910347C769}"/>
              </a:ext>
            </a:extLst>
          </p:cNvPr>
          <p:cNvSpPr txBox="1"/>
          <p:nvPr/>
        </p:nvSpPr>
        <p:spPr>
          <a:xfrm>
            <a:off x="4739258" y="1303967"/>
            <a:ext cx="3749207" cy="253556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25-30 cm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vi-VN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86DBEA-C07E-44B5-A1A0-D25957FB6F4D}"/>
              </a:ext>
            </a:extLst>
          </p:cNvPr>
          <p:cNvSpPr/>
          <p:nvPr/>
        </p:nvSpPr>
        <p:spPr>
          <a:xfrm>
            <a:off x="5465150" y="610326"/>
            <a:ext cx="229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</a:rPr>
              <a:t>T</a:t>
            </a:r>
            <a:r>
              <a:rPr lang="vi-VN" sz="2400" b="1" dirty="0">
                <a:solidFill>
                  <a:schemeClr val="tx1"/>
                </a:solidFill>
                <a:latin typeface="HP001 5 hàng" panose="020B0603050302020204" pitchFamily="34" charset="0"/>
              </a:rPr>
              <a:t>ư</a:t>
            </a:r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ngồi</a:t>
            </a:r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viết</a:t>
            </a:r>
            <a:endParaRPr lang="vi-VN" sz="2400" b="1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4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2F45A-F253-4610-BCEB-6E031D32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11" y="1343976"/>
            <a:ext cx="4150467" cy="27601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D16108-2534-4713-9A13-A847204EB05B}"/>
              </a:ext>
            </a:extLst>
          </p:cNvPr>
          <p:cNvSpPr/>
          <p:nvPr/>
        </p:nvSpPr>
        <p:spPr>
          <a:xfrm>
            <a:off x="1730240" y="444830"/>
            <a:ext cx="2105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cầm</a:t>
            </a:r>
            <a:r>
              <a:rPr lang="en-US" sz="24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bút</a:t>
            </a:r>
            <a:endParaRPr lang="vi-VN" sz="2400" b="1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54BE1-52A3-4EF7-878D-0F00CCAAE3BF}"/>
              </a:ext>
            </a:extLst>
          </p:cNvPr>
          <p:cNvSpPr txBox="1"/>
          <p:nvPr/>
        </p:nvSpPr>
        <p:spPr>
          <a:xfrm>
            <a:off x="536346" y="926218"/>
            <a:ext cx="4535385" cy="378206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khuỷu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5A795-867F-4723-993B-20D3C7259E4D}"/>
              </a:ext>
            </a:extLst>
          </p:cNvPr>
          <p:cNvSpPr/>
          <p:nvPr/>
        </p:nvSpPr>
        <p:spPr>
          <a:xfrm>
            <a:off x="1796902" y="1631782"/>
            <a:ext cx="5954233" cy="21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>
                <a:latin typeface="HP001 4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</a:t>
            </a:r>
            <a:endParaRPr lang="vi-VN" sz="2800" dirty="0"/>
          </a:p>
        </p:txBody>
      </p:sp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069BC316-6F3B-4FAB-93B3-F7B2D4174D6E}"/>
              </a:ext>
            </a:extLst>
          </p:cNvPr>
          <p:cNvSpPr/>
          <p:nvPr/>
        </p:nvSpPr>
        <p:spPr>
          <a:xfrm>
            <a:off x="2325156" y="659220"/>
            <a:ext cx="4493687" cy="669850"/>
          </a:xfrm>
          <a:prstGeom prst="ribbon2">
            <a:avLst>
              <a:gd name="adj1" fmla="val 11352"/>
              <a:gd name="adj2" fmla="val 52533"/>
            </a:avLst>
          </a:prstGeom>
          <a:solidFill>
            <a:schemeClr val="accent6">
              <a:lumMod val="9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Dặn</a:t>
            </a:r>
            <a:r>
              <a:rPr lang="en-US" sz="28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dò</a:t>
            </a:r>
            <a:endParaRPr lang="vi-VN" sz="2800" b="1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3828" y="1186936"/>
            <a:ext cx="6347400" cy="19419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33"/>
          <p:cNvSpPr txBox="1">
            <a:spLocks noGrp="1"/>
          </p:cNvSpPr>
          <p:nvPr>
            <p:ph type="subTitle" idx="4294967295"/>
          </p:nvPr>
        </p:nvSpPr>
        <p:spPr>
          <a:xfrm>
            <a:off x="0" y="1373188"/>
            <a:ext cx="6227763" cy="17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b="1" dirty="0" err="1">
                <a:latin typeface="HP001 5 hàng" panose="020B0603050302020204" pitchFamily="34" charset="0"/>
              </a:rPr>
              <a:t>Hướng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dẫn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viết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</a:p>
          <a:p>
            <a:r>
              <a:rPr lang="en-US" sz="4800" b="1" dirty="0" err="1">
                <a:latin typeface="HP001 5 hàng" panose="020B0603050302020204" pitchFamily="34" charset="0"/>
              </a:rPr>
              <a:t>chữ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hoa</a:t>
            </a:r>
            <a:r>
              <a:rPr lang="en-US" sz="4800" b="1" dirty="0">
                <a:latin typeface="HP001 5 hàng" panose="020B0603050302020204" pitchFamily="34" charset="0"/>
              </a:rPr>
              <a:t> R</a:t>
            </a:r>
            <a:endParaRPr lang="vi-VN" sz="4800" dirty="0">
              <a:latin typeface="HP001 5 hàng" panose="020B0603050302020204" pitchFamily="34" charset="0"/>
            </a:endParaRPr>
          </a:p>
        </p:txBody>
      </p:sp>
      <p:sp>
        <p:nvSpPr>
          <p:cNvPr id="1679" name="Google Shape;1679;p33"/>
          <p:cNvSpPr/>
          <p:nvPr/>
        </p:nvSpPr>
        <p:spPr>
          <a:xfrm>
            <a:off x="3033218" y="3670907"/>
            <a:ext cx="288621" cy="531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Jomhuria"/>
              </a:rPr>
              <a:t>—</a:t>
            </a:r>
          </a:p>
        </p:txBody>
      </p:sp>
      <p:sp>
        <p:nvSpPr>
          <p:cNvPr id="1680" name="Google Shape;1680;p33"/>
          <p:cNvSpPr/>
          <p:nvPr/>
        </p:nvSpPr>
        <p:spPr>
          <a:xfrm>
            <a:off x="7136633" y="2809608"/>
            <a:ext cx="1532082" cy="735176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3"/>
          <p:cNvSpPr/>
          <p:nvPr/>
        </p:nvSpPr>
        <p:spPr>
          <a:xfrm>
            <a:off x="1154562" y="9653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33"/>
          <p:cNvSpPr/>
          <p:nvPr/>
        </p:nvSpPr>
        <p:spPr>
          <a:xfrm>
            <a:off x="679409" y="11457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2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A3CCA6CF-BA1A-4A49-8B6E-24AC19249CFB}"/>
              </a:ext>
            </a:extLst>
          </p:cNvPr>
          <p:cNvSpPr/>
          <p:nvPr/>
        </p:nvSpPr>
        <p:spPr>
          <a:xfrm>
            <a:off x="1162834" y="504548"/>
            <a:ext cx="3880883" cy="523220"/>
          </a:xfrm>
          <a:prstGeom prst="ribbon2">
            <a:avLst>
              <a:gd name="adj1" fmla="val 11352"/>
              <a:gd name="adj2" fmla="val 52533"/>
            </a:avLst>
          </a:prstGeom>
          <a:solidFill>
            <a:schemeClr val="accent4"/>
          </a:solidFill>
          <a:ln w="12700"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Thảo</a:t>
            </a:r>
            <a:r>
              <a:rPr lang="en-US" sz="18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luận</a:t>
            </a:r>
            <a:r>
              <a:rPr lang="en-US" sz="18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nhóm</a:t>
            </a:r>
            <a:r>
              <a:rPr lang="en-US" sz="18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endParaRPr lang="vi-VN" sz="1800" b="1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3CF03-96A4-4CC2-95C7-55AAFB36A71E}"/>
              </a:ext>
            </a:extLst>
          </p:cNvPr>
          <p:cNvSpPr txBox="1"/>
          <p:nvPr/>
        </p:nvSpPr>
        <p:spPr>
          <a:xfrm>
            <a:off x="5460947" y="596692"/>
            <a:ext cx="304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HP001 5 hàng" panose="020B0603050302020204" pitchFamily="34" charset="0"/>
              </a:rPr>
              <a:t>Quan </a:t>
            </a:r>
            <a:r>
              <a:rPr lang="en-US" sz="2000" b="1" i="1" dirty="0" err="1">
                <a:latin typeface="HP001 5 hàng" panose="020B0603050302020204" pitchFamily="34" charset="0"/>
              </a:rPr>
              <a:t>sát</a:t>
            </a:r>
            <a:r>
              <a:rPr lang="en-US" sz="2000" b="1" i="1" dirty="0">
                <a:latin typeface="HP001 5 hàng" panose="020B0603050302020204" pitchFamily="34" charset="0"/>
              </a:rPr>
              <a:t> </a:t>
            </a:r>
            <a:r>
              <a:rPr lang="en-US" sz="2000" b="1" i="1" dirty="0" err="1">
                <a:latin typeface="HP001 5 hàng" panose="020B0603050302020204" pitchFamily="34" charset="0"/>
              </a:rPr>
              <a:t>và</a:t>
            </a:r>
            <a:r>
              <a:rPr lang="en-US" sz="2000" b="1" i="1" dirty="0">
                <a:latin typeface="HP001 5 hàng" panose="020B0603050302020204" pitchFamily="34" charset="0"/>
              </a:rPr>
              <a:t> </a:t>
            </a:r>
            <a:r>
              <a:rPr lang="en-US" sz="2000" b="1" i="1" dirty="0" err="1">
                <a:latin typeface="HP001 5 hàng" panose="020B0603050302020204" pitchFamily="34" charset="0"/>
              </a:rPr>
              <a:t>nhận</a:t>
            </a:r>
            <a:r>
              <a:rPr lang="en-US" sz="2000" b="1" i="1" dirty="0">
                <a:latin typeface="HP001 5 hàng" panose="020B0603050302020204" pitchFamily="34" charset="0"/>
              </a:rPr>
              <a:t> </a:t>
            </a:r>
            <a:r>
              <a:rPr lang="en-US" sz="2000" b="1" i="1" dirty="0" err="1">
                <a:latin typeface="HP001 5 hàng" panose="020B0603050302020204" pitchFamily="34" charset="0"/>
              </a:rPr>
              <a:t>xét</a:t>
            </a:r>
            <a:endParaRPr lang="vi-VN" sz="2000" b="1" i="1" dirty="0">
              <a:latin typeface="HP001 5 hàng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C4594-0BF0-4989-95BF-10BDF0854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938"/>
          <a:stretch/>
        </p:blipFill>
        <p:spPr>
          <a:xfrm>
            <a:off x="5112829" y="1005410"/>
            <a:ext cx="3573774" cy="314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9C0ED9-9A6E-42AD-89BC-24E452DB810F}"/>
              </a:ext>
            </a:extLst>
          </p:cNvPr>
          <p:cNvSpPr/>
          <p:nvPr/>
        </p:nvSpPr>
        <p:spPr>
          <a:xfrm>
            <a:off x="632637" y="1344225"/>
            <a:ext cx="2892056" cy="40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HP001 5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mấy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A36F03-9D76-4E5C-B302-6DEE26BCBF38}"/>
              </a:ext>
            </a:extLst>
          </p:cNvPr>
          <p:cNvSpPr/>
          <p:nvPr/>
        </p:nvSpPr>
        <p:spPr>
          <a:xfrm>
            <a:off x="701749" y="2227580"/>
            <a:ext cx="2530549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mấy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EABD53-DF30-4744-BFD2-0D06276D6FD2}"/>
              </a:ext>
            </a:extLst>
          </p:cNvPr>
          <p:cNvSpPr/>
          <p:nvPr/>
        </p:nvSpPr>
        <p:spPr>
          <a:xfrm>
            <a:off x="701749" y="3414352"/>
            <a:ext cx="2753832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mấy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endParaRPr lang="vi-VN"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C534A-4C42-457C-88BB-5F33C112A6E5}"/>
              </a:ext>
            </a:extLst>
          </p:cNvPr>
          <p:cNvSpPr/>
          <p:nvPr/>
        </p:nvSpPr>
        <p:spPr>
          <a:xfrm>
            <a:off x="893652" y="1708551"/>
            <a:ext cx="2146742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2060"/>
                </a:solidFill>
                <a:latin typeface="HP001 5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li </a:t>
            </a:r>
            <a:endParaRPr lang="vi-VN" sz="1800" b="1" i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A023-8D08-427D-8675-1A0E7122E141}"/>
              </a:ext>
            </a:extLst>
          </p:cNvPr>
          <p:cNvSpPr/>
          <p:nvPr/>
        </p:nvSpPr>
        <p:spPr>
          <a:xfrm>
            <a:off x="892220" y="2931491"/>
            <a:ext cx="2730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ngang</a:t>
            </a:r>
            <a:endParaRPr lang="vi-VN" sz="1800" b="1" i="1" dirty="0">
              <a:solidFill>
                <a:srgbClr val="002060"/>
              </a:solidFill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7C7755A3-7A27-4B7A-AE18-A4E28CE19502}"/>
              </a:ext>
            </a:extLst>
          </p:cNvPr>
          <p:cNvSpPr/>
          <p:nvPr/>
        </p:nvSpPr>
        <p:spPr>
          <a:xfrm>
            <a:off x="4522040" y="1471728"/>
            <a:ext cx="471717" cy="2222205"/>
          </a:xfrm>
          <a:prstGeom prst="leftBrace">
            <a:avLst>
              <a:gd name="adj1" fmla="val 62429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53346A-A136-4C81-A63A-A9E6F7C6AD03}"/>
              </a:ext>
            </a:extLst>
          </p:cNvPr>
          <p:cNvSpPr txBox="1"/>
          <p:nvPr/>
        </p:nvSpPr>
        <p:spPr>
          <a:xfrm>
            <a:off x="3753293" y="2314444"/>
            <a:ext cx="81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HP001 5 hàng" panose="020B0603050302020204" pitchFamily="34" charset="0"/>
              </a:rPr>
              <a:t>5 li</a:t>
            </a:r>
            <a:endParaRPr lang="vi-VN" sz="2800" b="1" dirty="0">
              <a:solidFill>
                <a:srgbClr val="C0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C281E7-4468-454B-A8BA-1E85BAE3289B}"/>
              </a:ext>
            </a:extLst>
          </p:cNvPr>
          <p:cNvCxnSpPr/>
          <p:nvPr/>
        </p:nvCxnSpPr>
        <p:spPr>
          <a:xfrm>
            <a:off x="4391247" y="3678865"/>
            <a:ext cx="64858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AE140E-483C-44AF-9E9C-634678406BDC}"/>
              </a:ext>
            </a:extLst>
          </p:cNvPr>
          <p:cNvCxnSpPr/>
          <p:nvPr/>
        </p:nvCxnSpPr>
        <p:spPr>
          <a:xfrm>
            <a:off x="4391247" y="3242924"/>
            <a:ext cx="64858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242108-B556-4B0F-80D4-C126B028E59B}"/>
              </a:ext>
            </a:extLst>
          </p:cNvPr>
          <p:cNvCxnSpPr/>
          <p:nvPr/>
        </p:nvCxnSpPr>
        <p:spPr>
          <a:xfrm>
            <a:off x="4394789" y="2799899"/>
            <a:ext cx="64858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D71925-B3C5-43DC-9BDB-D9DA455A6868}"/>
              </a:ext>
            </a:extLst>
          </p:cNvPr>
          <p:cNvCxnSpPr/>
          <p:nvPr/>
        </p:nvCxnSpPr>
        <p:spPr>
          <a:xfrm>
            <a:off x="4384156" y="2353320"/>
            <a:ext cx="64858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9E4D5F-F4F6-4278-A518-55B1EBB7F3DA}"/>
              </a:ext>
            </a:extLst>
          </p:cNvPr>
          <p:cNvCxnSpPr/>
          <p:nvPr/>
        </p:nvCxnSpPr>
        <p:spPr>
          <a:xfrm>
            <a:off x="4373524" y="1896135"/>
            <a:ext cx="64858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E9E019-3852-41EA-9051-32E67511C302}"/>
              </a:ext>
            </a:extLst>
          </p:cNvPr>
          <p:cNvCxnSpPr/>
          <p:nvPr/>
        </p:nvCxnSpPr>
        <p:spPr>
          <a:xfrm>
            <a:off x="4373525" y="1449567"/>
            <a:ext cx="64858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E2DA731-412C-47A0-9BA3-F7BCADEE0D40}"/>
              </a:ext>
            </a:extLst>
          </p:cNvPr>
          <p:cNvSpPr txBox="1"/>
          <p:nvPr/>
        </p:nvSpPr>
        <p:spPr>
          <a:xfrm>
            <a:off x="3574653" y="3401883"/>
            <a:ext cx="14928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41259C-C34A-4D65-98AA-35F9D04D1925}"/>
              </a:ext>
            </a:extLst>
          </p:cNvPr>
          <p:cNvSpPr txBox="1"/>
          <p:nvPr/>
        </p:nvSpPr>
        <p:spPr>
          <a:xfrm>
            <a:off x="3565637" y="2976962"/>
            <a:ext cx="15427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AEE7E-29F0-46B2-9479-3F17A48CFE32}"/>
              </a:ext>
            </a:extLst>
          </p:cNvPr>
          <p:cNvSpPr txBox="1"/>
          <p:nvPr/>
        </p:nvSpPr>
        <p:spPr>
          <a:xfrm>
            <a:off x="3579100" y="2530383"/>
            <a:ext cx="148837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9DB744-0021-4B0B-BD71-008D810D28F8}"/>
              </a:ext>
            </a:extLst>
          </p:cNvPr>
          <p:cNvSpPr txBox="1"/>
          <p:nvPr/>
        </p:nvSpPr>
        <p:spPr>
          <a:xfrm>
            <a:off x="3565637" y="2083804"/>
            <a:ext cx="1465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BC431-465E-4459-954F-7B7FE2B471C0}"/>
              </a:ext>
            </a:extLst>
          </p:cNvPr>
          <p:cNvSpPr txBox="1"/>
          <p:nvPr/>
        </p:nvSpPr>
        <p:spPr>
          <a:xfrm>
            <a:off x="3574653" y="1657374"/>
            <a:ext cx="15060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C84C7B-E2B0-4C2C-AEC9-186F8717789F}"/>
              </a:ext>
            </a:extLst>
          </p:cNvPr>
          <p:cNvSpPr txBox="1"/>
          <p:nvPr/>
        </p:nvSpPr>
        <p:spPr>
          <a:xfrm>
            <a:off x="3573956" y="1171934"/>
            <a:ext cx="14658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019779-E155-4164-AE1E-928B29254F32}"/>
              </a:ext>
            </a:extLst>
          </p:cNvPr>
          <p:cNvSpPr/>
          <p:nvPr/>
        </p:nvSpPr>
        <p:spPr>
          <a:xfrm>
            <a:off x="1012133" y="1544472"/>
            <a:ext cx="3323120" cy="2183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HP001 5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</a:t>
            </a:r>
            <a:r>
              <a:rPr lang="vi-VN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ét 1 là nét móc ngược trái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18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 2 là nét kết hợp của nét cong trên và nét móc ngược phải, hai nét nối với nhau tạo thành vòng xoắn giữa thân chữ.</a:t>
            </a:r>
          </a:p>
        </p:txBody>
      </p:sp>
    </p:spTree>
    <p:extLst>
      <p:ext uri="{BB962C8B-B14F-4D97-AF65-F5344CB8AC3E}">
        <p14:creationId xmlns:p14="http://schemas.microsoft.com/office/powerpoint/2010/main" val="16399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2" grpId="1" animBg="1"/>
      <p:bldP spid="12" grpId="2" animBg="1"/>
      <p:bldP spid="13" grpId="0"/>
      <p:bldP spid="13" grpId="1"/>
      <p:bldP spid="13" grpId="2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F7E4A7-F3FA-4C05-958C-04D84EB788E4}"/>
              </a:ext>
            </a:extLst>
          </p:cNvPr>
          <p:cNvSpPr txBox="1"/>
          <p:nvPr/>
        </p:nvSpPr>
        <p:spPr>
          <a:xfrm>
            <a:off x="3048170" y="458469"/>
            <a:ext cx="304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HP001 5 hàng" panose="020B0603050302020204" pitchFamily="34" charset="0"/>
              </a:rPr>
              <a:t>Hướng</a:t>
            </a:r>
            <a:r>
              <a:rPr lang="en-US" sz="2400" b="1" i="1" dirty="0">
                <a:latin typeface="HP001 5 hàng" panose="020B0603050302020204" pitchFamily="34" charset="0"/>
              </a:rPr>
              <a:t> </a:t>
            </a:r>
            <a:r>
              <a:rPr lang="en-US" sz="2400" b="1" i="1" dirty="0" err="1">
                <a:latin typeface="HP001 5 hàng" panose="020B0603050302020204" pitchFamily="34" charset="0"/>
              </a:rPr>
              <a:t>dẫn</a:t>
            </a:r>
            <a:r>
              <a:rPr lang="en-US" sz="2400" b="1" i="1" dirty="0">
                <a:latin typeface="HP001 5 hàng" panose="020B0603050302020204" pitchFamily="34" charset="0"/>
              </a:rPr>
              <a:t> </a:t>
            </a:r>
            <a:r>
              <a:rPr lang="en-US" sz="2400" b="1" i="1" dirty="0" err="1">
                <a:latin typeface="HP001 5 hàng" panose="020B0603050302020204" pitchFamily="34" charset="0"/>
              </a:rPr>
              <a:t>cách</a:t>
            </a:r>
            <a:r>
              <a:rPr lang="en-US" sz="2400" b="1" i="1" dirty="0">
                <a:latin typeface="HP001 5 hàng" panose="020B0603050302020204" pitchFamily="34" charset="0"/>
              </a:rPr>
              <a:t> </a:t>
            </a:r>
            <a:r>
              <a:rPr lang="en-US" sz="2400" b="1" i="1" dirty="0" err="1">
                <a:latin typeface="HP001 5 hàng" panose="020B0603050302020204" pitchFamily="34" charset="0"/>
              </a:rPr>
              <a:t>viết</a:t>
            </a:r>
            <a:endParaRPr lang="vi-VN" sz="2400" b="1" i="1" dirty="0">
              <a:latin typeface="HP001 5 hàng" panose="020B06030503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99614-4E6B-4F9F-9B5D-3300806B45D0}"/>
              </a:ext>
            </a:extLst>
          </p:cNvPr>
          <p:cNvSpPr/>
          <p:nvPr/>
        </p:nvSpPr>
        <p:spPr>
          <a:xfrm>
            <a:off x="4922875" y="1011589"/>
            <a:ext cx="3616924" cy="3673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6,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móc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móc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),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dừng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endParaRPr lang="vi-VN"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dừng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(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móc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xoắn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4)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móc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dừng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endParaRPr lang="vi-VN"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F854A6D0-3F0B-40AD-A789-8A4838A55FFE}"/>
              </a:ext>
            </a:extLst>
          </p:cNvPr>
          <p:cNvSpPr/>
          <p:nvPr/>
        </p:nvSpPr>
        <p:spPr>
          <a:xfrm>
            <a:off x="2325156" y="770362"/>
            <a:ext cx="4493687" cy="558707"/>
          </a:xfrm>
          <a:prstGeom prst="ribbon2">
            <a:avLst>
              <a:gd name="adj1" fmla="val 11352"/>
              <a:gd name="adj2" fmla="val 52533"/>
            </a:avLst>
          </a:prstGeom>
          <a:solidFill>
            <a:schemeClr val="accent4"/>
          </a:solidFill>
          <a:ln w="12700"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Viết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vào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bảng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con</a:t>
            </a:r>
            <a:endParaRPr lang="vi-VN" sz="2000" b="1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20455-6BB4-45FE-8C1E-BCEF26D75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501" y="1467460"/>
            <a:ext cx="2673223" cy="2905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DBB115-B6E1-44A8-ACAF-A7150BC87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95" y="1019297"/>
            <a:ext cx="3802004" cy="380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0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8F66AC-35F7-4F01-B35D-9BAC73DB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08265"/>
            <a:ext cx="4169292" cy="31269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0A46BC-5B81-4C5B-AC28-304D3B6B4450}"/>
              </a:ext>
            </a:extLst>
          </p:cNvPr>
          <p:cNvSpPr/>
          <p:nvPr/>
        </p:nvSpPr>
        <p:spPr>
          <a:xfrm>
            <a:off x="626934" y="1538828"/>
            <a:ext cx="3317358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HP001 5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cỡ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li? </a:t>
            </a:r>
            <a:endParaRPr lang="vi-VN"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1FBEF-AB16-4735-8C1A-06504C4A9E85}"/>
              </a:ext>
            </a:extLst>
          </p:cNvPr>
          <p:cNvSpPr txBox="1"/>
          <p:nvPr/>
        </p:nvSpPr>
        <p:spPr>
          <a:xfrm>
            <a:off x="5290826" y="808210"/>
            <a:ext cx="304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HP001 5 hàng" panose="020B0603050302020204" pitchFamily="34" charset="0"/>
              </a:rPr>
              <a:t>Quan </a:t>
            </a:r>
            <a:r>
              <a:rPr lang="en-US" sz="2000" b="1" i="1" dirty="0" err="1">
                <a:latin typeface="HP001 5 hàng" panose="020B0603050302020204" pitchFamily="34" charset="0"/>
              </a:rPr>
              <a:t>sát</a:t>
            </a:r>
            <a:r>
              <a:rPr lang="en-US" sz="2000" b="1" i="1" dirty="0">
                <a:latin typeface="HP001 5 hàng" panose="020B0603050302020204" pitchFamily="34" charset="0"/>
              </a:rPr>
              <a:t> </a:t>
            </a:r>
            <a:r>
              <a:rPr lang="en-US" sz="2000" b="1" i="1" dirty="0" err="1">
                <a:latin typeface="HP001 5 hàng" panose="020B0603050302020204" pitchFamily="34" charset="0"/>
              </a:rPr>
              <a:t>và</a:t>
            </a:r>
            <a:r>
              <a:rPr lang="en-US" sz="2000" b="1" i="1" dirty="0">
                <a:latin typeface="HP001 5 hàng" panose="020B0603050302020204" pitchFamily="34" charset="0"/>
              </a:rPr>
              <a:t> </a:t>
            </a:r>
            <a:r>
              <a:rPr lang="en-US" sz="2000" b="1" i="1" dirty="0" err="1">
                <a:latin typeface="HP001 5 hàng" panose="020B0603050302020204" pitchFamily="34" charset="0"/>
              </a:rPr>
              <a:t>nhận</a:t>
            </a:r>
            <a:r>
              <a:rPr lang="en-US" sz="2000" b="1" i="1" dirty="0">
                <a:latin typeface="HP001 5 hàng" panose="020B0603050302020204" pitchFamily="34" charset="0"/>
              </a:rPr>
              <a:t> </a:t>
            </a:r>
            <a:r>
              <a:rPr lang="en-US" sz="2000" b="1" i="1" dirty="0" err="1">
                <a:latin typeface="HP001 5 hàng" panose="020B0603050302020204" pitchFamily="34" charset="0"/>
              </a:rPr>
              <a:t>xét</a:t>
            </a:r>
            <a:endParaRPr lang="vi-VN" sz="2000" b="1" i="1" dirty="0">
              <a:latin typeface="HP001 5 hàng" panose="020B06030503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63FF1F-633A-41F7-90B6-FC51AF36D2E2}"/>
              </a:ext>
            </a:extLst>
          </p:cNvPr>
          <p:cNvSpPr/>
          <p:nvPr/>
        </p:nvSpPr>
        <p:spPr>
          <a:xfrm>
            <a:off x="626934" y="2571749"/>
            <a:ext cx="3251257" cy="1037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HP001 5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cỡ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HP001 5 hàng" panose="020B06030503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cỡ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endParaRPr lang="vi-VN"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D242FA-5E64-4EA8-A306-DE0BCA28C8D7}"/>
              </a:ext>
            </a:extLst>
          </p:cNvPr>
          <p:cNvSpPr/>
          <p:nvPr/>
        </p:nvSpPr>
        <p:spPr>
          <a:xfrm>
            <a:off x="1241389" y="2171639"/>
            <a:ext cx="1202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Cao 2,5 li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D71712F-E3D3-42AC-AC2F-FC0126391F4B}"/>
              </a:ext>
            </a:extLst>
          </p:cNvPr>
          <p:cNvSpPr/>
          <p:nvPr/>
        </p:nvSpPr>
        <p:spPr>
          <a:xfrm>
            <a:off x="4738969" y="1765406"/>
            <a:ext cx="406481" cy="2002363"/>
          </a:xfrm>
          <a:prstGeom prst="leftBrace">
            <a:avLst>
              <a:gd name="adj1" fmla="val 54408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501C7B-AB2D-4D06-8EC2-BE28CBB3E3AD}"/>
              </a:ext>
            </a:extLst>
          </p:cNvPr>
          <p:cNvSpPr/>
          <p:nvPr/>
        </p:nvSpPr>
        <p:spPr>
          <a:xfrm>
            <a:off x="3972871" y="2581921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HP001 5 hàng" panose="020B0603050302020204" pitchFamily="34" charset="0"/>
                <a:ea typeface="Arial" panose="020B0604020202020204" pitchFamily="34" charset="0"/>
              </a:rPr>
              <a:t>2,5 li</a:t>
            </a:r>
            <a:endParaRPr lang="vi-VN" sz="1800" b="1" dirty="0">
              <a:solidFill>
                <a:srgbClr val="C000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457ED3-53BE-4C3B-A61A-6B242306F3B4}"/>
              </a:ext>
            </a:extLst>
          </p:cNvPr>
          <p:cNvSpPr/>
          <p:nvPr/>
        </p:nvSpPr>
        <p:spPr>
          <a:xfrm>
            <a:off x="4924539" y="735029"/>
            <a:ext cx="3690651" cy="3673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4,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móc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móc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),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dừng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endParaRPr lang="vi-VN"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dừng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(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móc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xoắn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móc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dừng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2. </a:t>
            </a:r>
            <a:endParaRPr lang="vi-VN"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1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F854A6D0-3F0B-40AD-A789-8A4838A55FFE}"/>
              </a:ext>
            </a:extLst>
          </p:cNvPr>
          <p:cNvSpPr/>
          <p:nvPr/>
        </p:nvSpPr>
        <p:spPr>
          <a:xfrm>
            <a:off x="2325156" y="770362"/>
            <a:ext cx="4493687" cy="558707"/>
          </a:xfrm>
          <a:prstGeom prst="ribbon2">
            <a:avLst>
              <a:gd name="adj1" fmla="val 11352"/>
              <a:gd name="adj2" fmla="val 52533"/>
            </a:avLst>
          </a:prstGeom>
          <a:solidFill>
            <a:schemeClr val="accent4"/>
          </a:solidFill>
          <a:ln w="12700"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Viết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vào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bảng</a:t>
            </a:r>
            <a:r>
              <a:rPr lang="en-US" sz="2000" b="1" dirty="0">
                <a:solidFill>
                  <a:schemeClr val="tx1"/>
                </a:solidFill>
                <a:latin typeface="HP001 5 hàng" panose="020B0603050302020204" pitchFamily="34" charset="0"/>
              </a:rPr>
              <a:t> con</a:t>
            </a:r>
            <a:endParaRPr lang="vi-VN" sz="2000" b="1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BB115-B6E1-44A8-ACAF-A7150BC87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95" y="1019297"/>
            <a:ext cx="3802004" cy="380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98AA0-4CEF-4952-9F9E-83C81184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494547"/>
            <a:ext cx="3802004" cy="285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3"/>
          <p:cNvSpPr/>
          <p:nvPr/>
        </p:nvSpPr>
        <p:spPr>
          <a:xfrm>
            <a:off x="1398300" y="1217063"/>
            <a:ext cx="6347400" cy="1941900"/>
          </a:xfrm>
          <a:prstGeom prst="roundRect">
            <a:avLst>
              <a:gd name="adj" fmla="val 689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33"/>
          <p:cNvSpPr txBox="1">
            <a:spLocks noGrp="1"/>
          </p:cNvSpPr>
          <p:nvPr>
            <p:ph type="subTitle" idx="1"/>
          </p:nvPr>
        </p:nvSpPr>
        <p:spPr>
          <a:xfrm>
            <a:off x="1398300" y="1372854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b="1" dirty="0" err="1">
                <a:latin typeface="HP001 5 hàng" panose="020B0603050302020204" pitchFamily="34" charset="0"/>
              </a:rPr>
              <a:t>Hướng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dẫn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viết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</a:p>
          <a:p>
            <a:r>
              <a:rPr lang="en-US" sz="4800" b="1" dirty="0" err="1">
                <a:latin typeface="HP001 5 hàng" panose="020B0603050302020204" pitchFamily="34" charset="0"/>
              </a:rPr>
              <a:t>cụm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từ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ứng</a:t>
            </a:r>
            <a:r>
              <a:rPr lang="en-US" sz="4800" b="1" dirty="0">
                <a:latin typeface="HP001 5 hàng" panose="020B0603050302020204" pitchFamily="34" charset="0"/>
              </a:rPr>
              <a:t> </a:t>
            </a:r>
            <a:r>
              <a:rPr lang="en-US" sz="4800" b="1" dirty="0" err="1">
                <a:latin typeface="HP001 5 hàng" panose="020B0603050302020204" pitchFamily="34" charset="0"/>
              </a:rPr>
              <a:t>dụng</a:t>
            </a:r>
            <a:endParaRPr lang="vi-VN" sz="4800" dirty="0">
              <a:latin typeface="HP001 5 hàng" panose="020B0603050302020204" pitchFamily="34" charset="0"/>
            </a:endParaRPr>
          </a:p>
        </p:txBody>
      </p:sp>
      <p:sp>
        <p:nvSpPr>
          <p:cNvPr id="1679" name="Google Shape;1679;p33"/>
          <p:cNvSpPr/>
          <p:nvPr/>
        </p:nvSpPr>
        <p:spPr>
          <a:xfrm>
            <a:off x="3033218" y="3670907"/>
            <a:ext cx="288621" cy="531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Jomhuria"/>
              </a:rPr>
              <a:t>—</a:t>
            </a:r>
          </a:p>
        </p:txBody>
      </p:sp>
      <p:sp>
        <p:nvSpPr>
          <p:cNvPr id="1680" name="Google Shape;1680;p33"/>
          <p:cNvSpPr/>
          <p:nvPr/>
        </p:nvSpPr>
        <p:spPr>
          <a:xfrm>
            <a:off x="7136633" y="2809608"/>
            <a:ext cx="1532082" cy="735176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3"/>
          <p:cNvSpPr/>
          <p:nvPr/>
        </p:nvSpPr>
        <p:spPr>
          <a:xfrm>
            <a:off x="1154562" y="965306"/>
            <a:ext cx="438514" cy="407548"/>
          </a:xfrm>
          <a:custGeom>
            <a:avLst/>
            <a:gdLst/>
            <a:ahLst/>
            <a:cxnLst/>
            <a:rect l="l" t="t" r="r" b="b"/>
            <a:pathLst>
              <a:path w="17324" h="16115" extrusionOk="0">
                <a:moveTo>
                  <a:pt x="8653" y="0"/>
                </a:moveTo>
                <a:cubicBezTo>
                  <a:pt x="4772" y="0"/>
                  <a:pt x="1358" y="2817"/>
                  <a:pt x="714" y="6773"/>
                </a:cubicBezTo>
                <a:cubicBezTo>
                  <a:pt x="0" y="11155"/>
                  <a:pt x="2989" y="15298"/>
                  <a:pt x="7370" y="16012"/>
                </a:cubicBezTo>
                <a:cubicBezTo>
                  <a:pt x="7803" y="16081"/>
                  <a:pt x="8233" y="16115"/>
                  <a:pt x="8657" y="16115"/>
                </a:cubicBezTo>
                <a:cubicBezTo>
                  <a:pt x="12546" y="16115"/>
                  <a:pt x="15976" y="13306"/>
                  <a:pt x="16609" y="9345"/>
                </a:cubicBezTo>
                <a:cubicBezTo>
                  <a:pt x="17324" y="4963"/>
                  <a:pt x="14347" y="820"/>
                  <a:pt x="9954" y="106"/>
                </a:cubicBezTo>
                <a:cubicBezTo>
                  <a:pt x="9516" y="35"/>
                  <a:pt x="9082" y="0"/>
                  <a:pt x="865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33"/>
          <p:cNvSpPr/>
          <p:nvPr/>
        </p:nvSpPr>
        <p:spPr>
          <a:xfrm>
            <a:off x="679409" y="1145788"/>
            <a:ext cx="966862" cy="463540"/>
          </a:xfrm>
          <a:custGeom>
            <a:avLst/>
            <a:gdLst/>
            <a:ahLst/>
            <a:cxnLst/>
            <a:rect l="l" t="t" r="r" b="b"/>
            <a:pathLst>
              <a:path w="38197" h="18329" extrusionOk="0">
                <a:moveTo>
                  <a:pt x="23286" y="1"/>
                </a:moveTo>
                <a:cubicBezTo>
                  <a:pt x="22919" y="1"/>
                  <a:pt x="22554" y="33"/>
                  <a:pt x="22194" y="99"/>
                </a:cubicBezTo>
                <a:cubicBezTo>
                  <a:pt x="18622" y="754"/>
                  <a:pt x="16289" y="3766"/>
                  <a:pt x="14622" y="6719"/>
                </a:cubicBezTo>
                <a:cubicBezTo>
                  <a:pt x="12846" y="5139"/>
                  <a:pt x="10414" y="4283"/>
                  <a:pt x="8062" y="4283"/>
                </a:cubicBezTo>
                <a:cubicBezTo>
                  <a:pt x="4833" y="4283"/>
                  <a:pt x="1754" y="5896"/>
                  <a:pt x="727" y="9457"/>
                </a:cubicBezTo>
                <a:cubicBezTo>
                  <a:pt x="1" y="11982"/>
                  <a:pt x="739" y="15863"/>
                  <a:pt x="3501" y="16839"/>
                </a:cubicBezTo>
                <a:cubicBezTo>
                  <a:pt x="3900" y="16981"/>
                  <a:pt x="4280" y="17043"/>
                  <a:pt x="4645" y="17043"/>
                </a:cubicBezTo>
                <a:cubicBezTo>
                  <a:pt x="6991" y="17043"/>
                  <a:pt x="8747" y="14480"/>
                  <a:pt x="10931" y="13779"/>
                </a:cubicBezTo>
                <a:lnTo>
                  <a:pt x="10931" y="13779"/>
                </a:lnTo>
                <a:cubicBezTo>
                  <a:pt x="10717" y="16053"/>
                  <a:pt x="12717" y="18280"/>
                  <a:pt x="15003" y="18328"/>
                </a:cubicBezTo>
                <a:cubicBezTo>
                  <a:pt x="15028" y="18328"/>
                  <a:pt x="15054" y="18328"/>
                  <a:pt x="15079" y="18328"/>
                </a:cubicBezTo>
                <a:cubicBezTo>
                  <a:pt x="17814" y="18328"/>
                  <a:pt x="19791" y="15794"/>
                  <a:pt x="21325" y="13506"/>
                </a:cubicBezTo>
                <a:lnTo>
                  <a:pt x="21325" y="13506"/>
                </a:lnTo>
                <a:cubicBezTo>
                  <a:pt x="21313" y="14958"/>
                  <a:pt x="22468" y="16208"/>
                  <a:pt x="23813" y="16744"/>
                </a:cubicBezTo>
                <a:cubicBezTo>
                  <a:pt x="24652" y="17071"/>
                  <a:pt x="25551" y="17170"/>
                  <a:pt x="26459" y="17170"/>
                </a:cubicBezTo>
                <a:cubicBezTo>
                  <a:pt x="27007" y="17170"/>
                  <a:pt x="27557" y="17134"/>
                  <a:pt x="28100" y="17089"/>
                </a:cubicBezTo>
                <a:cubicBezTo>
                  <a:pt x="32172" y="16720"/>
                  <a:pt x="36994" y="15089"/>
                  <a:pt x="37791" y="11077"/>
                </a:cubicBezTo>
                <a:cubicBezTo>
                  <a:pt x="38196" y="9041"/>
                  <a:pt x="37291" y="6802"/>
                  <a:pt x="35565" y="5635"/>
                </a:cubicBezTo>
                <a:cubicBezTo>
                  <a:pt x="34694" y="5049"/>
                  <a:pt x="33642" y="4754"/>
                  <a:pt x="32590" y="4754"/>
                </a:cubicBezTo>
                <a:cubicBezTo>
                  <a:pt x="31571" y="4754"/>
                  <a:pt x="30551" y="5031"/>
                  <a:pt x="29695" y="5588"/>
                </a:cubicBezTo>
                <a:cubicBezTo>
                  <a:pt x="29727" y="2407"/>
                  <a:pt x="26466" y="1"/>
                  <a:pt x="23286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11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756</Words>
  <Application>Microsoft Office PowerPoint</Application>
  <PresentationFormat>On-screen Show (16:9)</PresentationFormat>
  <Paragraphs>69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HP001 5 hàng</vt:lpstr>
      <vt:lpstr>Times New Roman</vt:lpstr>
      <vt:lpstr>Aachen</vt:lpstr>
      <vt:lpstr>Calibri Light</vt:lpstr>
      <vt:lpstr>Jomhuria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detailed lesson plan</dc:title>
  <dc:creator>Administrator</dc:creator>
  <cp:lastModifiedBy>MAIHUNG</cp:lastModifiedBy>
  <cp:revision>182</cp:revision>
  <dcterms:modified xsi:type="dcterms:W3CDTF">2026-02-10T09:37:13Z</dcterms:modified>
</cp:coreProperties>
</file>