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9" r:id="rId2"/>
  </p:sldMasterIdLst>
  <p:notesMasterIdLst>
    <p:notesMasterId r:id="rId17"/>
  </p:notesMasterIdLst>
  <p:sldIdLst>
    <p:sldId id="305" r:id="rId3"/>
    <p:sldId id="269" r:id="rId4"/>
    <p:sldId id="271" r:id="rId5"/>
    <p:sldId id="272" r:id="rId6"/>
    <p:sldId id="257" r:id="rId7"/>
    <p:sldId id="273" r:id="rId8"/>
    <p:sldId id="274" r:id="rId9"/>
    <p:sldId id="275" r:id="rId10"/>
    <p:sldId id="280" r:id="rId11"/>
    <p:sldId id="268" r:id="rId12"/>
    <p:sldId id="276" r:id="rId13"/>
    <p:sldId id="277" r:id="rId14"/>
    <p:sldId id="278" r:id="rId15"/>
    <p:sldId id="3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showGuides="1">
      <p:cViewPr varScale="1">
        <p:scale>
          <a:sx n="87" d="100"/>
          <a:sy n="87" d="100"/>
        </p:scale>
        <p:origin x="528" y="58"/>
      </p:cViewPr>
      <p:guideLst>
        <p:guide orient="horz" pos="2160"/>
        <p:guide pos="38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023CF-070D-4773-8E37-743B3C8F6ED0}"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0EBC-207D-4B96-BE8A-21818C5C22A0}" type="slidenum">
              <a:rPr lang="en-US" smtClean="0"/>
              <a:t>‹#›</a:t>
            </a:fld>
            <a:endParaRPr lang="en-US"/>
          </a:p>
        </p:txBody>
      </p:sp>
    </p:spTree>
    <p:extLst>
      <p:ext uri="{BB962C8B-B14F-4D97-AF65-F5344CB8AC3E}">
        <p14:creationId xmlns:p14="http://schemas.microsoft.com/office/powerpoint/2010/main" val="389756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err="1"/>
              <a:t>Bài</a:t>
            </a:r>
            <a:r>
              <a:rPr lang="en-US" altLang="zh-CN" dirty="0"/>
              <a:t> </a:t>
            </a:r>
            <a:r>
              <a:rPr lang="en-US" altLang="zh-CN" dirty="0" err="1"/>
              <a:t>giảng</a:t>
            </a:r>
            <a:r>
              <a:rPr lang="en-US" altLang="zh-CN" dirty="0"/>
              <a:t> </a:t>
            </a:r>
            <a:r>
              <a:rPr lang="en-US" altLang="zh-CN" dirty="0" err="1"/>
              <a:t>thiết</a:t>
            </a:r>
            <a:r>
              <a:rPr lang="en-US" altLang="zh-CN" dirty="0"/>
              <a:t> </a:t>
            </a:r>
            <a:r>
              <a:rPr lang="en-US" altLang="zh-CN" dirty="0" err="1"/>
              <a:t>kế</a:t>
            </a:r>
            <a:r>
              <a:rPr lang="en-US" altLang="zh-CN" dirty="0"/>
              <a:t> </a:t>
            </a:r>
            <a:r>
              <a:rPr lang="en-US" altLang="zh-CN" dirty="0" err="1"/>
              <a:t>bởi</a:t>
            </a:r>
            <a:r>
              <a:rPr lang="en-US" altLang="zh-CN" dirty="0"/>
              <a:t> </a:t>
            </a:r>
            <a:r>
              <a:rPr lang="en-US" altLang="zh-CN" dirty="0" err="1"/>
              <a:t>Ngoclan</a:t>
            </a:r>
            <a:r>
              <a:rPr lang="en-US" altLang="zh-CN" dirty="0"/>
              <a: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pPr>
              <a:defRPr/>
            </a:pPr>
            <a:fld id="{7392B679-AE23-4750-8FB0-6513430B8953}"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C899ED-773B-47FB-BBC2-F27AC306D689}"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899ED-773B-47FB-BBC2-F27AC306D689}"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899ED-773B-47FB-BBC2-F27AC306D689}"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237"/>
        <p:cNvGrpSpPr/>
        <p:nvPr/>
      </p:nvGrpSpPr>
      <p:grpSpPr>
        <a:xfrm>
          <a:off x="0" y="0"/>
          <a:ext cx="0" cy="0"/>
          <a:chOff x="0" y="0"/>
          <a:chExt cx="0" cy="0"/>
        </a:xfrm>
      </p:grpSpPr>
      <p:sp>
        <p:nvSpPr>
          <p:cNvPr id="266" name="Google Shape;266;p8"/>
          <p:cNvSpPr txBox="1">
            <a:spLocks noGrp="1"/>
          </p:cNvSpPr>
          <p:nvPr>
            <p:ph type="title"/>
          </p:nvPr>
        </p:nvSpPr>
        <p:spPr>
          <a:xfrm>
            <a:off x="1610875" y="2068275"/>
            <a:ext cx="8613900" cy="31608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2000"/>
              <a:buNone/>
              <a:defRPr sz="12000" b="0"/>
            </a:lvl1pPr>
            <a:lvl2pPr lvl="1" algn="ctr" rtl="0">
              <a:spcBef>
                <a:spcPts val="0"/>
              </a:spcBef>
              <a:spcAft>
                <a:spcPts val="0"/>
              </a:spcAft>
              <a:buSzPts val="12000"/>
              <a:buNone/>
              <a:defRPr sz="12000" b="0"/>
            </a:lvl2pPr>
            <a:lvl3pPr lvl="2" algn="ctr" rtl="0">
              <a:spcBef>
                <a:spcPts val="0"/>
              </a:spcBef>
              <a:spcAft>
                <a:spcPts val="0"/>
              </a:spcAft>
              <a:buSzPts val="12000"/>
              <a:buNone/>
              <a:defRPr sz="12000" b="0"/>
            </a:lvl3pPr>
            <a:lvl4pPr lvl="3" algn="ctr" rtl="0">
              <a:spcBef>
                <a:spcPts val="0"/>
              </a:spcBef>
              <a:spcAft>
                <a:spcPts val="0"/>
              </a:spcAft>
              <a:buSzPts val="12000"/>
              <a:buNone/>
              <a:defRPr sz="12000" b="0"/>
            </a:lvl4pPr>
            <a:lvl5pPr lvl="4" algn="ctr" rtl="0">
              <a:spcBef>
                <a:spcPts val="0"/>
              </a:spcBef>
              <a:spcAft>
                <a:spcPts val="0"/>
              </a:spcAft>
              <a:buSzPts val="12000"/>
              <a:buNone/>
              <a:defRPr sz="12000" b="0"/>
            </a:lvl5pPr>
            <a:lvl6pPr lvl="5" algn="ctr" rtl="0">
              <a:spcBef>
                <a:spcPts val="0"/>
              </a:spcBef>
              <a:spcAft>
                <a:spcPts val="0"/>
              </a:spcAft>
              <a:buSzPts val="12000"/>
              <a:buNone/>
              <a:defRPr sz="12000" b="0"/>
            </a:lvl6pPr>
            <a:lvl7pPr lvl="6" algn="ctr" rtl="0">
              <a:spcBef>
                <a:spcPts val="0"/>
              </a:spcBef>
              <a:spcAft>
                <a:spcPts val="0"/>
              </a:spcAft>
              <a:buSzPts val="12000"/>
              <a:buNone/>
              <a:defRPr sz="12000" b="0"/>
            </a:lvl7pPr>
            <a:lvl8pPr lvl="7" algn="ctr" rtl="0">
              <a:spcBef>
                <a:spcPts val="0"/>
              </a:spcBef>
              <a:spcAft>
                <a:spcPts val="0"/>
              </a:spcAft>
              <a:buSzPts val="12000"/>
              <a:buNone/>
              <a:defRPr sz="12000" b="0"/>
            </a:lvl8pPr>
            <a:lvl9pPr lvl="8" algn="ctr" rtl="0">
              <a:spcBef>
                <a:spcPts val="0"/>
              </a:spcBef>
              <a:spcAft>
                <a:spcPts val="0"/>
              </a:spcAft>
              <a:buSzPts val="12000"/>
              <a:buNone/>
              <a:defRPr sz="12000" b="0"/>
            </a:lvl9pPr>
          </a:lstStyle>
          <a:p>
            <a:endParaRPr/>
          </a:p>
        </p:txBody>
      </p:sp>
    </p:spTree>
    <p:extLst>
      <p:ext uri="{BB962C8B-B14F-4D97-AF65-F5344CB8AC3E}">
        <p14:creationId xmlns:p14="http://schemas.microsoft.com/office/powerpoint/2010/main" val="2383792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031" t="10516"/>
          <a:stretch>
            <a:fillRect/>
          </a:stretch>
        </p:blipFill>
        <p:spPr>
          <a:xfrm>
            <a:off x="-48683" y="-27384"/>
            <a:ext cx="12285989" cy="6885384"/>
          </a:xfrm>
          <a:prstGeom prst="rect">
            <a:avLst/>
          </a:prstGeom>
        </p:spPr>
      </p:pic>
    </p:spTree>
    <p:extLst>
      <p:ext uri="{BB962C8B-B14F-4D97-AF65-F5344CB8AC3E}">
        <p14:creationId xmlns:p14="http://schemas.microsoft.com/office/powerpoint/2010/main" val="1536532289"/>
      </p:ext>
    </p:extLst>
  </p:cSld>
  <p:clrMapOvr>
    <a:masterClrMapping/>
  </p:clrMapOvr>
  <p:transition spd="slow"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381" y="0"/>
            <a:ext cx="12191238" cy="6858000"/>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78007" y="-95495"/>
            <a:ext cx="3813993" cy="1759951"/>
          </a:xfrm>
          <a:prstGeom prst="rect">
            <a:avLst/>
          </a:prstGeom>
        </p:spPr>
      </p:pic>
      <p:pic>
        <p:nvPicPr>
          <p:cNvPr id="7" name="图片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480917" y="359539"/>
            <a:ext cx="2513561" cy="762799"/>
          </a:xfrm>
          <a:prstGeom prst="rect">
            <a:avLst/>
          </a:prstGeom>
        </p:spPr>
      </p:pic>
    </p:spTree>
    <p:extLst>
      <p:ext uri="{BB962C8B-B14F-4D97-AF65-F5344CB8AC3E}">
        <p14:creationId xmlns:p14="http://schemas.microsoft.com/office/powerpoint/2010/main" val="54888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内容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381" y="0"/>
            <a:ext cx="12191238" cy="6858000"/>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0" y="-96187"/>
            <a:ext cx="3813993" cy="1759951"/>
          </a:xfrm>
          <a:prstGeom prst="rect">
            <a:avLst/>
          </a:prstGeom>
        </p:spPr>
      </p:pic>
      <p:pic>
        <p:nvPicPr>
          <p:cNvPr id="7" name="图片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9322839" y="402389"/>
            <a:ext cx="2513561" cy="762799"/>
          </a:xfrm>
          <a:prstGeom prst="rect">
            <a:avLst/>
          </a:prstGeom>
        </p:spPr>
      </p:pic>
    </p:spTree>
    <p:extLst>
      <p:ext uri="{BB962C8B-B14F-4D97-AF65-F5344CB8AC3E}">
        <p14:creationId xmlns:p14="http://schemas.microsoft.com/office/powerpoint/2010/main" val="400476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87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381" y="0"/>
            <a:ext cx="12191238" cy="6858000"/>
          </a:xfrm>
          <a:prstGeom prst="rect">
            <a:avLst/>
          </a:prstGeom>
        </p:spPr>
      </p:pic>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8007" y="666129"/>
            <a:ext cx="3813993" cy="1759951"/>
          </a:xfrm>
          <a:prstGeom prst="rect">
            <a:avLst/>
          </a:prstGeom>
        </p:spPr>
      </p:pic>
      <p:pic>
        <p:nvPicPr>
          <p:cNvPr id="5" name="图片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39734">
            <a:off x="103546" y="217615"/>
            <a:ext cx="2513561" cy="762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899ED-773B-47FB-BBC2-F27AC306D689}"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7"/>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0">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C899ED-773B-47FB-BBC2-F27AC306D689}" type="datetimeFigureOut">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2026/2/11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53142114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2026/2/11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6505242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2026/2/11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9955871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2026/2/11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4209689131"/>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t>2026/2/11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252505876"/>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t>2026/2/11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27570940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t>2026/2/11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87166758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2026/2/11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90749124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2026/2/11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53133080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2026/2/11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11488142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C899ED-773B-47FB-BBC2-F27AC306D689}"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2026/2/11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2509382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C899ED-773B-47FB-BBC2-F27AC306D689}" type="datetimeFigureOut">
              <a:rPr lang="en-US" smtClean="0"/>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C899ED-773B-47FB-BBC2-F27AC306D689}" type="datetimeFigureOut">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899ED-773B-47FB-BBC2-F27AC306D689}" type="datetimeFigureOut">
              <a:rPr lang="en-US" smtClean="0"/>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899ED-773B-47FB-BBC2-F27AC306D689}"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C899ED-773B-47FB-BBC2-F27AC306D689}" type="datetimeFigureOut">
              <a:rPr lang="en-US" smtClean="0"/>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E4B33-7AC0-4B4A-B563-30714C748F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0.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899ED-773B-47FB-BBC2-F27AC306D689}" type="datetimeFigureOut">
              <a:rPr lang="en-US" smtClean="0"/>
              <a:t>2/11/2026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E4B33-7AC0-4B4A-B563-30714C748F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1" r:id="rId12"/>
    <p:sldLayoutId id="2147483712" r:id="rId13"/>
    <p:sldLayoutId id="2147483713" r:id="rId14"/>
    <p:sldLayoutId id="2147483714" r:id="rId15"/>
    <p:sldLayoutId id="2147483715" r:id="rId16"/>
    <p:sldLayoutId id="2147483661" r:id="rId17"/>
    <p:sldLayoutId id="2147483663" r:id="rId18"/>
    <p:sldLayoutId id="2147483666" r:id="rId19"/>
    <p:sldLayoutId id="2147483667" r:id="rId20"/>
    <p:sldLayoutId id="2147483674" r:id="rId21"/>
    <p:sldLayoutId id="2147483675" r:id="rId22"/>
    <p:sldLayoutId id="2147483684" r:id="rId23"/>
    <p:sldLayoutId id="2147483685" r:id="rId24"/>
    <p:sldLayoutId id="2147483686" r:id="rId25"/>
    <p:sldLayoutId id="2147483687" r:id="rId26"/>
    <p:sldLayoutId id="2147483688" r:id="rId27"/>
    <p:sldLayoutId id="2147483693" r:id="rId28"/>
    <p:sldLayoutId id="2147483695"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899ED-773B-47FB-BBC2-F27AC306D689}" type="datetimeFigureOut">
              <a:rPr lang="en-US" smtClean="0"/>
              <a:t>2/11/2026</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E4B33-7AC0-4B4A-B563-30714C748F68}" type="slidenum">
              <a:rPr lang="en-US" smtClean="0"/>
              <a:t>‹#›</a:t>
            </a:fld>
            <a:endParaRPr lang="en-US"/>
          </a:p>
        </p:txBody>
      </p:sp>
    </p:spTree>
    <p:extLst>
      <p:ext uri="{BB962C8B-B14F-4D97-AF65-F5344CB8AC3E}">
        <p14:creationId xmlns:p14="http://schemas.microsoft.com/office/powerpoint/2010/main" val="255308064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409700" y="558144"/>
            <a:ext cx="7488249" cy="51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198" tIns="53599" rIns="107198" bIns="5359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11" b="1" dirty="0" err="1">
                <a:solidFill>
                  <a:srgbClr val="FF0066"/>
                </a:solidFill>
                <a:latin typeface="Times New Roman" pitchFamily="18" charset="0"/>
              </a:rPr>
              <a:t>TRƯỜNG</a:t>
            </a:r>
            <a:r>
              <a:rPr lang="en-US" altLang="en-US" sz="2611" b="1" dirty="0">
                <a:solidFill>
                  <a:srgbClr val="FF0066"/>
                </a:solidFill>
                <a:latin typeface="Times New Roman" pitchFamily="18" charset="0"/>
              </a:rPr>
              <a:t> </a:t>
            </a:r>
            <a:r>
              <a:rPr lang="en-US" altLang="en-US" sz="2611" b="1" dirty="0" err="1">
                <a:solidFill>
                  <a:srgbClr val="FF0066"/>
                </a:solidFill>
                <a:latin typeface="Times New Roman" pitchFamily="18" charset="0"/>
              </a:rPr>
              <a:t>TIỂU</a:t>
            </a:r>
            <a:r>
              <a:rPr lang="en-US" altLang="en-US" sz="2611" b="1" dirty="0">
                <a:solidFill>
                  <a:srgbClr val="FF0066"/>
                </a:solidFill>
                <a:latin typeface="Times New Roman" pitchFamily="18" charset="0"/>
              </a:rPr>
              <a:t> </a:t>
            </a:r>
            <a:r>
              <a:rPr lang="en-US" altLang="en-US" sz="2611" b="1" dirty="0" err="1">
                <a:solidFill>
                  <a:srgbClr val="FF0066"/>
                </a:solidFill>
                <a:latin typeface="Times New Roman" pitchFamily="18" charset="0"/>
              </a:rPr>
              <a:t>HỌC</a:t>
            </a:r>
            <a:r>
              <a:rPr lang="en-US" altLang="en-US" sz="2611" b="1" dirty="0">
                <a:solidFill>
                  <a:srgbClr val="FF0066"/>
                </a:solidFill>
                <a:latin typeface="Times New Roman" pitchFamily="18" charset="0"/>
              </a:rPr>
              <a:t> </a:t>
            </a:r>
            <a:r>
              <a:rPr lang="en-US" altLang="en-US" sz="2611" b="1" dirty="0" err="1">
                <a:solidFill>
                  <a:srgbClr val="FF0066"/>
                </a:solidFill>
                <a:latin typeface="Times New Roman" pitchFamily="18" charset="0"/>
              </a:rPr>
              <a:t>HÒA</a:t>
            </a:r>
            <a:r>
              <a:rPr lang="en-US" altLang="en-US" sz="2611" b="1" dirty="0">
                <a:solidFill>
                  <a:srgbClr val="FF0066"/>
                </a:solidFill>
                <a:latin typeface="Times New Roman" pitchFamily="18" charset="0"/>
              </a:rPr>
              <a:t> </a:t>
            </a:r>
            <a:r>
              <a:rPr lang="en-US" altLang="en-US" sz="2611" b="1">
                <a:solidFill>
                  <a:srgbClr val="FF0066"/>
                </a:solidFill>
                <a:latin typeface="Times New Roman" pitchFamily="18" charset="0"/>
              </a:rPr>
              <a:t>NGHĨA</a:t>
            </a:r>
            <a:endParaRPr lang="en-US" altLang="en-US" sz="2611" b="1" dirty="0">
              <a:solidFill>
                <a:srgbClr val="FF0066"/>
              </a:solidFill>
              <a:latin typeface="Times New Roman" pitchFamily="18" charset="0"/>
            </a:endParaRPr>
          </a:p>
        </p:txBody>
      </p:sp>
      <p:sp>
        <p:nvSpPr>
          <p:cNvPr id="2057" name="Text Box 14"/>
          <p:cNvSpPr txBox="1">
            <a:spLocks noChangeArrowheads="1"/>
          </p:cNvSpPr>
          <p:nvPr/>
        </p:nvSpPr>
        <p:spPr bwMode="auto">
          <a:xfrm>
            <a:off x="1630880" y="3120866"/>
            <a:ext cx="8557999" cy="123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198" tIns="53599" rIns="107198" bIns="5359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2"/>
              </a:spcBef>
              <a:defRPr/>
            </a:pPr>
            <a:r>
              <a:rPr lang="en-US" sz="2984"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984"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84"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Đạo</a:t>
            </a:r>
            <a:r>
              <a:rPr lang="en-US" sz="2984"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84"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đức</a:t>
            </a:r>
            <a:r>
              <a:rPr lang="en-US" sz="2984"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84"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984"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84"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p>
          <a:p>
            <a:pPr algn="ctr" eaLnBrk="1" hangingPunct="1">
              <a:spcBef>
                <a:spcPts val="1342"/>
              </a:spcBef>
              <a:defRPr/>
            </a:pPr>
            <a:r>
              <a:rPr lang="en-US" sz="3283"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83"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6: </a:t>
            </a:r>
            <a:r>
              <a:rPr lang="en-US" sz="3283"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Tích</a:t>
            </a:r>
            <a:r>
              <a:rPr lang="en-US" sz="3283"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83"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cực</a:t>
            </a:r>
            <a:r>
              <a:rPr lang="en-US" sz="3283"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83"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hoàn</a:t>
            </a:r>
            <a:r>
              <a:rPr lang="en-US" sz="3283"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83"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3283"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83"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nhiệm</a:t>
            </a:r>
            <a:r>
              <a:rPr lang="en-US" sz="3283"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83"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vụ</a:t>
            </a:r>
            <a:r>
              <a:rPr lang="en-US" sz="3283"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83"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83"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a:t>
            </a:r>
            <a:endParaRPr lang="en-US" sz="3283"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1874826" y="1552995"/>
            <a:ext cx="8557999" cy="148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198" tIns="53599" rIns="107198" bIns="5359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76"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76"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1932649" y="5390278"/>
            <a:ext cx="4457292" cy="38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198" tIns="53599" rIns="107198" bIns="5359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790" b="1" i="1" dirty="0" err="1">
                <a:solidFill>
                  <a:srgbClr val="FF0066"/>
                </a:solidFill>
                <a:latin typeface="Times New Roman" pitchFamily="18" charset="0"/>
              </a:rPr>
              <a:t>Giáo</a:t>
            </a:r>
            <a:r>
              <a:rPr lang="en-US" altLang="en-US" sz="1790" b="1" i="1" dirty="0">
                <a:solidFill>
                  <a:srgbClr val="FF0066"/>
                </a:solidFill>
                <a:latin typeface="Times New Roman" pitchFamily="18" charset="0"/>
              </a:rPr>
              <a:t> </a:t>
            </a:r>
            <a:r>
              <a:rPr lang="en-US" altLang="en-US" sz="1790" b="1" i="1" dirty="0" err="1">
                <a:solidFill>
                  <a:srgbClr val="FF0066"/>
                </a:solidFill>
                <a:latin typeface="Times New Roman" pitchFamily="18" charset="0"/>
              </a:rPr>
              <a:t>viên</a:t>
            </a:r>
            <a:r>
              <a:rPr lang="en-US" altLang="en-US" sz="1790" b="1" i="1" dirty="0">
                <a:solidFill>
                  <a:srgbClr val="FF0066"/>
                </a:solidFill>
                <a:latin typeface="Times New Roman" pitchFamily="18" charset="0"/>
              </a:rPr>
              <a:t>: </a:t>
            </a:r>
            <a:r>
              <a:rPr lang="en-US" altLang="en-US" sz="1790" b="1" i="1" dirty="0" err="1">
                <a:solidFill>
                  <a:srgbClr val="FF0066"/>
                </a:solidFill>
                <a:latin typeface="Times New Roman" pitchFamily="18" charset="0"/>
              </a:rPr>
              <a:t>Vũ</a:t>
            </a:r>
            <a:r>
              <a:rPr lang="en-US" altLang="en-US" sz="1790" b="1" i="1" dirty="0">
                <a:solidFill>
                  <a:srgbClr val="FF0066"/>
                </a:solidFill>
                <a:latin typeface="Times New Roman" pitchFamily="18" charset="0"/>
              </a:rPr>
              <a:t> </a:t>
            </a:r>
            <a:r>
              <a:rPr lang="en-US" altLang="en-US" sz="1790" b="1" i="1" dirty="0" err="1">
                <a:solidFill>
                  <a:srgbClr val="FF0066"/>
                </a:solidFill>
                <a:latin typeface="Times New Roman" pitchFamily="18" charset="0"/>
              </a:rPr>
              <a:t>Thị</a:t>
            </a:r>
            <a:r>
              <a:rPr lang="en-US" altLang="en-US" sz="1790" b="1" i="1" dirty="0">
                <a:solidFill>
                  <a:srgbClr val="FF0066"/>
                </a:solidFill>
                <a:latin typeface="Times New Roman" pitchFamily="18" charset="0"/>
              </a:rPr>
              <a:t> </a:t>
            </a:r>
            <a:r>
              <a:rPr lang="en-US" altLang="en-US" sz="1790" b="1" i="1" dirty="0" err="1">
                <a:solidFill>
                  <a:srgbClr val="FF0066"/>
                </a:solidFill>
                <a:latin typeface="Times New Roman" pitchFamily="18" charset="0"/>
              </a:rPr>
              <a:t>Ngọc</a:t>
            </a:r>
            <a:endParaRPr lang="en-US" altLang="en-US" sz="179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295" y="4488154"/>
            <a:ext cx="4189854" cy="15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4058898" y="1098205"/>
            <a:ext cx="446572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1575524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任意多边形: 形状 59"/>
          <p:cNvSpPr/>
          <p:nvPr/>
        </p:nvSpPr>
        <p:spPr>
          <a:xfrm>
            <a:off x="267172" y="173199"/>
            <a:ext cx="606263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4400" dirty="0">
              <a:ln w="0"/>
              <a:solidFill>
                <a:schemeClr val="accent1"/>
              </a:solidFill>
              <a:effectLst>
                <a:outerShdw blurRad="38100" dist="25400" dir="5400000" algn="ctr" rotWithShape="0">
                  <a:srgbClr val="6E747A">
                    <a:alpha val="43000"/>
                  </a:srgbClr>
                </a:outerShdw>
              </a:effectLst>
              <a:latin typeface="思源黑体 CN Bold" panose="020B0800000000000000" pitchFamily="34" charset="-122"/>
              <a:ea typeface="思源黑体 CN Bold" panose="020B0800000000000000" pitchFamily="34" charset="-122"/>
            </a:endParaRPr>
          </a:p>
        </p:txBody>
      </p:sp>
      <p:grpSp>
        <p:nvGrpSpPr>
          <p:cNvPr id="42" name="组合 41"/>
          <p:cNvGrpSpPr/>
          <p:nvPr/>
        </p:nvGrpSpPr>
        <p:grpSpPr>
          <a:xfrm>
            <a:off x="5832888" y="1942176"/>
            <a:ext cx="4751717" cy="66046"/>
            <a:chOff x="558029" y="1578576"/>
            <a:chExt cx="4751717" cy="66046"/>
          </a:xfrm>
        </p:grpSpPr>
        <p:sp>
          <p:nvSpPr>
            <p:cNvPr id="43" name="任意多边形: 形状 42"/>
            <p:cNvSpPr/>
            <p:nvPr/>
          </p:nvSpPr>
          <p:spPr>
            <a:xfrm>
              <a:off x="558029"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a:solidFill>
                  <a:prstClr val="white"/>
                </a:solidFill>
              </a:endParaRPr>
            </a:p>
          </p:txBody>
        </p:sp>
        <p:sp>
          <p:nvSpPr>
            <p:cNvPr id="44" name="任意多边形: 形状 43"/>
            <p:cNvSpPr/>
            <p:nvPr/>
          </p:nvSpPr>
          <p:spPr>
            <a:xfrm>
              <a:off x="2926454"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a:solidFill>
                  <a:prstClr val="white"/>
                </a:solidFill>
              </a:endParaRPr>
            </a:p>
          </p:txBody>
        </p:sp>
      </p:grpSp>
      <p:sp>
        <p:nvSpPr>
          <p:cNvPr id="15" name="任意多边形: 形状 59"/>
          <p:cNvSpPr/>
          <p:nvPr/>
        </p:nvSpPr>
        <p:spPr>
          <a:xfrm>
            <a:off x="2597966" y="2416466"/>
            <a:ext cx="646983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16" name="任意多边形: 形状 59"/>
          <p:cNvSpPr/>
          <p:nvPr/>
        </p:nvSpPr>
        <p:spPr>
          <a:xfrm>
            <a:off x="5405718" y="4629733"/>
            <a:ext cx="648980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2" name="Rectangle 1"/>
          <p:cNvSpPr/>
          <p:nvPr/>
        </p:nvSpPr>
        <p:spPr>
          <a:xfrm>
            <a:off x="3206127" y="315302"/>
            <a:ext cx="184731" cy="461665"/>
          </a:xfrm>
          <a:prstGeom prst="rect">
            <a:avLst/>
          </a:prstGeom>
          <a:noFill/>
        </p:spPr>
        <p:txBody>
          <a:bodyPr wrap="none" lIns="91440" tIns="45720" rIns="91440" bIns="45720">
            <a:spAutoFit/>
          </a:bodyPr>
          <a:lstStyle/>
          <a:p>
            <a:pPr algn="ctr"/>
            <a:endParaRPr lang="en-US" sz="2400" b="0" cap="none" spc="0" dirty="0">
              <a:ln w="0"/>
              <a:solidFill>
                <a:schemeClr val="accent1"/>
              </a:solidFill>
              <a:effectLst>
                <a:outerShdw blurRad="38100" dist="25400" dir="5400000" algn="ctr" rotWithShape="0">
                  <a:srgbClr val="6E747A">
                    <a:alpha val="43000"/>
                  </a:srgbClr>
                </a:outerShdw>
              </a:effectLst>
            </a:endParaRPr>
          </a:p>
        </p:txBody>
      </p:sp>
      <p:sp>
        <p:nvSpPr>
          <p:cNvPr id="3" name="Rectangle 2"/>
          <p:cNvSpPr/>
          <p:nvPr/>
        </p:nvSpPr>
        <p:spPr>
          <a:xfrm>
            <a:off x="0" y="152400"/>
            <a:ext cx="6068695" cy="829945"/>
          </a:xfrm>
          <a:prstGeom prst="rect">
            <a:avLst/>
          </a:prstGeom>
          <a:noFill/>
        </p:spPr>
        <p:txBody>
          <a:bodyPr wrap="square" lIns="91440" tIns="45720" rIns="91440" bIns="45720">
            <a:spAutoFit/>
          </a:bodyPr>
          <a:lstStyle/>
          <a:p>
            <a:pPr algn="ctr"/>
            <a:r>
              <a:rPr lang="en-US" sz="2400" dirty="0" smtClean="0">
                <a:ln w="0"/>
                <a:solidFill>
                  <a:schemeClr val="accent1"/>
                </a:solidFill>
                <a:effectLst>
                  <a:outerShdw blurRad="38100" dist="25400" dir="5400000" algn="ctr" rotWithShape="0">
                    <a:srgbClr val="6E747A">
                      <a:alpha val="43000"/>
                    </a:srgbClr>
                  </a:outerShdw>
                </a:effectLst>
              </a:rPr>
              <a:t>   </a:t>
            </a:r>
            <a:r>
              <a:rPr lang="en-US"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Vì sao Hân trở nên mạnh dạn, tự tin và tiến bộ trong học tập?</a:t>
            </a:r>
            <a:endParaRPr lang="en-US" sz="2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322729" y="884937"/>
            <a:ext cx="6185647" cy="1154162"/>
          </a:xfrm>
          <a:prstGeom prst="rect">
            <a:avLst/>
          </a:prstGeom>
        </p:spPr>
        <p:txBody>
          <a:bodyPr wrap="square">
            <a:spAutoFit/>
          </a:bodyPr>
          <a:lstStyle/>
          <a:p>
            <a:pPr>
              <a:lnSpc>
                <a:spcPct val="115000"/>
              </a:lnSpc>
              <a:spcAft>
                <a:spcPts val="0"/>
              </a:spcAft>
            </a:pPr>
            <a:r>
              <a:rPr lang="en-GB" sz="2000" dirty="0">
                <a:solidFill>
                  <a:srgbClr val="FF0000"/>
                </a:solidFill>
                <a:latin typeface="Times New Roman" panose="02020603050405020304" pitchFamily="18" charset="0"/>
                <a:ea typeface="Times New Roman" panose="02020603050405020304" pitchFamily="18" charset="0"/>
              </a:rPr>
              <a:t>+ Hân đã tích cực phát biểu ý kiến xây dựng bài và hoàn thành tốt các nhiệm vụ học tập</a:t>
            </a:r>
            <a:endParaRPr lang="en-US" sz="2000" dirty="0">
              <a:solidFill>
                <a:srgbClr val="FF0000"/>
              </a:solidFill>
              <a:latin typeface="Times New Roman" panose="02020603050405020304" pitchFamily="18" charset="0"/>
              <a:ea typeface="Times New Roman" panose="02020603050405020304" pitchFamily="18" charset="0"/>
            </a:endParaRPr>
          </a:p>
          <a:p>
            <a:pPr>
              <a:lnSpc>
                <a:spcPct val="115000"/>
              </a:lnSpc>
              <a:spcAft>
                <a:spcPts val="0"/>
              </a:spcAft>
            </a:pPr>
            <a:r>
              <a:rPr lang="en-GB" sz="2000" dirty="0">
                <a:solidFill>
                  <a:srgbClr val="FF0000"/>
                </a:solidFill>
                <a:latin typeface="Times New Roman" panose="02020603050405020304" pitchFamily="18" charset="0"/>
                <a:ea typeface="Times New Roman" panose="02020603050405020304" pitchFamily="18" charset="0"/>
              </a:rPr>
              <a:t>+ </a:t>
            </a:r>
            <a:r>
              <a:rPr lang="en-GB" sz="2000" dirty="0" smtClean="0">
                <a:solidFill>
                  <a:srgbClr val="FF0000"/>
                </a:solidFill>
                <a:latin typeface="Times New Roman" panose="02020603050405020304" pitchFamily="18" charset="0"/>
                <a:ea typeface="Times New Roman" panose="02020603050405020304" pitchFamily="18" charset="0"/>
              </a:rPr>
              <a:t>Xung </a:t>
            </a:r>
            <a:r>
              <a:rPr lang="en-GB" sz="2000" dirty="0">
                <a:solidFill>
                  <a:srgbClr val="FF0000"/>
                </a:solidFill>
                <a:latin typeface="Times New Roman" panose="02020603050405020304" pitchFamily="18" charset="0"/>
                <a:ea typeface="Times New Roman" panose="02020603050405020304" pitchFamily="18" charset="0"/>
              </a:rPr>
              <a:t>phong tham gia nhiều hoạt động của lớp.</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3565662" y="2302509"/>
            <a:ext cx="4112115" cy="923330"/>
          </a:xfrm>
          <a:prstGeom prst="rect">
            <a:avLst/>
          </a:prstGeom>
          <a:noFill/>
        </p:spPr>
        <p:txBody>
          <a:bodyPr wrap="square" lIns="91440" tIns="45720" rIns="91440" bIns="45720">
            <a:spAutoFit/>
          </a:bodyPr>
          <a:lstStyle/>
          <a:p>
            <a:pPr algn="ct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7" name="Rectangle 16"/>
          <p:cNvSpPr/>
          <p:nvPr/>
        </p:nvSpPr>
        <p:spPr>
          <a:xfrm>
            <a:off x="2620373" y="2468953"/>
            <a:ext cx="5832081" cy="829945"/>
          </a:xfrm>
          <a:prstGeom prst="rect">
            <a:avLst/>
          </a:prstGeom>
          <a:noFill/>
        </p:spPr>
        <p:txBody>
          <a:bodyPr wrap="square" lIns="91440" tIns="45720" rIns="91440" bIns="45720">
            <a:spAutoFit/>
          </a:bodyPr>
          <a:lstStyle/>
          <a:p>
            <a:pPr algn="ctr"/>
            <a:r>
              <a:rPr lang="en-US" sz="2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Theo em, tích cực hoàn thành nhiệm vụ sẽ mang lại hiệu quả gì?</a:t>
            </a:r>
            <a:endParaRPr lang="en-US" sz="2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8" name="Rectangle 17"/>
          <p:cNvSpPr/>
          <p:nvPr/>
        </p:nvSpPr>
        <p:spPr>
          <a:xfrm>
            <a:off x="5405719" y="4541777"/>
            <a:ext cx="6489808" cy="829945"/>
          </a:xfrm>
          <a:prstGeom prst="rect">
            <a:avLst/>
          </a:prstGeom>
          <a:noFill/>
        </p:spPr>
        <p:txBody>
          <a:bodyPr wrap="square" lIns="91440" tIns="45720" rIns="91440" bIns="45720">
            <a:spAutoFit/>
          </a:bodyPr>
          <a:lstStyle/>
          <a:p>
            <a:pPr algn="ctr"/>
            <a:r>
              <a:rPr lang="en-US" sz="2400" b="0" cap="none" spc="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Nếu không tích cực hoàn thành nhiệm vụ điều gì sẽ xảy ra?</a:t>
            </a:r>
            <a:endParaRPr lang="en-US" sz="2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9" name="Rectangle 18"/>
          <p:cNvSpPr/>
          <p:nvPr/>
        </p:nvSpPr>
        <p:spPr>
          <a:xfrm>
            <a:off x="2761130" y="3263205"/>
            <a:ext cx="8283660" cy="1154162"/>
          </a:xfrm>
          <a:prstGeom prst="rect">
            <a:avLst/>
          </a:prstGeom>
        </p:spPr>
        <p:txBody>
          <a:bodyPr wrap="square">
            <a:spAutoFit/>
          </a:bodyPr>
          <a:lstStyle/>
          <a:p>
            <a:pPr>
              <a:lnSpc>
                <a:spcPct val="115000"/>
              </a:lnSpc>
              <a:spcAft>
                <a:spcPts val="0"/>
              </a:spcAft>
            </a:pPr>
            <a:r>
              <a:rPr lang="en-GB" sz="2000" dirty="0">
                <a:solidFill>
                  <a:srgbClr val="FF0000"/>
                </a:solidFill>
                <a:latin typeface="Times New Roman" panose="02020603050405020304" pitchFamily="18" charset="0"/>
                <a:ea typeface="Times New Roman" panose="02020603050405020304" pitchFamily="18" charset="0"/>
              </a:rPr>
              <a:t>+ Tiến bộ trong học tập, trong công việc</a:t>
            </a:r>
            <a:endParaRPr lang="en-US" sz="2000" dirty="0">
              <a:solidFill>
                <a:srgbClr val="FF0000"/>
              </a:solidFill>
              <a:latin typeface="Times New Roman" panose="02020603050405020304" pitchFamily="18" charset="0"/>
              <a:ea typeface="Times New Roman" panose="02020603050405020304" pitchFamily="18" charset="0"/>
            </a:endParaRPr>
          </a:p>
          <a:p>
            <a:pPr>
              <a:lnSpc>
                <a:spcPct val="115000"/>
              </a:lnSpc>
              <a:spcAft>
                <a:spcPts val="0"/>
              </a:spcAft>
            </a:pPr>
            <a:r>
              <a:rPr lang="en-GB" sz="2000" dirty="0">
                <a:solidFill>
                  <a:srgbClr val="FF0000"/>
                </a:solidFill>
                <a:latin typeface="Times New Roman" panose="02020603050405020304" pitchFamily="18" charset="0"/>
                <a:ea typeface="Times New Roman" panose="02020603050405020304" pitchFamily="18" charset="0"/>
              </a:rPr>
              <a:t>+ Mạnh dạn và tự tin trong các hoạt động tập thể.</a:t>
            </a:r>
            <a:endParaRPr lang="en-US" sz="2000" dirty="0">
              <a:solidFill>
                <a:srgbClr val="FF0000"/>
              </a:solidFill>
              <a:latin typeface="Times New Roman" panose="02020603050405020304" pitchFamily="18" charset="0"/>
              <a:ea typeface="Times New Roman" panose="02020603050405020304" pitchFamily="18" charset="0"/>
            </a:endParaRPr>
          </a:p>
          <a:p>
            <a:pPr>
              <a:lnSpc>
                <a:spcPct val="115000"/>
              </a:lnSpc>
              <a:spcAft>
                <a:spcPts val="0"/>
              </a:spcAft>
            </a:pPr>
            <a:r>
              <a:rPr lang="en-GB" sz="2000" dirty="0">
                <a:solidFill>
                  <a:srgbClr val="FF0000"/>
                </a:solidFill>
                <a:latin typeface="Times New Roman" panose="02020603050405020304" pitchFamily="18" charset="0"/>
                <a:ea typeface="Times New Roman" panose="02020603050405020304" pitchFamily="18" charset="0"/>
              </a:rPr>
              <a:t>+ Được mọi người tin yêu, quý mến</a:t>
            </a:r>
            <a:r>
              <a:rPr lang="en-GB" sz="2000" dirty="0" smtClean="0">
                <a:solidFill>
                  <a:srgbClr val="FF0000"/>
                </a:solidFill>
                <a:latin typeface="Times New Roman" panose="02020603050405020304" pitchFamily="18" charset="0"/>
                <a:ea typeface="Times New Roman" panose="02020603050405020304" pitchFamily="18" charset="0"/>
              </a:rPr>
              <a:t>....</a:t>
            </a:r>
            <a:endParaRPr lang="en-US" sz="2000" dirty="0">
              <a:solidFill>
                <a:srgbClr val="FF0000"/>
              </a:solidFill>
              <a:latin typeface="Times New Roman" panose="02020603050405020304" pitchFamily="18" charset="0"/>
              <a:ea typeface="Times New Roman" panose="02020603050405020304" pitchFamily="18" charset="0"/>
            </a:endParaRPr>
          </a:p>
        </p:txBody>
      </p:sp>
      <p:sp>
        <p:nvSpPr>
          <p:cNvPr id="20" name="Rectangle 19"/>
          <p:cNvSpPr/>
          <p:nvPr/>
        </p:nvSpPr>
        <p:spPr>
          <a:xfrm>
            <a:off x="5566835" y="5244354"/>
            <a:ext cx="6405836" cy="1479700"/>
          </a:xfrm>
          <a:prstGeom prst="rect">
            <a:avLst/>
          </a:prstGeom>
        </p:spPr>
        <p:txBody>
          <a:bodyPr wrap="square">
            <a:spAutoFit/>
          </a:bodyPr>
          <a:lstStyle/>
          <a:p>
            <a:pPr>
              <a:lnSpc>
                <a:spcPct val="115000"/>
              </a:lnSpc>
              <a:spcAft>
                <a:spcPts val="0"/>
              </a:spcAft>
            </a:pPr>
            <a:r>
              <a:rPr lang="en-US" sz="2000" dirty="0">
                <a:solidFill>
                  <a:srgbClr val="FF0000"/>
                </a:solidFill>
                <a:latin typeface="Times New Roman" panose="02020603050405020304" pitchFamily="18" charset="0"/>
                <a:ea typeface="Times New Roman" panose="02020603050405020304" pitchFamily="18" charset="0"/>
              </a:rPr>
              <a:t>+ Trở nên nhút nhát, rụt rè, không biết cầu tiến.</a:t>
            </a:r>
          </a:p>
          <a:p>
            <a:pPr>
              <a:lnSpc>
                <a:spcPct val="115000"/>
              </a:lnSpc>
              <a:spcAft>
                <a:spcPts val="0"/>
              </a:spcAft>
            </a:pPr>
            <a:r>
              <a:rPr lang="en-US" sz="2000" dirty="0">
                <a:solidFill>
                  <a:srgbClr val="FF0000"/>
                </a:solidFill>
                <a:latin typeface="Times New Roman" panose="02020603050405020304" pitchFamily="18" charset="0"/>
                <a:ea typeface="Times New Roman" panose="02020603050405020304" pitchFamily="18" charset="0"/>
              </a:rPr>
              <a:t>+ Không nhận được sự đánh giá tích cực từ những người xung quanh.</a:t>
            </a:r>
          </a:p>
          <a:p>
            <a:pPr>
              <a:lnSpc>
                <a:spcPct val="115000"/>
              </a:lnSpc>
              <a:spcAft>
                <a:spcPts val="0"/>
              </a:spcAft>
            </a:pPr>
            <a:r>
              <a:rPr lang="en-US" sz="2000" dirty="0">
                <a:solidFill>
                  <a:srgbClr val="FF0000"/>
                </a:solidFill>
                <a:latin typeface="Times New Roman" panose="02020603050405020304" pitchFamily="18" charset="0"/>
                <a:ea typeface="Times New Roman" panose="02020603050405020304" pitchFamily="18" charset="0"/>
              </a:rPr>
              <a:t>+ Bỏ lỡ nhiêu cơ hội để phát triển, rèn luyện bản thân.</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380774" y="932330"/>
            <a:ext cx="9445826" cy="3394364"/>
            <a:chOff x="469743" y="1030942"/>
            <a:chExt cx="9445826" cy="3394364"/>
          </a:xfrm>
        </p:grpSpPr>
        <p:sp>
          <p:nvSpPr>
            <p:cNvPr id="19" name="Rectangle: Rounded Corners 18"/>
            <p:cNvSpPr/>
            <p:nvPr/>
          </p:nvSpPr>
          <p:spPr>
            <a:xfrm>
              <a:off x="469743" y="1030942"/>
              <a:ext cx="9445826" cy="3394364"/>
            </a:xfrm>
            <a:custGeom>
              <a:avLst/>
              <a:gdLst>
                <a:gd name="connsiteX0" fmla="*/ 0 w 9445826"/>
                <a:gd name="connsiteY0" fmla="*/ 565739 h 3394364"/>
                <a:gd name="connsiteX1" fmla="*/ 565739 w 9445826"/>
                <a:gd name="connsiteY1" fmla="*/ 0 h 3394364"/>
                <a:gd name="connsiteX2" fmla="*/ 8880087 w 9445826"/>
                <a:gd name="connsiteY2" fmla="*/ 0 h 3394364"/>
                <a:gd name="connsiteX3" fmla="*/ 9445826 w 9445826"/>
                <a:gd name="connsiteY3" fmla="*/ 565739 h 3394364"/>
                <a:gd name="connsiteX4" fmla="*/ 9445826 w 9445826"/>
                <a:gd name="connsiteY4" fmla="*/ 2828625 h 3394364"/>
                <a:gd name="connsiteX5" fmla="*/ 8880087 w 9445826"/>
                <a:gd name="connsiteY5" fmla="*/ 3394364 h 3394364"/>
                <a:gd name="connsiteX6" fmla="*/ 565739 w 9445826"/>
                <a:gd name="connsiteY6" fmla="*/ 3394364 h 3394364"/>
                <a:gd name="connsiteX7" fmla="*/ 0 w 9445826"/>
                <a:gd name="connsiteY7" fmla="*/ 2828625 h 3394364"/>
                <a:gd name="connsiteX8" fmla="*/ 0 w 9445826"/>
                <a:gd name="connsiteY8" fmla="*/ 565739 h 339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5826" h="3394364" fill="none" extrusionOk="0">
                  <a:moveTo>
                    <a:pt x="0" y="565739"/>
                  </a:moveTo>
                  <a:cubicBezTo>
                    <a:pt x="-6926" y="261591"/>
                    <a:pt x="276572" y="-7819"/>
                    <a:pt x="565739" y="0"/>
                  </a:cubicBezTo>
                  <a:cubicBezTo>
                    <a:pt x="4161130" y="76274"/>
                    <a:pt x="7791775" y="-96869"/>
                    <a:pt x="8880087" y="0"/>
                  </a:cubicBezTo>
                  <a:cubicBezTo>
                    <a:pt x="9208956" y="-25642"/>
                    <a:pt x="9437884" y="258764"/>
                    <a:pt x="9445826" y="565739"/>
                  </a:cubicBezTo>
                  <a:cubicBezTo>
                    <a:pt x="9369078" y="1577343"/>
                    <a:pt x="9511624" y="2505026"/>
                    <a:pt x="9445826" y="2828625"/>
                  </a:cubicBezTo>
                  <a:cubicBezTo>
                    <a:pt x="9479624" y="3120517"/>
                    <a:pt x="9177789" y="3377438"/>
                    <a:pt x="8880087" y="3394364"/>
                  </a:cubicBezTo>
                  <a:cubicBezTo>
                    <a:pt x="5136452" y="3356140"/>
                    <a:pt x="4071896" y="3410423"/>
                    <a:pt x="565739" y="3394364"/>
                  </a:cubicBezTo>
                  <a:cubicBezTo>
                    <a:pt x="233726" y="3402747"/>
                    <a:pt x="31153" y="3130127"/>
                    <a:pt x="0" y="2828625"/>
                  </a:cubicBezTo>
                  <a:cubicBezTo>
                    <a:pt x="149277" y="2548441"/>
                    <a:pt x="-71315" y="855233"/>
                    <a:pt x="0" y="565739"/>
                  </a:cubicBezTo>
                  <a:close/>
                </a:path>
                <a:path w="9445826" h="3394364" stroke="0" extrusionOk="0">
                  <a:moveTo>
                    <a:pt x="0" y="565739"/>
                  </a:moveTo>
                  <a:cubicBezTo>
                    <a:pt x="-47486" y="250618"/>
                    <a:pt x="225324" y="-44685"/>
                    <a:pt x="565739" y="0"/>
                  </a:cubicBezTo>
                  <a:cubicBezTo>
                    <a:pt x="3578721" y="-107800"/>
                    <a:pt x="5940411" y="-47481"/>
                    <a:pt x="8880087" y="0"/>
                  </a:cubicBezTo>
                  <a:cubicBezTo>
                    <a:pt x="9218669" y="-29354"/>
                    <a:pt x="9444780" y="294027"/>
                    <a:pt x="9445826" y="565739"/>
                  </a:cubicBezTo>
                  <a:cubicBezTo>
                    <a:pt x="9589327" y="1668298"/>
                    <a:pt x="9463357" y="2237893"/>
                    <a:pt x="9445826" y="2828625"/>
                  </a:cubicBezTo>
                  <a:cubicBezTo>
                    <a:pt x="9449492" y="3144215"/>
                    <a:pt x="9209862" y="3422326"/>
                    <a:pt x="8880087" y="3394364"/>
                  </a:cubicBezTo>
                  <a:cubicBezTo>
                    <a:pt x="6717768" y="3387662"/>
                    <a:pt x="2649269" y="3253989"/>
                    <a:pt x="565739" y="3394364"/>
                  </a:cubicBezTo>
                  <a:cubicBezTo>
                    <a:pt x="228215" y="3403259"/>
                    <a:pt x="44166" y="3149558"/>
                    <a:pt x="0" y="2828625"/>
                  </a:cubicBezTo>
                  <a:cubicBezTo>
                    <a:pt x="61512" y="2175497"/>
                    <a:pt x="139795" y="1421091"/>
                    <a:pt x="0" y="565739"/>
                  </a:cubicBezTo>
                  <a:close/>
                </a:path>
              </a:pathLst>
            </a:custGeom>
            <a:ln w="57150">
              <a:solidFill>
                <a:srgbClr val="F1841F"/>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en-US">
                <a:solidFill>
                  <a:prstClr val="black"/>
                </a:solidFill>
              </a:endParaRPr>
            </a:p>
          </p:txBody>
        </p:sp>
        <p:sp>
          <p:nvSpPr>
            <p:cNvPr id="3" name="TextBox 2"/>
            <p:cNvSpPr txBox="1"/>
            <p:nvPr/>
          </p:nvSpPr>
          <p:spPr>
            <a:xfrm>
              <a:off x="787521" y="1030942"/>
              <a:ext cx="8505471" cy="574901"/>
            </a:xfrm>
            <a:prstGeom prst="rect">
              <a:avLst/>
            </a:prstGeom>
            <a:noFill/>
          </p:spPr>
          <p:txBody>
            <a:bodyPr wrap="square" rtlCol="0">
              <a:spAutoFit/>
            </a:bodyPr>
            <a:lstStyle/>
            <a:p>
              <a:pPr indent="360045" algn="just">
                <a:lnSpc>
                  <a:spcPct val="120000"/>
                </a:lnSpc>
                <a:defRPr/>
              </a:pPr>
              <a:endParaRPr lang="en-US" sz="2800" b="1" dirty="0">
                <a:solidFill>
                  <a:srgbClr val="FF0000"/>
                </a:solidFill>
                <a:latin typeface="等线 Light" panose="020F0302020204030204"/>
                <a:ea typeface="Arial-Rounded" panose="020B0500000000000000" pitchFamily="34" charset="0"/>
                <a:cs typeface="Arial-Rounded" panose="020B0500000000000000" pitchFamily="34" charset="0"/>
              </a:endParaRPr>
            </a:p>
          </p:txBody>
        </p:sp>
      </p:grpSp>
      <p:sp>
        <p:nvSpPr>
          <p:cNvPr id="2" name="Rectangle 1"/>
          <p:cNvSpPr/>
          <p:nvPr/>
        </p:nvSpPr>
        <p:spPr>
          <a:xfrm>
            <a:off x="1990165" y="1362635"/>
            <a:ext cx="8059270" cy="2308324"/>
          </a:xfrm>
          <a:prstGeom prst="rect">
            <a:avLst/>
          </a:prstGeom>
        </p:spPr>
        <p:txBody>
          <a:bodyPr wrap="square">
            <a:spAutoFit/>
          </a:bodyPr>
          <a:lstStyle/>
          <a:p>
            <a:pPr algn="just"/>
            <a:r>
              <a:rPr lang="vi-VN" sz="3600" dirty="0">
                <a:latin typeface="+mj-lt"/>
              </a:rPr>
              <a:t>Tích cực hoàn thành nhiệm vụ sẽ giúp em tiến bộ trong học tập, trong công việc; mạnh dạn, tự tin trong các hoạt động tập thể; được mọi người tin yêu, quý </a:t>
            </a:r>
            <a:r>
              <a:rPr lang="vi-VN" sz="3600" dirty="0" smtClean="0">
                <a:latin typeface="+mj-lt"/>
              </a:rPr>
              <a:t>mến</a:t>
            </a:r>
            <a:r>
              <a:rPr lang="en-US" sz="3600" dirty="0" smtClean="0">
                <a:latin typeface="+mj-lt"/>
              </a:rPr>
              <a:t>.</a:t>
            </a:r>
            <a:endParaRPr lang="en-US" sz="3600" dirty="0">
              <a:latin typeface="+mj-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8. GIÁO ÁN 21-22\Giáo án các môn\Downloads\Desktop\dd6.png"/>
          <p:cNvPicPr/>
          <p:nvPr/>
        </p:nvPicPr>
        <p:blipFill>
          <a:blip r:embed="rId2">
            <a:extLst>
              <a:ext uri="{BEBA8EAE-BF5A-486C-A8C5-ECC9F3942E4B}">
                <a14:imgProps xmlns:a14="http://schemas.microsoft.com/office/drawing/2010/main">
                  <a14:imgLayer r:embed="rId3">
                    <a14:imgEffect>
                      <a14:backgroundRemoval t="1422" b="98104" l="2064" r="98687"/>
                    </a14:imgEffect>
                  </a14:imgLayer>
                </a14:imgProps>
              </a:ext>
              <a:ext uri="{28A0092B-C50C-407E-A947-70E740481C1C}">
                <a14:useLocalDpi xmlns:a14="http://schemas.microsoft.com/office/drawing/2010/main" val="0"/>
              </a:ext>
            </a:extLst>
          </a:blip>
          <a:srcRect/>
          <a:stretch>
            <a:fillRect/>
          </a:stretch>
        </p:blipFill>
        <p:spPr bwMode="auto">
          <a:xfrm>
            <a:off x="815790" y="1524001"/>
            <a:ext cx="10264588" cy="4094038"/>
          </a:xfrm>
          <a:prstGeom prst="rect">
            <a:avLst/>
          </a:prstGeom>
          <a:noFill/>
          <a:ln>
            <a:noFill/>
          </a:ln>
        </p:spPr>
      </p:pic>
      <p:sp>
        <p:nvSpPr>
          <p:cNvPr id="3" name="Rectangle 2"/>
          <p:cNvSpPr/>
          <p:nvPr/>
        </p:nvSpPr>
        <p:spPr>
          <a:xfrm>
            <a:off x="944077" y="600652"/>
            <a:ext cx="10136301" cy="584775"/>
          </a:xfrm>
          <a:prstGeom prst="rect">
            <a:avLst/>
          </a:prstGeom>
          <a:noFill/>
        </p:spPr>
        <p:txBody>
          <a:bodyPr wrap="none" lIns="91440" tIns="45720" rIns="91440" bIns="45720">
            <a:spAutoFit/>
          </a:bodyPr>
          <a:lstStyle/>
          <a:p>
            <a:pPr algn="ctr"/>
            <a:r>
              <a:rPr lang="en-US" sz="32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Tìm hiểu những việc cần làm để hoàn thành tốt nhiệm vụ</a:t>
            </a:r>
            <a:endParaRPr lang="en-US" sz="3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647620" y="5801105"/>
            <a:ext cx="9432758" cy="646331"/>
          </a:xfrm>
          <a:prstGeom prst="rect">
            <a:avLst/>
          </a:prstGeom>
          <a:noFill/>
        </p:spPr>
        <p:txBody>
          <a:bodyPr wrap="square" rtlCol="0">
            <a:spAutoFit/>
          </a:bodyPr>
          <a:lstStyle/>
          <a:p>
            <a:r>
              <a:rPr lang="en-US" sz="3600" dirty="0" err="1">
                <a:solidFill>
                  <a:prstClr val="black"/>
                </a:solidFill>
                <a:latin typeface="Times New Roman" panose="02020603050405020304" pitchFamily="18" charset="0"/>
                <a:cs typeface="Times New Roman" panose="02020603050405020304" pitchFamily="18" charset="0"/>
              </a:rPr>
              <a:t>Để</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hoàn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thành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tốt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nhiệm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vụ</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em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cần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làm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gì</a:t>
            </a:r>
            <a:r>
              <a:rPr lang="en-US" sz="3600" dirty="0">
                <a:solidFill>
                  <a:prstClr val="black"/>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endParaRPr lang="en-US" dirty="0">
              <a:solidFill>
                <a:prstClr val="black">
                  <a:tint val="75000"/>
                </a:prstClr>
              </a:solidFill>
            </a:endParaRPr>
          </a:p>
        </p:txBody>
      </p:sp>
      <p:grpSp>
        <p:nvGrpSpPr>
          <p:cNvPr id="19" name="Group 18"/>
          <p:cNvGrpSpPr/>
          <p:nvPr/>
        </p:nvGrpSpPr>
        <p:grpSpPr>
          <a:xfrm>
            <a:off x="762001" y="365157"/>
            <a:ext cx="4437528" cy="2754561"/>
            <a:chOff x="762001" y="365157"/>
            <a:chExt cx="4437528" cy="2754561"/>
          </a:xfrm>
        </p:grpSpPr>
        <p:sp>
          <p:nvSpPr>
            <p:cNvPr id="7" name="Cloud 6"/>
            <p:cNvSpPr/>
            <p:nvPr/>
          </p:nvSpPr>
          <p:spPr>
            <a:xfrm>
              <a:off x="762001" y="365157"/>
              <a:ext cx="4437528" cy="2754561"/>
            </a:xfrm>
            <a:prstGeom prst="cloud">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08704" y="1326794"/>
              <a:ext cx="4015844" cy="584775"/>
            </a:xfrm>
            <a:prstGeom prst="rect">
              <a:avLst/>
            </a:prstGeom>
            <a:noFill/>
          </p:spPr>
          <p:txBody>
            <a:bodyPr wrap="none" lIns="91440" tIns="45720" rIns="91440" bIns="45720">
              <a:spAutoFit/>
            </a:bodyPr>
            <a:lstStyle/>
            <a:p>
              <a:pPr algn="ctr"/>
              <a:r>
                <a:rPr lang="en-US" sz="32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B1: Xác định nhiệm vụ</a:t>
              </a:r>
              <a:endParaRPr lang="en-US" sz="3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sp>
        <p:nvSpPr>
          <p:cNvPr id="12" name="Rectangle 11"/>
          <p:cNvSpPr/>
          <p:nvPr/>
        </p:nvSpPr>
        <p:spPr>
          <a:xfrm>
            <a:off x="8215230" y="865129"/>
            <a:ext cx="184731" cy="584775"/>
          </a:xfrm>
          <a:prstGeom prst="rect">
            <a:avLst/>
          </a:prstGeom>
          <a:noFill/>
        </p:spPr>
        <p:txBody>
          <a:bodyPr wrap="none" lIns="91440" tIns="45720" rIns="91440" bIns="45720">
            <a:spAutoFit/>
          </a:bodyPr>
          <a:lstStyle/>
          <a:p>
            <a:pPr algn="ctr"/>
            <a:endParaRPr lang="en-US" sz="3200" b="0" cap="none" spc="0" dirty="0">
              <a:ln w="0"/>
              <a:solidFill>
                <a:schemeClr val="accent1"/>
              </a:solidFill>
              <a:effectLst>
                <a:outerShdw blurRad="38100" dist="25400" dir="5400000" algn="ctr" rotWithShape="0">
                  <a:srgbClr val="6E747A">
                    <a:alpha val="43000"/>
                  </a:srgbClr>
                </a:outerShdw>
              </a:effectLst>
            </a:endParaRPr>
          </a:p>
        </p:txBody>
      </p:sp>
      <p:grpSp>
        <p:nvGrpSpPr>
          <p:cNvPr id="20" name="Group 19"/>
          <p:cNvGrpSpPr/>
          <p:nvPr/>
        </p:nvGrpSpPr>
        <p:grpSpPr>
          <a:xfrm>
            <a:off x="5432612" y="196791"/>
            <a:ext cx="5607250" cy="3591579"/>
            <a:chOff x="5432612" y="196791"/>
            <a:chExt cx="5607250" cy="3591579"/>
          </a:xfrm>
        </p:grpSpPr>
        <p:sp>
          <p:nvSpPr>
            <p:cNvPr id="8" name="Cloud 7"/>
            <p:cNvSpPr/>
            <p:nvPr/>
          </p:nvSpPr>
          <p:spPr>
            <a:xfrm>
              <a:off x="5432612" y="196791"/>
              <a:ext cx="5607250" cy="3591579"/>
            </a:xfrm>
            <a:prstGeom prst="cloud">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97389" y="665219"/>
              <a:ext cx="4885764" cy="1077218"/>
            </a:xfrm>
            <a:prstGeom prst="rect">
              <a:avLst/>
            </a:prstGeom>
            <a:noFill/>
          </p:spPr>
          <p:txBody>
            <a:bodyPr wrap="square" lIns="91440" tIns="45720" rIns="91440" bIns="45720">
              <a:spAutoFit/>
            </a:bodyPr>
            <a:lstStyle/>
            <a:p>
              <a:pPr algn="ctr"/>
              <a:r>
                <a:rPr lang="en-US" sz="32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B2: Xây dựng kế hoạch thực hiện</a:t>
              </a:r>
              <a:endParaRPr lang="en-US" sz="3200" b="0" cap="none" spc="0" dirty="0">
                <a:ln w="0"/>
                <a:solidFill>
                  <a:srgbClr val="FF0000"/>
                </a:solidFill>
                <a:effectLst>
                  <a:outerShdw blurRad="38100" dist="25400" dir="5400000" algn="ctr" rotWithShape="0">
                    <a:srgbClr val="6E747A">
                      <a:alpha val="43000"/>
                    </a:srgbClr>
                  </a:outerShdw>
                </a:effectLst>
              </a:endParaRPr>
            </a:p>
          </p:txBody>
        </p:sp>
      </p:grpSp>
      <p:sp>
        <p:nvSpPr>
          <p:cNvPr id="14" name="Oval 13"/>
          <p:cNvSpPr/>
          <p:nvPr/>
        </p:nvSpPr>
        <p:spPr>
          <a:xfrm>
            <a:off x="5827059" y="1326794"/>
            <a:ext cx="1775011" cy="1211793"/>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Liệt kê các công việc cần thực hiện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7445015" y="2319693"/>
            <a:ext cx="1724783" cy="1184500"/>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Xác định cách thức thực hiện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6" name="Oval 15"/>
          <p:cNvSpPr/>
          <p:nvPr/>
        </p:nvSpPr>
        <p:spPr>
          <a:xfrm>
            <a:off x="8974354" y="1375721"/>
            <a:ext cx="1617207" cy="1162866"/>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Xác định thời gian thực hiện</a:t>
            </a:r>
            <a:endParaRPr lang="en-US" dirty="0">
              <a:solidFill>
                <a:schemeClr val="tx1"/>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600635" y="3835589"/>
            <a:ext cx="4831977" cy="2843118"/>
            <a:chOff x="600635" y="3835589"/>
            <a:chExt cx="4831977" cy="2843118"/>
          </a:xfrm>
        </p:grpSpPr>
        <p:sp>
          <p:nvSpPr>
            <p:cNvPr id="9" name="Cloud 8"/>
            <p:cNvSpPr/>
            <p:nvPr/>
          </p:nvSpPr>
          <p:spPr>
            <a:xfrm>
              <a:off x="600635" y="3835589"/>
              <a:ext cx="4831977" cy="2843118"/>
            </a:xfrm>
            <a:prstGeom prst="cloud">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5369" y="4718539"/>
              <a:ext cx="4490792" cy="1077218"/>
            </a:xfrm>
            <a:prstGeom prst="rect">
              <a:avLst/>
            </a:prstGeom>
            <a:noFill/>
          </p:spPr>
          <p:txBody>
            <a:bodyPr wrap="square" lIns="91440" tIns="45720" rIns="91440" bIns="45720">
              <a:spAutoFit/>
            </a:bodyPr>
            <a:lstStyle/>
            <a:p>
              <a:pPr algn="ctr"/>
              <a:r>
                <a:rPr lang="en-US" sz="32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B3: Thực hiện công việc theo kế hoạch</a:t>
              </a:r>
              <a:endParaRPr lang="en-US" sz="3200" b="0" cap="none" spc="0" dirty="0">
                <a:ln w="0"/>
                <a:solidFill>
                  <a:srgbClr val="FF0000"/>
                </a:solidFill>
                <a:effectLst>
                  <a:outerShdw blurRad="38100" dist="25400" dir="5400000" algn="ctr" rotWithShape="0">
                    <a:srgbClr val="6E747A">
                      <a:alpha val="43000"/>
                    </a:srgbClr>
                  </a:outerShdw>
                </a:effectLst>
              </a:endParaRPr>
            </a:p>
          </p:txBody>
        </p:sp>
      </p:grpSp>
      <p:grpSp>
        <p:nvGrpSpPr>
          <p:cNvPr id="22" name="Group 21"/>
          <p:cNvGrpSpPr/>
          <p:nvPr/>
        </p:nvGrpSpPr>
        <p:grpSpPr>
          <a:xfrm>
            <a:off x="6239436" y="3781413"/>
            <a:ext cx="4814046" cy="2843118"/>
            <a:chOff x="6239436" y="3781413"/>
            <a:chExt cx="4814046" cy="2843118"/>
          </a:xfrm>
        </p:grpSpPr>
        <p:sp>
          <p:nvSpPr>
            <p:cNvPr id="10" name="Cloud 9"/>
            <p:cNvSpPr/>
            <p:nvPr/>
          </p:nvSpPr>
          <p:spPr>
            <a:xfrm>
              <a:off x="6239436" y="3781413"/>
              <a:ext cx="4814046" cy="2843118"/>
            </a:xfrm>
            <a:prstGeom prst="cloud">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09257" y="4845281"/>
              <a:ext cx="3674404" cy="584775"/>
            </a:xfrm>
            <a:prstGeom prst="rect">
              <a:avLst/>
            </a:prstGeom>
            <a:noFill/>
          </p:spPr>
          <p:txBody>
            <a:bodyPr wrap="none" lIns="91440" tIns="45720" rIns="91440" bIns="45720">
              <a:spAutoFit/>
            </a:bodyPr>
            <a:lstStyle/>
            <a:p>
              <a:pPr algn="ctr"/>
              <a:r>
                <a:rPr lang="en-US" sz="32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B4: Đánh giá kết quả</a:t>
              </a:r>
              <a:endParaRPr lang="en-US" sz="3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3840" y="2458720"/>
            <a:ext cx="7915275" cy="1568450"/>
          </a:xfrm>
          <a:prstGeom prst="rect">
            <a:avLst/>
          </a:prstGeom>
          <a:noFill/>
        </p:spPr>
        <p:txBody>
          <a:bodyPr wrap="square" rtlCol="0">
            <a:spAutoFit/>
          </a:bodyPr>
          <a:lstStyle/>
          <a:p>
            <a:pPr algn="ctr">
              <a:defRPr/>
            </a:pPr>
            <a:r>
              <a:rPr lang="en-US" sz="3200" dirty="0" smtClean="0">
                <a:solidFill>
                  <a:srgbClr val="FF0000"/>
                </a:solidFill>
                <a:latin typeface="Times New Roman" panose="02020603050405020304" pitchFamily="18" charset="0"/>
                <a:cs typeface="Times New Roman" panose="02020603050405020304" pitchFamily="18" charset="0"/>
              </a:rPr>
              <a:t>Hãy kể về một nhiệm vụ mà bạn đã hoàn thành. Bạn đã thực hiện nhiệm vụ đó theo các bước nào ở sơ đồ trên? </a:t>
            </a:r>
          </a:p>
        </p:txBody>
      </p:sp>
      <p:sp>
        <p:nvSpPr>
          <p:cNvPr id="3" name="TextBox 2"/>
          <p:cNvSpPr txBox="1"/>
          <p:nvPr/>
        </p:nvSpPr>
        <p:spPr>
          <a:xfrm>
            <a:off x="1739153" y="769555"/>
            <a:ext cx="4788858" cy="5835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defRPr/>
            </a:pPr>
            <a:r>
              <a:rPr lang="en-US" sz="3200" b="1" dirty="0"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Trò chơi “Phóng viên nhí”</a:t>
            </a:r>
            <a:endParaRPr 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81220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6"/>
          <p:cNvSpPr txBox="1">
            <a:spLocks noGrp="1"/>
          </p:cNvSpPr>
          <p:nvPr>
            <p:ph type="title"/>
          </p:nvPr>
        </p:nvSpPr>
        <p:spPr>
          <a:xfrm>
            <a:off x="1648198" y="1848600"/>
            <a:ext cx="8613900" cy="3160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dirty="0">
                <a:solidFill>
                  <a:schemeClr val="accent6">
                    <a:lumMod val="75000"/>
                  </a:schemeClr>
                </a:solidFill>
                <a:latin typeface="Coiny" panose="02000903060500060000" pitchFamily="2" charset="0"/>
              </a:rPr>
              <a:t>Khởi động</a:t>
            </a:r>
            <a:endParaRPr dirty="0">
              <a:solidFill>
                <a:schemeClr val="accent6">
                  <a:lumMod val="75000"/>
                </a:schemeClr>
              </a:solidFill>
              <a:latin typeface="Coiny" panose="02000903060500060000" pitchFamily="2"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080727" y="435191"/>
            <a:ext cx="9732047" cy="6422810"/>
          </a:xfrm>
          <a:prstGeom prst="rect">
            <a:avLst/>
          </a:prstGeom>
        </p:spPr>
      </p:pic>
      <p:sp>
        <p:nvSpPr>
          <p:cNvPr id="4" name="Rectangle 3"/>
          <p:cNvSpPr/>
          <p:nvPr/>
        </p:nvSpPr>
        <p:spPr>
          <a:xfrm>
            <a:off x="1984350" y="2145299"/>
            <a:ext cx="7924800" cy="1938992"/>
          </a:xfrm>
          <a:prstGeom prst="rect">
            <a:avLst/>
          </a:prstGeom>
          <a:noFill/>
        </p:spPr>
        <p:txBody>
          <a:bodyPr wrap="square" lIns="91440" tIns="45720" rIns="91440" bIns="45720">
            <a:spAutoFit/>
          </a:bodyPr>
          <a:lstStyle/>
          <a:p>
            <a:pPr algn="ctr"/>
            <a:r>
              <a:rPr lang="en-US" sz="4000" b="1" cap="none" spc="0" dirty="0" smtClean="0">
                <a:ln w="22225">
                  <a:solidFill>
                    <a:schemeClr val="accent2"/>
                  </a:solidFill>
                  <a:prstDash val="solid"/>
                </a:ln>
                <a:solidFill>
                  <a:schemeClr val="accent2">
                    <a:lumMod val="40000"/>
                    <a:lumOff val="60000"/>
                  </a:schemeClr>
                </a:solidFill>
                <a:effectLst/>
              </a:rPr>
              <a:t>- Kể các nhiệm vụ của em ở lớp</a:t>
            </a:r>
          </a:p>
          <a:p>
            <a:pPr algn="ctr"/>
            <a:r>
              <a:rPr lang="en-US" sz="4000" b="1" dirty="0" smtClean="0">
                <a:ln w="22225">
                  <a:solidFill>
                    <a:schemeClr val="accent2"/>
                  </a:solidFill>
                  <a:prstDash val="solid"/>
                </a:ln>
                <a:solidFill>
                  <a:schemeClr val="accent2">
                    <a:lumMod val="40000"/>
                    <a:lumOff val="60000"/>
                  </a:schemeClr>
                </a:solidFill>
              </a:rPr>
              <a:t>- Em đã thực hiện những nhiệm vụ đó như thế nào?</a:t>
            </a:r>
            <a:endParaRPr lang="en-US" sz="40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76804" t="66677"/>
          <a:stretch>
            <a:fillRect/>
          </a:stretch>
        </p:blipFill>
        <p:spPr>
          <a:xfrm rot="16378271">
            <a:off x="4181846" y="-1829158"/>
            <a:ext cx="4352631" cy="7894476"/>
          </a:xfrm>
          <a:prstGeom prst="rect">
            <a:avLst/>
          </a:prstGeom>
        </p:spPr>
      </p:pic>
      <p:sp>
        <p:nvSpPr>
          <p:cNvPr id="7" name="TextBox 48"/>
          <p:cNvSpPr txBox="1"/>
          <p:nvPr/>
        </p:nvSpPr>
        <p:spPr>
          <a:xfrm>
            <a:off x="3789625" y="1738520"/>
            <a:ext cx="3744416" cy="759119"/>
          </a:xfrm>
          <a:prstGeom prst="rect">
            <a:avLst/>
          </a:prstGeom>
          <a:noFill/>
        </p:spPr>
        <p:txBody>
          <a:bodyPr wrap="square" lIns="0" tIns="0" rIns="0" bIns="0" rtlCol="0">
            <a:spAutoFit/>
          </a:bodyPr>
          <a:lstStyle/>
          <a:p>
            <a:pPr defTabSz="1219200">
              <a:defRPr/>
            </a:pPr>
            <a:r>
              <a:rPr lang="en-US" altLang="zh-CN" sz="4935" b="1" dirty="0">
                <a:solidFill>
                  <a:srgbClr val="0000FF"/>
                </a:solidFill>
                <a:latin typeface="Times New Roman" panose="02020603050405020304" pitchFamily="18" charset="0"/>
                <a:ea typeface="华康雅宋体W9" panose="02020909000000000000" pitchFamily="49" charset="-122"/>
                <a:cs typeface="Times New Roman" panose="02020603050405020304" pitchFamily="18" charset="0"/>
                <a:sym typeface="+mn-lt"/>
              </a:rPr>
              <a:t>KHÁM PHÁ</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20220526025606_wm_shs-dao-duc-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75" t="16757" r="-445" b="-15132"/>
          <a:stretch>
            <a:fillRect/>
          </a:stretch>
        </p:blipFill>
        <p:spPr bwMode="auto">
          <a:xfrm>
            <a:off x="0" y="243141"/>
            <a:ext cx="6988939" cy="7846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0220526025606_wm_shs-dao-duc-3"/>
          <p:cNvPicPr>
            <a:picLocks noChangeAspect="1" noChangeArrowheads="1"/>
          </p:cNvPicPr>
          <p:nvPr/>
        </p:nvPicPr>
        <p:blipFill rotWithShape="1">
          <a:blip r:embed="rId3">
            <a:extLst>
              <a:ext uri="{28A0092B-C50C-407E-A947-70E740481C1C}">
                <a14:useLocalDpi xmlns:a14="http://schemas.microsoft.com/office/drawing/2010/main" val="0"/>
              </a:ext>
            </a:extLst>
          </a:blip>
          <a:srcRect t="-21812" b="67145"/>
          <a:stretch>
            <a:fillRect/>
          </a:stretch>
        </p:blipFill>
        <p:spPr bwMode="auto">
          <a:xfrm>
            <a:off x="6373875" y="-578853"/>
            <a:ext cx="5949063" cy="60514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25034" y="365125"/>
            <a:ext cx="7046497" cy="1077218"/>
          </a:xfrm>
          <a:prstGeom prst="rect">
            <a:avLst/>
          </a:prstGeom>
          <a:noFill/>
        </p:spPr>
        <p:txBody>
          <a:bodyPr wrap="square" lIns="91440" tIns="45720" rIns="91440" bIns="45720">
            <a:spAutoFit/>
          </a:bodyPr>
          <a:lstStyle/>
          <a:p>
            <a:pPr algn="ctr"/>
            <a:r>
              <a:rPr lang="en-US" sz="3200"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Tìm hiểu biểu hiện của việc tích cực hoàn thành nhiệm vụ</a:t>
            </a:r>
            <a:endParaRPr lang="en-US" sz="3200" b="0"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53870" y="181635"/>
            <a:ext cx="5641340" cy="704850"/>
            <a:chOff x="2961765" y="267285"/>
            <a:chExt cx="5641340" cy="704850"/>
          </a:xfrm>
        </p:grpSpPr>
        <p:sp>
          <p:nvSpPr>
            <p:cNvPr id="3" name="任意多边形: 形状 40"/>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4400" dirty="0">
                <a:solidFill>
                  <a:srgbClr val="FF8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p:cNvSpPr txBox="1"/>
            <p:nvPr/>
          </p:nvSpPr>
          <p:spPr>
            <a:xfrm>
              <a:off x="2961765" y="326975"/>
              <a:ext cx="5641340" cy="645160"/>
            </a:xfrm>
            <a:prstGeom prst="rect">
              <a:avLst/>
            </a:prstGeom>
            <a:noFill/>
          </p:spPr>
          <p:txBody>
            <a:bodyPr wrap="square" rtlCol="0">
              <a:spAutoFit/>
            </a:bodyPr>
            <a:lstStyle/>
            <a:p>
              <a:pPr algn="ctr">
                <a:defRPr/>
              </a:pPr>
              <a:r>
                <a:rPr lang="en-US" sz="3600" b="1" dirty="0" smtClean="0">
                  <a:solidFill>
                    <a:srgbClr val="E14F48"/>
                  </a:solidFill>
                  <a:latin typeface="Times New Roman" panose="02020603050405020304" pitchFamily="18" charset="0"/>
                  <a:ea typeface="Arial-Rounded" panose="020B0500000000000000" pitchFamily="34" charset="0"/>
                  <a:cs typeface="Times New Roman" panose="02020603050405020304" pitchFamily="18" charset="0"/>
                </a:rPr>
                <a:t>Truyện: Tham gia việc lớp</a:t>
              </a:r>
              <a:endParaRPr lang="en-US" sz="3600" b="1" dirty="0">
                <a:solidFill>
                  <a:srgbClr val="E14F48"/>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9" name="Group 8"/>
          <p:cNvGrpSpPr/>
          <p:nvPr/>
        </p:nvGrpSpPr>
        <p:grpSpPr>
          <a:xfrm>
            <a:off x="133350" y="2089070"/>
            <a:ext cx="5501442" cy="1945048"/>
            <a:chOff x="3764755" y="267285"/>
            <a:chExt cx="4662490" cy="1173410"/>
          </a:xfrm>
          <a:solidFill>
            <a:schemeClr val="accent4">
              <a:lumMod val="60000"/>
              <a:lumOff val="40000"/>
            </a:schemeClr>
          </a:solidFill>
        </p:grpSpPr>
        <p:sp>
          <p:nvSpPr>
            <p:cNvPr id="10" name="任意多边形: 形状 40"/>
            <p:cNvSpPr/>
            <p:nvPr/>
          </p:nvSpPr>
          <p:spPr>
            <a:xfrm>
              <a:off x="3764755" y="267285"/>
              <a:ext cx="4662490" cy="117341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just">
                <a:defRPr/>
              </a:pPr>
              <a:endParaRPr lang="zh-CN" altLang="en-US" sz="4400" dirty="0">
                <a:solidFill>
                  <a:srgbClr val="FF8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3879669" y="326855"/>
              <a:ext cx="4547576" cy="94621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defRPr/>
              </a:pPr>
              <a:r>
                <a:rPr lang="en-US" sz="32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Những chi tiết nào trong câu chuyện thể hiện việc tích cực hoàn thành nhiệm vụ?</a:t>
              </a:r>
            </a:p>
          </p:txBody>
        </p:sp>
      </p:grpSp>
      <p:grpSp>
        <p:nvGrpSpPr>
          <p:cNvPr id="12" name="Group 11"/>
          <p:cNvGrpSpPr/>
          <p:nvPr/>
        </p:nvGrpSpPr>
        <p:grpSpPr>
          <a:xfrm>
            <a:off x="5886286" y="2078232"/>
            <a:ext cx="6112007" cy="1955885"/>
            <a:chOff x="3032587" y="281481"/>
            <a:chExt cx="5132320" cy="1755209"/>
          </a:xfrm>
          <a:solidFill>
            <a:srgbClr val="CCFFCC"/>
          </a:solidFill>
        </p:grpSpPr>
        <p:sp>
          <p:nvSpPr>
            <p:cNvPr id="13" name="任意多边形: 形状 40"/>
            <p:cNvSpPr/>
            <p:nvPr/>
          </p:nvSpPr>
          <p:spPr>
            <a:xfrm>
              <a:off x="3032587" y="281481"/>
              <a:ext cx="5097573" cy="1755209"/>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grp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just">
                <a:defRPr/>
              </a:pPr>
              <a:endParaRPr lang="zh-CN" altLang="en-US" sz="4400" dirty="0">
                <a:solidFill>
                  <a:srgbClr val="FF8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3134975" y="432437"/>
              <a:ext cx="5029932" cy="1407525"/>
            </a:xfrm>
            <a:prstGeom prst="rect">
              <a:avLst/>
            </a:prstGeom>
            <a:grpFill/>
          </p:spPr>
          <p:txBody>
            <a:bodyPr wrap="square" rtlCol="0">
              <a:spAutoFit/>
            </a:bodyPr>
            <a:lstStyle/>
            <a:p>
              <a:pPr algn="just">
                <a:defRPr/>
              </a:pPr>
              <a:r>
                <a:rPr lang="en-US" sz="3200" dirty="0" smtClean="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Em còn biết những biểu hiện nào khác của việc tích cực hoàn thành nhiệm vụ?</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90">
                                          <p:stCondLst>
                                            <p:cond delay="0"/>
                                          </p:stCondLst>
                                        </p:cTn>
                                        <p:tgtEl>
                                          <p:spTgt spid="8"/>
                                        </p:tgtEl>
                                      </p:cBhvr>
                                    </p:animEffect>
                                    <p:anim calcmode="lin" valueType="num">
                                      <p:cBhvr>
                                        <p:cTn id="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3" dur="13">
                                          <p:stCondLst>
                                            <p:cond delay="325"/>
                                          </p:stCondLst>
                                        </p:cTn>
                                        <p:tgtEl>
                                          <p:spTgt spid="8"/>
                                        </p:tgtEl>
                                      </p:cBhvr>
                                      <p:to x="100000" y="60000"/>
                                    </p:animScale>
                                    <p:animScale>
                                      <p:cBhvr>
                                        <p:cTn id="14" dur="83" decel="50000">
                                          <p:stCondLst>
                                            <p:cond delay="338"/>
                                          </p:stCondLst>
                                        </p:cTn>
                                        <p:tgtEl>
                                          <p:spTgt spid="8"/>
                                        </p:tgtEl>
                                      </p:cBhvr>
                                      <p:to x="100000" y="100000"/>
                                    </p:animScale>
                                    <p:animScale>
                                      <p:cBhvr>
                                        <p:cTn id="15" dur="13">
                                          <p:stCondLst>
                                            <p:cond delay="656"/>
                                          </p:stCondLst>
                                        </p:cTn>
                                        <p:tgtEl>
                                          <p:spTgt spid="8"/>
                                        </p:tgtEl>
                                      </p:cBhvr>
                                      <p:to x="100000" y="80000"/>
                                    </p:animScale>
                                    <p:animScale>
                                      <p:cBhvr>
                                        <p:cTn id="16" dur="83" decel="50000">
                                          <p:stCondLst>
                                            <p:cond delay="669"/>
                                          </p:stCondLst>
                                        </p:cTn>
                                        <p:tgtEl>
                                          <p:spTgt spid="8"/>
                                        </p:tgtEl>
                                      </p:cBhvr>
                                      <p:to x="100000" y="100000"/>
                                    </p:animScale>
                                    <p:animScale>
                                      <p:cBhvr>
                                        <p:cTn id="17" dur="13">
                                          <p:stCondLst>
                                            <p:cond delay="821"/>
                                          </p:stCondLst>
                                        </p:cTn>
                                        <p:tgtEl>
                                          <p:spTgt spid="8"/>
                                        </p:tgtEl>
                                      </p:cBhvr>
                                      <p:to x="100000" y="90000"/>
                                    </p:animScale>
                                    <p:animScale>
                                      <p:cBhvr>
                                        <p:cTn id="18" dur="83" decel="50000">
                                          <p:stCondLst>
                                            <p:cond delay="834"/>
                                          </p:stCondLst>
                                        </p:cTn>
                                        <p:tgtEl>
                                          <p:spTgt spid="8"/>
                                        </p:tgtEl>
                                      </p:cBhvr>
                                      <p:to x="100000" y="100000"/>
                                    </p:animScale>
                                    <p:animScale>
                                      <p:cBhvr>
                                        <p:cTn id="19" dur="13">
                                          <p:stCondLst>
                                            <p:cond delay="904"/>
                                          </p:stCondLst>
                                        </p:cTn>
                                        <p:tgtEl>
                                          <p:spTgt spid="8"/>
                                        </p:tgtEl>
                                      </p:cBhvr>
                                      <p:to x="100000" y="95000"/>
                                    </p:animScale>
                                    <p:animScale>
                                      <p:cBhvr>
                                        <p:cTn id="20" dur="83" decel="50000">
                                          <p:stCondLst>
                                            <p:cond delay="917"/>
                                          </p:stCondLst>
                                        </p:cTn>
                                        <p:tgtEl>
                                          <p:spTgt spid="8"/>
                                        </p:tgtEl>
                                      </p:cBhvr>
                                      <p:to x="100000" y="100000"/>
                                    </p:animScale>
                                  </p:childTnLst>
                                </p:cTn>
                              </p:par>
                              <p:par>
                                <p:cTn id="21" presetID="1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par>
                                <p:cTn id="25" presetID="1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684016" y="409422"/>
            <a:ext cx="7898025" cy="1948115"/>
            <a:chOff x="3527130" y="557940"/>
            <a:chExt cx="4682400" cy="1526457"/>
          </a:xfrm>
          <a:solidFill>
            <a:schemeClr val="accent4">
              <a:lumMod val="60000"/>
              <a:lumOff val="40000"/>
            </a:schemeClr>
          </a:solidFill>
        </p:grpSpPr>
        <p:sp>
          <p:nvSpPr>
            <p:cNvPr id="15" name="任意多边形: 形状 40"/>
            <p:cNvSpPr/>
            <p:nvPr/>
          </p:nvSpPr>
          <p:spPr>
            <a:xfrm>
              <a:off x="3527130" y="557940"/>
              <a:ext cx="4682400" cy="15264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just">
                <a:defRPr/>
              </a:pPr>
              <a:endParaRPr lang="zh-CN" altLang="en-US" sz="5400" dirty="0">
                <a:solidFill>
                  <a:srgbClr val="FF8600"/>
                </a:solidFill>
                <a:latin typeface="思源黑体 CN Bold" panose="020B0800000000000000" pitchFamily="34" charset="-122"/>
                <a:ea typeface="思源黑体 CN Bold" panose="020B0800000000000000" pitchFamily="34" charset="-122"/>
              </a:endParaRPr>
            </a:p>
          </p:txBody>
        </p:sp>
        <p:sp>
          <p:nvSpPr>
            <p:cNvPr id="17" name="TextBox 16"/>
            <p:cNvSpPr txBox="1"/>
            <p:nvPr/>
          </p:nvSpPr>
          <p:spPr>
            <a:xfrm>
              <a:off x="3953406" y="659448"/>
              <a:ext cx="3829847" cy="1373758"/>
            </a:xfrm>
            <a:prstGeom prst="rect">
              <a:avLst/>
            </a:prstGeom>
            <a:noFill/>
            <a:ln>
              <a:noFill/>
            </a:ln>
          </p:spPr>
          <p:txBody>
            <a:bodyPr wrap="square" rtlCol="0">
              <a:spAutoFit/>
            </a:bodyPr>
            <a:lstStyle/>
            <a:p>
              <a:pPr algn="ctr">
                <a:defRPr/>
              </a:pPr>
              <a:r>
                <a:rPr lang="en-US" sz="3600" dirty="0" smtClean="0">
                  <a:solidFill>
                    <a:srgbClr val="E14F48"/>
                  </a:solidFill>
                  <a:latin typeface="Times New Roman" panose="02020603050405020304" pitchFamily="18" charset="0"/>
                  <a:ea typeface="Arial-Rounded" panose="020B0500000000000000" pitchFamily="34" charset="0"/>
                  <a:cs typeface="Times New Roman" panose="02020603050405020304" pitchFamily="18" charset="0"/>
                </a:rPr>
                <a:t>Những chi tiết nào trong câu chuyện thể hiện việc tích cực hoàn thành nhiệm vụ?</a:t>
              </a:r>
              <a:endParaRPr lang="vi-VN" sz="3600" dirty="0">
                <a:solidFill>
                  <a:srgbClr val="E14F48"/>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18" name="Group 17"/>
          <p:cNvGrpSpPr/>
          <p:nvPr/>
        </p:nvGrpSpPr>
        <p:grpSpPr>
          <a:xfrm>
            <a:off x="1102273" y="806158"/>
            <a:ext cx="940049" cy="923330"/>
            <a:chOff x="138280" y="2630986"/>
            <a:chExt cx="640080" cy="695043"/>
          </a:xfrm>
        </p:grpSpPr>
        <p:sp>
          <p:nvSpPr>
            <p:cNvPr id="20" name="Oval 19"/>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271410" y="2630986"/>
              <a:ext cx="506950" cy="695043"/>
            </a:xfrm>
            <a:prstGeom prst="rect">
              <a:avLst/>
            </a:prstGeom>
            <a:noFill/>
          </p:spPr>
          <p:txBody>
            <a:bodyPr wrap="square" rtlCol="0">
              <a:spAutoFit/>
            </a:bodyPr>
            <a:lstStyle/>
            <a:p>
              <a:pPr>
                <a:defRPr/>
              </a:pPr>
              <a:r>
                <a:rPr lang="en-US" sz="5400" b="1" dirty="0">
                  <a:solidFill>
                    <a:srgbClr val="70AD47">
                      <a:lumMod val="75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p>
          </p:txBody>
        </p:sp>
      </p:grpSp>
      <p:grpSp>
        <p:nvGrpSpPr>
          <p:cNvPr id="2" name="Group 1"/>
          <p:cNvGrpSpPr/>
          <p:nvPr/>
        </p:nvGrpSpPr>
        <p:grpSpPr>
          <a:xfrm>
            <a:off x="4824422" y="2777899"/>
            <a:ext cx="5757618" cy="3517824"/>
            <a:chOff x="4824422" y="2777899"/>
            <a:chExt cx="5757618" cy="3517824"/>
          </a:xfrm>
        </p:grpSpPr>
        <p:grpSp>
          <p:nvGrpSpPr>
            <p:cNvPr id="10" name="Group 9"/>
            <p:cNvGrpSpPr/>
            <p:nvPr/>
          </p:nvGrpSpPr>
          <p:grpSpPr>
            <a:xfrm flipH="1">
              <a:off x="4824422" y="2777899"/>
              <a:ext cx="5757618" cy="3517824"/>
              <a:chOff x="2556286" y="1772165"/>
              <a:chExt cx="4191353" cy="1092157"/>
            </a:xfrm>
          </p:grpSpPr>
          <p:sp>
            <p:nvSpPr>
              <p:cNvPr id="11" name="任意多边形: 形状 40"/>
              <p:cNvSpPr/>
              <p:nvPr/>
            </p:nvSpPr>
            <p:spPr>
              <a:xfrm>
                <a:off x="2556286" y="1772165"/>
                <a:ext cx="4191353" cy="10921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3600" dirty="0">
                  <a:solidFill>
                    <a:srgbClr val="FF8600"/>
                  </a:solidFill>
                  <a:latin typeface="思源黑体 CN Bold" panose="020B0800000000000000" pitchFamily="34" charset="-122"/>
                  <a:ea typeface="思源黑体 CN Bold" panose="020B0800000000000000" pitchFamily="34" charset="-122"/>
                </a:endParaRPr>
              </a:p>
            </p:txBody>
          </p:sp>
          <p:sp>
            <p:nvSpPr>
              <p:cNvPr id="13" name="TextBox 12"/>
              <p:cNvSpPr txBox="1"/>
              <p:nvPr/>
            </p:nvSpPr>
            <p:spPr>
              <a:xfrm>
                <a:off x="2771514" y="1907079"/>
                <a:ext cx="3831517" cy="200662"/>
              </a:xfrm>
              <a:prstGeom prst="rect">
                <a:avLst/>
              </a:prstGeom>
              <a:noFill/>
            </p:spPr>
            <p:txBody>
              <a:bodyPr wrap="square" rtlCol="0">
                <a:spAutoFit/>
              </a:bodyPr>
              <a:lstStyle/>
              <a:p>
                <a:pPr algn="just"/>
                <a:endPar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 name="Rectangle 2"/>
            <p:cNvSpPr/>
            <p:nvPr/>
          </p:nvSpPr>
          <p:spPr>
            <a:xfrm>
              <a:off x="4933137" y="3004083"/>
              <a:ext cx="5540188" cy="3065455"/>
            </a:xfrm>
            <a:prstGeom prst="rect">
              <a:avLst/>
            </a:prstGeom>
          </p:spPr>
          <p:txBody>
            <a:bodyPr wrap="square">
              <a:spAutoFit/>
            </a:bodyPr>
            <a:lstStyle/>
            <a:p>
              <a:pPr algn="just">
                <a:lnSpc>
                  <a:spcPct val="115000"/>
                </a:lnSpc>
                <a:spcAft>
                  <a:spcPts val="0"/>
                </a:spcAft>
              </a:pPr>
              <a:r>
                <a:rPr lang="en-US" sz="2800" dirty="0">
                  <a:latin typeface="Times New Roman" panose="02020603050405020304" pitchFamily="18" charset="0"/>
                  <a:ea typeface="Times New Roman" panose="02020603050405020304" pitchFamily="18" charset="0"/>
                </a:rPr>
                <a:t>+ Xung phong tham gia làm nhiệm vụ.</a:t>
              </a:r>
            </a:p>
            <a:p>
              <a:pPr algn="just">
                <a:lnSpc>
                  <a:spcPct val="115000"/>
                </a:lnSpc>
                <a:spcAft>
                  <a:spcPts val="0"/>
                </a:spcAft>
              </a:pPr>
              <a:r>
                <a:rPr lang="en-US" sz="2800" dirty="0">
                  <a:latin typeface="Times New Roman" panose="02020603050405020304" pitchFamily="18" charset="0"/>
                  <a:ea typeface="Times New Roman" panose="02020603050405020304" pitchFamily="18" charset="0"/>
                </a:rPr>
                <a:t>+ Chủ động xây dựng kế hoạch và phân công thực hiện nhiệm vụ.</a:t>
              </a:r>
            </a:p>
            <a:p>
              <a:pPr algn="just">
                <a:lnSpc>
                  <a:spcPct val="115000"/>
                </a:lnSpc>
                <a:spcAft>
                  <a:spcPts val="0"/>
                </a:spcAft>
              </a:pPr>
              <a:r>
                <a:rPr lang="en-US" sz="2800" dirty="0">
                  <a:latin typeface="Times New Roman" panose="02020603050405020304" pitchFamily="18" charset="0"/>
                  <a:ea typeface="Times New Roman" panose="02020603050405020304" pitchFamily="18" charset="0"/>
                </a:rPr>
                <a:t>+ Nhiệt tình, chủ động thực hiện công việc.</a:t>
              </a:r>
              <a:endParaRPr lang="en-US" sz="2800" dirty="0">
                <a:effectLst/>
                <a:latin typeface="Times New Roman" panose="02020603050405020304" pitchFamily="18" charset="0"/>
                <a:ea typeface="Times New Roman" panose="02020603050405020304" pitchFamily="18"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02273" y="806158"/>
            <a:ext cx="940049" cy="923330"/>
            <a:chOff x="138280" y="2630986"/>
            <a:chExt cx="640080" cy="695043"/>
          </a:xfrm>
        </p:grpSpPr>
        <p:sp>
          <p:nvSpPr>
            <p:cNvPr id="20" name="Oval 19"/>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1" name="TextBox 20"/>
            <p:cNvSpPr txBox="1"/>
            <p:nvPr/>
          </p:nvSpPr>
          <p:spPr>
            <a:xfrm>
              <a:off x="271410" y="2630986"/>
              <a:ext cx="506950" cy="695043"/>
            </a:xfrm>
            <a:prstGeom prst="rect">
              <a:avLst/>
            </a:prstGeom>
            <a:noFill/>
          </p:spPr>
          <p:txBody>
            <a:bodyPr wrap="square" rtlCol="0">
              <a:spAutoFit/>
            </a:bodyPr>
            <a:lstStyle/>
            <a:p>
              <a:pPr>
                <a:defRPr/>
              </a:pPr>
              <a:r>
                <a:rPr lang="en-US" sz="5400" b="1">
                  <a:solidFill>
                    <a:srgbClr val="70AD47">
                      <a:lumMod val="75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endParaRPr lang="en-US" sz="5400" b="1" dirty="0">
                <a:solidFill>
                  <a:srgbClr val="70AD47">
                    <a:lumMod val="75000"/>
                  </a:srgb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grpSp>
        <p:nvGrpSpPr>
          <p:cNvPr id="4" name="Group 3"/>
          <p:cNvGrpSpPr/>
          <p:nvPr/>
        </p:nvGrpSpPr>
        <p:grpSpPr>
          <a:xfrm>
            <a:off x="2684016" y="409423"/>
            <a:ext cx="7898025" cy="2066842"/>
            <a:chOff x="2684016" y="409423"/>
            <a:chExt cx="7898025" cy="2066842"/>
          </a:xfrm>
        </p:grpSpPr>
        <p:grpSp>
          <p:nvGrpSpPr>
            <p:cNvPr id="14" name="Group 13"/>
            <p:cNvGrpSpPr/>
            <p:nvPr/>
          </p:nvGrpSpPr>
          <p:grpSpPr>
            <a:xfrm>
              <a:off x="2684016" y="409423"/>
              <a:ext cx="7898025" cy="2066842"/>
              <a:chOff x="3527130" y="557940"/>
              <a:chExt cx="4682400" cy="1526457"/>
            </a:xfrm>
            <a:solidFill>
              <a:schemeClr val="accent4">
                <a:lumMod val="60000"/>
                <a:lumOff val="40000"/>
              </a:schemeClr>
            </a:solidFill>
          </p:grpSpPr>
          <p:sp>
            <p:nvSpPr>
              <p:cNvPr id="15" name="任意多边形: 形状 40"/>
              <p:cNvSpPr/>
              <p:nvPr/>
            </p:nvSpPr>
            <p:spPr>
              <a:xfrm>
                <a:off x="3527130" y="557940"/>
                <a:ext cx="4682400" cy="15264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rgbClr val="CCFFCC"/>
              </a:solidFill>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just">
                  <a:defRPr/>
                </a:pPr>
                <a:endParaRPr lang="zh-CN" altLang="en-US" sz="5400" dirty="0">
                  <a:solidFill>
                    <a:srgbClr val="FF8600"/>
                  </a:solidFill>
                  <a:latin typeface="思源黑体 CN Bold" panose="020B0800000000000000" pitchFamily="34" charset="-122"/>
                  <a:ea typeface="思源黑体 CN Bold" panose="020B0800000000000000" pitchFamily="34" charset="-122"/>
                </a:endParaRPr>
              </a:p>
            </p:txBody>
          </p:sp>
          <p:sp>
            <p:nvSpPr>
              <p:cNvPr id="17" name="TextBox 16"/>
              <p:cNvSpPr txBox="1"/>
              <p:nvPr/>
            </p:nvSpPr>
            <p:spPr>
              <a:xfrm>
                <a:off x="3695088" y="635188"/>
                <a:ext cx="4358126" cy="522806"/>
              </a:xfrm>
              <a:prstGeom prst="rect">
                <a:avLst/>
              </a:prstGeom>
              <a:noFill/>
              <a:ln>
                <a:noFill/>
              </a:ln>
            </p:spPr>
            <p:txBody>
              <a:bodyPr wrap="square" rtlCol="0">
                <a:spAutoFit/>
              </a:bodyPr>
              <a:lstStyle/>
              <a:p>
                <a:pPr algn="just">
                  <a:defRPr/>
                </a:pPr>
                <a:endPar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 name="Rectangle 1"/>
            <p:cNvSpPr/>
            <p:nvPr/>
          </p:nvSpPr>
          <p:spPr>
            <a:xfrm>
              <a:off x="2967319" y="619056"/>
              <a:ext cx="7351057" cy="1198880"/>
            </a:xfrm>
            <a:prstGeom prst="rect">
              <a:avLst/>
            </a:prstGeom>
          </p:spPr>
          <p:txBody>
            <a:bodyPr wrap="square">
              <a:spAutoFit/>
            </a:bodyPr>
            <a:lstStyle/>
            <a:p>
              <a:pPr lvl="0" algn="just">
                <a:defRPr/>
              </a:pP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Em còn biết những biểu hiện nào khác của việc tích cực hoàn thành nhiệm vụ?</a:t>
              </a:r>
            </a:p>
          </p:txBody>
        </p:sp>
      </p:grpSp>
      <p:grpSp>
        <p:nvGrpSpPr>
          <p:cNvPr id="5" name="Group 4"/>
          <p:cNvGrpSpPr/>
          <p:nvPr/>
        </p:nvGrpSpPr>
        <p:grpSpPr>
          <a:xfrm>
            <a:off x="4811716" y="2580860"/>
            <a:ext cx="5641848" cy="4148750"/>
            <a:chOff x="4811716" y="2580860"/>
            <a:chExt cx="5641848" cy="4148750"/>
          </a:xfrm>
        </p:grpSpPr>
        <p:grpSp>
          <p:nvGrpSpPr>
            <p:cNvPr id="10" name="Group 9"/>
            <p:cNvGrpSpPr/>
            <p:nvPr/>
          </p:nvGrpSpPr>
          <p:grpSpPr>
            <a:xfrm flipH="1">
              <a:off x="4811716" y="2580860"/>
              <a:ext cx="5641848" cy="4148750"/>
              <a:chOff x="2389820" y="1960395"/>
              <a:chExt cx="4191353" cy="833645"/>
            </a:xfrm>
          </p:grpSpPr>
          <p:sp>
            <p:nvSpPr>
              <p:cNvPr id="11" name="任意多边形: 形状 40"/>
              <p:cNvSpPr/>
              <p:nvPr/>
            </p:nvSpPr>
            <p:spPr>
              <a:xfrm>
                <a:off x="2389820" y="1960395"/>
                <a:ext cx="4191353" cy="833645"/>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sz="3600" dirty="0">
                  <a:solidFill>
                    <a:srgbClr val="FF8600"/>
                  </a:solidFill>
                  <a:latin typeface="思源黑体 CN Bold" panose="020B0800000000000000" pitchFamily="34" charset="-122"/>
                  <a:ea typeface="思源黑体 CN Bold" panose="020B0800000000000000" pitchFamily="34" charset="-122"/>
                </a:endParaRPr>
              </a:p>
            </p:txBody>
          </p:sp>
          <p:sp>
            <p:nvSpPr>
              <p:cNvPr id="13" name="TextBox 12"/>
              <p:cNvSpPr txBox="1"/>
              <p:nvPr/>
            </p:nvSpPr>
            <p:spPr>
              <a:xfrm>
                <a:off x="2784712" y="1998250"/>
                <a:ext cx="3356770" cy="92766"/>
              </a:xfrm>
              <a:prstGeom prst="rect">
                <a:avLst/>
              </a:prstGeom>
              <a:noFill/>
            </p:spPr>
            <p:txBody>
              <a:bodyPr wrap="square" rtlCol="0">
                <a:spAutoFit/>
              </a:bodyPr>
              <a:lstStyle/>
              <a:p>
                <a:endPar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 name="Rectangle 2"/>
            <p:cNvSpPr/>
            <p:nvPr/>
          </p:nvSpPr>
          <p:spPr>
            <a:xfrm>
              <a:off x="5082181" y="2777900"/>
              <a:ext cx="5100917" cy="3914918"/>
            </a:xfrm>
            <a:prstGeom prst="rect">
              <a:avLst/>
            </a:prstGeom>
          </p:spPr>
          <p:txBody>
            <a:bodyPr wrap="square">
              <a:spAutoFit/>
            </a:bodyPr>
            <a:lstStyle/>
            <a:p>
              <a:pPr algn="just">
                <a:lnSpc>
                  <a:spcPct val="115000"/>
                </a:lnSpc>
                <a:spcAft>
                  <a:spcPts val="0"/>
                </a:spcAft>
              </a:pPr>
              <a:r>
                <a:rPr lang="en-US" sz="2400" dirty="0">
                  <a:latin typeface="Times New Roman" panose="02020603050405020304" pitchFamily="18" charset="0"/>
                  <a:ea typeface="Times New Roman" panose="02020603050405020304" pitchFamily="18" charset="0"/>
                </a:rPr>
                <a:t>+ Tích cực tham gia vào các hoạt động do lớp, trường tổ chức: phong trào kế hoạch nhỏ, quyên góp ủng hộ đồng bào vùng lũ lụt,...</a:t>
              </a:r>
            </a:p>
            <a:p>
              <a:pPr algn="just">
                <a:lnSpc>
                  <a:spcPct val="115000"/>
                </a:lnSpc>
                <a:spcAft>
                  <a:spcPts val="0"/>
                </a:spcAft>
              </a:pPr>
              <a:r>
                <a:rPr lang="en-US" sz="2400" dirty="0">
                  <a:latin typeface="Times New Roman" panose="02020603050405020304" pitchFamily="18" charset="0"/>
                  <a:ea typeface="Times New Roman" panose="02020603050405020304" pitchFamily="18" charset="0"/>
                </a:rPr>
                <a:t>+ Luôn hoàn thành tốt và đúng hạn những công việc được thầy cô giáo giao cho.</a:t>
              </a:r>
            </a:p>
            <a:p>
              <a:pPr algn="just">
                <a:lnSpc>
                  <a:spcPct val="115000"/>
                </a:lnSpc>
                <a:spcAft>
                  <a:spcPts val="0"/>
                </a:spcAft>
              </a:pPr>
              <a:r>
                <a:rPr lang="en-US" sz="2400" dirty="0">
                  <a:latin typeface="Times New Roman" panose="02020603050405020304" pitchFamily="18" charset="0"/>
                  <a:ea typeface="Times New Roman" panose="02020603050405020304" pitchFamily="18" charset="0"/>
                </a:rPr>
                <a:t>+ Trong lớp hăng hái phát biểu xây dựng bài.</a:t>
              </a:r>
              <a:endParaRPr lang="en-US" sz="2400" dirty="0">
                <a:effectLst/>
                <a:latin typeface="Times New Roman" panose="02020603050405020304" pitchFamily="18" charset="0"/>
                <a:ea typeface="Times New Roman" panose="02020603050405020304" pitchFamily="18"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06522" y="491585"/>
            <a:ext cx="9199661" cy="908383"/>
          </a:xfrm>
          <a:prstGeom prst="rect">
            <a:avLst/>
          </a:prstGeom>
        </p:spPr>
      </p:pic>
      <p:sp>
        <p:nvSpPr>
          <p:cNvPr id="5" name="TextBox 4"/>
          <p:cNvSpPr txBox="1"/>
          <p:nvPr/>
        </p:nvSpPr>
        <p:spPr>
          <a:xfrm>
            <a:off x="1192306" y="1819835"/>
            <a:ext cx="9744635" cy="353943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Ngày đầu năm học, Hân rất nhút nhát, ngại nói trước đông người và kết quả học tập của bạn chưa tốt. Để khắc phục hạn chế, Hân đã tích cực phát biểu ý kiến xây dựng bài và hoàn thành tốt các nhiệm vụ học tập. Bên cạnh đó, bạn còn xung phong tham gia nhiều hoạt động của lớp, của trường. Nhờ đó, kết quả học tập của Hân đã có tiến bộ rõ rệt. Bạn cũng mạnh dạn hơn, tự tin hơn khi nói trước đông người. Ở nhà Hân luôn hoàn thành tốt những việc bố mẹ giao. Hân được bố mẹ, thầy cô và bạn bè yêu quý.</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572</Words>
  <Application>Microsoft Office PowerPoint</Application>
  <PresentationFormat>Widescreen</PresentationFormat>
  <Paragraphs>50</Paragraphs>
  <Slides>14</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宋体</vt:lpstr>
      <vt:lpstr>Arial</vt:lpstr>
      <vt:lpstr>Arial-Rounded</vt:lpstr>
      <vt:lpstr>Calibri</vt:lpstr>
      <vt:lpstr>Calibri Light</vt:lpstr>
      <vt:lpstr>Coiny</vt:lpstr>
      <vt:lpstr>等线 Light</vt:lpstr>
      <vt:lpstr>黑体</vt:lpstr>
      <vt:lpstr>Times New Roman</vt:lpstr>
      <vt:lpstr>华康雅宋体W9</vt:lpstr>
      <vt:lpstr>思源黑体 CN Bold</vt:lpstr>
      <vt:lpstr>Office Theme</vt:lpstr>
      <vt:lpstr>1_Office 主题​​</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MAIHUNG</cp:lastModifiedBy>
  <cp:revision>64</cp:revision>
  <dcterms:created xsi:type="dcterms:W3CDTF">2022-06-09T15:25:00Z</dcterms:created>
  <dcterms:modified xsi:type="dcterms:W3CDTF">2026-02-11T09:36:56Z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ACAC2ED686A647BF8944ECF952E81841_13</vt:lpwstr>
  </property>
  <property fmtid="{D5CDD505-2E9C-101B-9397-08002B2CF9AE}" pid="3" name="KSOProductBuildVer">
    <vt:lpwstr>1033-12.2.0.19307</vt:lpwstr>
  </property>
</Properties>
</file>