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Lst>
  <p:notesMasterIdLst>
    <p:notesMasterId r:id="rId19"/>
  </p:notesMasterIdLst>
  <p:sldIdLst>
    <p:sldId id="356" r:id="rId2"/>
    <p:sldId id="357" r:id="rId3"/>
    <p:sldId id="360" r:id="rId4"/>
    <p:sldId id="352" r:id="rId5"/>
    <p:sldId id="361" r:id="rId6"/>
    <p:sldId id="363" r:id="rId7"/>
    <p:sldId id="364" r:id="rId8"/>
    <p:sldId id="365" r:id="rId9"/>
    <p:sldId id="366" r:id="rId10"/>
    <p:sldId id="367" r:id="rId11"/>
    <p:sldId id="368" r:id="rId12"/>
    <p:sldId id="369" r:id="rId13"/>
    <p:sldId id="370" r:id="rId14"/>
    <p:sldId id="371" r:id="rId15"/>
    <p:sldId id="381" r:id="rId16"/>
    <p:sldId id="344" r:id="rId17"/>
    <p:sldId id="374" r:id="rId18"/>
  </p:sldIdLst>
  <p:sldSz cx="6858000" cy="5143500"/>
  <p:notesSz cx="6858000" cy="9144000"/>
  <p:embeddedFontLst>
    <p:embeddedFont>
      <p:font typeface="Montserrat" panose="020B0604020202020204" charset="0"/>
      <p:regular r:id="rId20"/>
      <p:bold r:id="rId21"/>
      <p:italic r:id="rId22"/>
      <p:boldItalic r:id="rId23"/>
    </p:embeddedFont>
    <p:embeddedFont>
      <p:font typeface="Kalam" panose="020B0604020202020204" charset="0"/>
      <p:regular r:id="rId24"/>
      <p:bold r:id="rId25"/>
    </p:embeddedFont>
    <p:embeddedFont>
      <p:font typeface="Cambria" panose="020405030504060302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E7FB"/>
    <a:srgbClr val="E6F7F9"/>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15" d="100"/>
          <a:sy n="115" d="100"/>
        </p:scale>
        <p:origin x="1075" y="67"/>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92335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loa để nghe kể chuyện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3E352585-4961-40C3-8488-255AA76EAD7B}" type="slidenum">
              <a:rPr lang="vi-VN" smtClean="0"/>
              <a:t>10</a:t>
            </a:fld>
            <a:endParaRPr lang="vi-VN"/>
          </a:p>
        </p:txBody>
      </p:sp>
    </p:spTree>
    <p:extLst>
      <p:ext uri="{BB962C8B-B14F-4D97-AF65-F5344CB8AC3E}">
        <p14:creationId xmlns:p14="http://schemas.microsoft.com/office/powerpoint/2010/main" val="1558576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66283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56812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177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471488" y="273844"/>
            <a:ext cx="5915025"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471488" y="1369219"/>
            <a:ext cx="5915025"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A00A9E6E-4E5F-465C-A3CB-FCC0EA580DCC}" type="datetimeFigureOut">
              <a:rPr lang="en-US" smtClean="0"/>
              <a:pPr/>
              <a:t>2/11/2026</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B214B544-1151-426E-A6FE-313143BD9C71}" type="slidenum">
              <a:rPr lang="en-US" smtClean="0"/>
              <a:pPr/>
              <a:t>‹#›</a:t>
            </a:fld>
            <a:endParaRPr lang="en-US"/>
          </a:p>
        </p:txBody>
      </p:sp>
    </p:spTree>
    <p:extLst>
      <p:ext uri="{BB962C8B-B14F-4D97-AF65-F5344CB8AC3E}">
        <p14:creationId xmlns:p14="http://schemas.microsoft.com/office/powerpoint/2010/main" val="8347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09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8112764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5" r:id="rId4"/>
    <p:sldLayoutId id="2147483726" r:id="rId5"/>
    <p:sldLayoutId id="214748369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099" y="426549"/>
            <a:ext cx="5347608" cy="3526970"/>
          </a:xfrm>
          <a:prstGeom prst="rect">
            <a:avLst/>
          </a:prstGeom>
          <a:noFill/>
          <a:ln>
            <a:noFill/>
          </a:ln>
        </p:spPr>
        <p:txBody>
          <a:bodyPr wrap="none" lIns="57607" tIns="28804" rIns="57607" bIns="28804">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MỪNG</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THẦY</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VỀ</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DỰ</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GIỜ</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THĂM</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LỚP</a:t>
            </a:r>
            <a:r>
              <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400" b="1" spc="32"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2E</a:t>
            </a:r>
            <a:r>
              <a:rPr lang="en-US" sz="3400" b="1" spc="32"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34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TextBox 3"/>
          <p:cNvSpPr txBox="1"/>
          <p:nvPr/>
        </p:nvSpPr>
        <p:spPr>
          <a:xfrm>
            <a:off x="1016454" y="1693744"/>
            <a:ext cx="4825093" cy="827612"/>
          </a:xfrm>
          <a:prstGeom prst="rect">
            <a:avLst/>
          </a:prstGeom>
          <a:noFill/>
        </p:spPr>
        <p:txBody>
          <a:bodyPr wrap="square" lIns="57607" tIns="28804" rIns="57607" bIns="28804" rtlCol="0">
            <a:spAutoFit/>
          </a:bodyPr>
          <a:lstStyle/>
          <a:p>
            <a:pPr algn="ctr"/>
            <a:r>
              <a:rPr lang="en-US" sz="2500" spc="32" dirty="0" err="1" smtClean="0">
                <a:ln w="11430"/>
                <a:solidFill>
                  <a:srgbClr val="FF0000"/>
                </a:solidFill>
                <a:effectLst>
                  <a:outerShdw blurRad="76200" dist="50800" dir="5400000" algn="tl" rotWithShape="0">
                    <a:srgbClr val="000000">
                      <a:alpha val="65000"/>
                    </a:srgbClr>
                  </a:outerShdw>
                </a:effectLst>
              </a:rPr>
              <a:t>MÔN</a:t>
            </a:r>
            <a:r>
              <a:rPr lang="en-US" sz="2500" spc="32" dirty="0" smtClean="0">
                <a:ln w="11430"/>
                <a:solidFill>
                  <a:srgbClr val="FF0000"/>
                </a:solidFill>
                <a:effectLst>
                  <a:outerShdw blurRad="76200" dist="50800" dir="5400000" algn="tl" rotWithShape="0">
                    <a:srgbClr val="000000">
                      <a:alpha val="65000"/>
                    </a:srgbClr>
                  </a:outerShdw>
                </a:effectLst>
              </a:rPr>
              <a:t> </a:t>
            </a:r>
            <a:r>
              <a:rPr lang="en-US" sz="2500" spc="32" dirty="0" err="1" smtClean="0">
                <a:ln w="11430"/>
                <a:solidFill>
                  <a:srgbClr val="FF0000"/>
                </a:solidFill>
                <a:effectLst>
                  <a:outerShdw blurRad="76200" dist="50800" dir="5400000" algn="tl" rotWithShape="0">
                    <a:srgbClr val="000000">
                      <a:alpha val="65000"/>
                    </a:srgbClr>
                  </a:outerShdw>
                </a:effectLst>
              </a:rPr>
              <a:t>TIẾNG</a:t>
            </a:r>
            <a:r>
              <a:rPr lang="en-US" sz="2500" spc="32" dirty="0" smtClean="0">
                <a:ln w="11430"/>
                <a:solidFill>
                  <a:srgbClr val="FF0000"/>
                </a:solidFill>
                <a:effectLst>
                  <a:outerShdw blurRad="76200" dist="50800" dir="5400000" algn="tl" rotWithShape="0">
                    <a:srgbClr val="000000">
                      <a:alpha val="65000"/>
                    </a:srgbClr>
                  </a:outerShdw>
                </a:effectLst>
              </a:rPr>
              <a:t> </a:t>
            </a:r>
            <a:r>
              <a:rPr lang="en-US" sz="2500" spc="32" smtClean="0">
                <a:ln w="11430"/>
                <a:solidFill>
                  <a:srgbClr val="FF0000"/>
                </a:solidFill>
                <a:effectLst>
                  <a:outerShdw blurRad="76200" dist="50800" dir="5400000" algn="tl" rotWithShape="0">
                    <a:srgbClr val="000000">
                      <a:alpha val="65000"/>
                    </a:srgbClr>
                  </a:outerShdw>
                </a:effectLst>
              </a:rPr>
              <a:t>VIỆT</a:t>
            </a:r>
            <a:endParaRPr lang="en-US" sz="2500" spc="32" dirty="0">
              <a:ln w="11430"/>
              <a:solidFill>
                <a:srgbClr val="FF0000"/>
              </a:solidFill>
              <a:effectLst>
                <a:outerShdw blurRad="76200" dist="50800" dir="5400000" algn="tl" rotWithShape="0">
                  <a:srgbClr val="000000">
                    <a:alpha val="65000"/>
                  </a:srgbClr>
                </a:outerShdw>
              </a:effectLst>
            </a:endParaRPr>
          </a:p>
          <a:p>
            <a:pPr algn="ctr"/>
            <a:r>
              <a:rPr lang="en-US" sz="2500" dirty="0">
                <a:solidFill>
                  <a:srgbClr val="002060"/>
                </a:solidFill>
                <a:latin typeface="Times New Roman" pitchFamily="18" charset="0"/>
                <a:cs typeface="Times New Roman" pitchFamily="18" charset="0"/>
              </a:rPr>
              <a:t>GIÁO VIÊN: </a:t>
            </a:r>
            <a:r>
              <a:rPr lang="en-US" sz="2500" dirty="0" err="1" smtClean="0">
                <a:solidFill>
                  <a:srgbClr val="002060"/>
                </a:solidFill>
                <a:latin typeface="Times New Roman" pitchFamily="18" charset="0"/>
                <a:cs typeface="Times New Roman" pitchFamily="18" charset="0"/>
              </a:rPr>
              <a:t>NGUYỄN</a:t>
            </a:r>
            <a:r>
              <a:rPr lang="en-US" sz="2500" dirty="0" smtClean="0">
                <a:solidFill>
                  <a:srgbClr val="002060"/>
                </a:solidFill>
                <a:latin typeface="Times New Roman" pitchFamily="18" charset="0"/>
                <a:cs typeface="Times New Roman" pitchFamily="18" charset="0"/>
              </a:rPr>
              <a:t> </a:t>
            </a:r>
            <a:r>
              <a:rPr lang="en-US" sz="2500" dirty="0" err="1" smtClean="0">
                <a:solidFill>
                  <a:srgbClr val="002060"/>
                </a:solidFill>
                <a:latin typeface="Times New Roman" pitchFamily="18" charset="0"/>
                <a:cs typeface="Times New Roman" pitchFamily="18" charset="0"/>
              </a:rPr>
              <a:t>THỊ</a:t>
            </a:r>
            <a:r>
              <a:rPr lang="en-US" sz="2500" dirty="0" smtClean="0">
                <a:solidFill>
                  <a:srgbClr val="002060"/>
                </a:solidFill>
                <a:latin typeface="Times New Roman" pitchFamily="18" charset="0"/>
                <a:cs typeface="Times New Roman" pitchFamily="18" charset="0"/>
              </a:rPr>
              <a:t> </a:t>
            </a:r>
            <a:r>
              <a:rPr lang="en-US" sz="2500" dirty="0" err="1" smtClean="0">
                <a:solidFill>
                  <a:srgbClr val="002060"/>
                </a:solidFill>
                <a:latin typeface="Times New Roman" pitchFamily="18" charset="0"/>
                <a:cs typeface="Times New Roman" pitchFamily="18" charset="0"/>
              </a:rPr>
              <a:t>HUỆ</a:t>
            </a:r>
            <a:endParaRPr lang="en-US" sz="2500" dirty="0">
              <a:solidFill>
                <a:srgbClr val="002060"/>
              </a:solidFill>
              <a:latin typeface="Times New Roman" pitchFamily="18" charset="0"/>
              <a:cs typeface="Times New Roman" pitchFamily="18" charset="0"/>
            </a:endParaRPr>
          </a:p>
        </p:txBody>
      </p:sp>
      <p:sp>
        <p:nvSpPr>
          <p:cNvPr id="5" name="Rectangle 4"/>
          <p:cNvSpPr/>
          <p:nvPr/>
        </p:nvSpPr>
        <p:spPr>
          <a:xfrm>
            <a:off x="1585090" y="1134400"/>
            <a:ext cx="3687831" cy="442891"/>
          </a:xfrm>
          <a:prstGeom prst="rect">
            <a:avLst/>
          </a:prstGeom>
          <a:noFill/>
        </p:spPr>
        <p:txBody>
          <a:bodyPr wrap="none" lIns="57607" tIns="28804" rIns="57607" bIns="28804">
            <a:spAutoFit/>
          </a:bodyPr>
          <a:lstStyle/>
          <a:p>
            <a:pPr algn="ctr"/>
            <a:r>
              <a:rPr lang="en-US" sz="2500" b="1"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TIỂU</a:t>
            </a:r>
            <a:r>
              <a:rPr lang="en-US" sz="2500" b="1"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a:t>
            </a:r>
            <a:r>
              <a:rPr lang="en-US" sz="2500" b="1"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HỌC</a:t>
            </a:r>
            <a:r>
              <a:rPr lang="en-US" sz="2500" b="1"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a:t>
            </a:r>
            <a:r>
              <a:rPr lang="en-US" sz="2500" b="1"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HÒA</a:t>
            </a:r>
            <a:r>
              <a:rPr lang="en-US" sz="2500" b="1"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a:t>
            </a:r>
            <a:r>
              <a:rPr lang="en-US" sz="2500" b="1" dirty="0" err="1"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NGHĨA</a:t>
            </a:r>
            <a:endParaRPr lang="en-US" sz="2500" b="1"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1518096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8042ADE7-78EB-A331-06F8-551DF147B95E}"/>
              </a:ext>
            </a:extLst>
          </p:cNvPr>
          <p:cNvSpPr txBox="1"/>
          <p:nvPr/>
        </p:nvSpPr>
        <p:spPr>
          <a:xfrm>
            <a:off x="54552" y="69254"/>
            <a:ext cx="6686550" cy="408111"/>
          </a:xfrm>
          <a:prstGeom prst="rect">
            <a:avLst/>
          </a:prstGeom>
          <a:noFill/>
        </p:spPr>
        <p:txBody>
          <a:bodyPr wrap="square" lIns="38405" tIns="19202" rIns="38405" bIns="19202" rtlCol="0">
            <a:spAutoFit/>
          </a:bodyPr>
          <a:lstStyle/>
          <a:p>
            <a:pPr algn="just" defTabSz="384048">
              <a:buClrTx/>
              <a:defRPr/>
            </a:pPr>
            <a:r>
              <a:rPr lang="vi-VN" sz="2400" b="1" dirty="0">
                <a:solidFill>
                  <a:srgbClr val="0070C0"/>
                </a:solidFill>
                <a:latin typeface="+mj-lt"/>
              </a:rPr>
              <a:t>2</a:t>
            </a:r>
            <a:r>
              <a:rPr lang="vi-VN" sz="2400" b="1" kern="1200" dirty="0">
                <a:solidFill>
                  <a:srgbClr val="0070C0"/>
                </a:solidFill>
                <a:latin typeface="+mj-lt"/>
                <a:ea typeface="+mn-ea"/>
                <a:cs typeface="+mn-cs"/>
              </a:rPr>
              <a:t>. </a:t>
            </a:r>
            <a:r>
              <a:rPr lang="vi-VN" sz="2400" b="1" kern="1200" dirty="0">
                <a:solidFill>
                  <a:prstClr val="black"/>
                </a:solidFill>
                <a:latin typeface="+mj-lt"/>
                <a:ea typeface="+mn-ea"/>
                <a:cs typeface="+mn-cs"/>
              </a:rPr>
              <a:t>Nghe kể chuyện</a:t>
            </a:r>
          </a:p>
        </p:txBody>
      </p:sp>
      <p:pic>
        <p:nvPicPr>
          <p:cNvPr id="55" name="Picture 54">
            <a:extLst>
              <a:ext uri="{FF2B5EF4-FFF2-40B4-BE49-F238E27FC236}">
                <a16:creationId xmlns:a16="http://schemas.microsoft.com/office/drawing/2014/main" id="{25F3F777-6165-C48E-3782-A15D59C4D524}"/>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428750" y="752475"/>
            <a:ext cx="4325981" cy="4143375"/>
          </a:xfrm>
          <a:prstGeom prst="rect">
            <a:avLst/>
          </a:prstGeom>
        </p:spPr>
      </p:pic>
      <p:sp>
        <p:nvSpPr>
          <p:cNvPr id="9" name="TextBox 8">
            <a:extLst>
              <a:ext uri="{FF2B5EF4-FFF2-40B4-BE49-F238E27FC236}">
                <a16:creationId xmlns:a16="http://schemas.microsoft.com/office/drawing/2014/main" id="{844695CB-A6C5-8642-8253-33D3ECA4C332}"/>
              </a:ext>
            </a:extLst>
          </p:cNvPr>
          <p:cNvSpPr txBox="1"/>
          <p:nvPr/>
        </p:nvSpPr>
        <p:spPr>
          <a:xfrm>
            <a:off x="1407968" y="346046"/>
            <a:ext cx="46667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mj-lt"/>
                <a:cs typeface="Arial"/>
                <a:sym typeface="Arial"/>
              </a:rPr>
              <a:t>Sự tích cây khoai lang</a:t>
            </a:r>
            <a:endParaRPr kumimoji="0" lang="x-none" sz="3200" b="1" i="0" u="none" strike="noStrike" kern="0" cap="none" spc="0" normalizeH="0" baseline="0" noProof="0" dirty="0">
              <a:ln>
                <a:noFill/>
              </a:ln>
              <a:solidFill>
                <a:srgbClr val="FF0000"/>
              </a:solidFill>
              <a:effectLst/>
              <a:uLnTx/>
              <a:uFillTx/>
              <a:latin typeface="+mj-lt"/>
              <a:cs typeface="Arial"/>
              <a:sym typeface="Arial"/>
            </a:endParaRPr>
          </a:p>
        </p:txBody>
      </p:sp>
    </p:spTree>
    <p:extLst>
      <p:ext uri="{BB962C8B-B14F-4D97-AF65-F5344CB8AC3E}">
        <p14:creationId xmlns:p14="http://schemas.microsoft.com/office/powerpoint/2010/main" val="3152789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8D535BC-9694-A5D5-A1DF-E09FC4117BAB}"/>
              </a:ext>
            </a:extLst>
          </p:cNvPr>
          <p:cNvPicPr>
            <a:picLocks noChangeAspect="1"/>
          </p:cNvPicPr>
          <p:nvPr/>
        </p:nvPicPr>
        <p:blipFill>
          <a:blip r:embed="rId2"/>
          <a:stretch>
            <a:fillRect/>
          </a:stretch>
        </p:blipFill>
        <p:spPr>
          <a:xfrm>
            <a:off x="3028950" y="857250"/>
            <a:ext cx="3457575" cy="3926190"/>
          </a:xfrm>
          <a:prstGeom prst="rect">
            <a:avLst/>
          </a:prstGeom>
        </p:spPr>
      </p:pic>
      <p:sp>
        <p:nvSpPr>
          <p:cNvPr id="54" name="TextBox 53">
            <a:extLst>
              <a:ext uri="{FF2B5EF4-FFF2-40B4-BE49-F238E27FC236}">
                <a16:creationId xmlns:a16="http://schemas.microsoft.com/office/drawing/2014/main" id="{4179829E-C420-D8EE-BCEE-382B71C5B208}"/>
              </a:ext>
            </a:extLst>
          </p:cNvPr>
          <p:cNvSpPr txBox="1"/>
          <p:nvPr/>
        </p:nvSpPr>
        <p:spPr>
          <a:xfrm>
            <a:off x="3303647" y="1537115"/>
            <a:ext cx="2819759" cy="2916490"/>
          </a:xfrm>
          <a:prstGeom prst="rect">
            <a:avLst/>
          </a:prstGeom>
          <a:noFill/>
        </p:spPr>
        <p:txBody>
          <a:bodyPr wrap="square" lIns="38405" tIns="19202" rIns="38405" bIns="19202">
            <a:spAutoFit/>
          </a:bodyPr>
          <a:lstStyle/>
          <a:p>
            <a:pPr algn="just"/>
            <a:r>
              <a:rPr lang="vi-VN" sz="1700" dirty="0">
                <a:latin typeface="Cambria" panose="02040503050406030204" pitchFamily="18" charset="0"/>
                <a:ea typeface="Cambria" panose="02040503050406030204" pitchFamily="18" charset="0"/>
              </a:rPr>
              <a:t>Ngày xưa, có hai bà cháu nghèo khổ, hằng ngày phải đi đào củ mài để ăn. Một hôm, cậu bé nói với bà:</a:t>
            </a:r>
          </a:p>
          <a:p>
            <a:pPr algn="just"/>
            <a:r>
              <a:rPr lang="vi-VN" sz="1700" dirty="0">
                <a:latin typeface="Cambria" panose="02040503050406030204" pitchFamily="18" charset="0"/>
                <a:ea typeface="Cambria" panose="02040503050406030204" pitchFamily="18" charset="0"/>
              </a:rPr>
              <a:t>- Bà ơi, cháu đã lớn. Cháu sẽ làm nương, trồng lúa để có gạo nấu cơm.</a:t>
            </a:r>
          </a:p>
          <a:p>
            <a:pPr algn="just"/>
            <a:r>
              <a:rPr lang="vi-VN" sz="1700" dirty="0">
                <a:latin typeface="Cambria" panose="02040503050406030204" pitchFamily="18" charset="0"/>
                <a:ea typeface="Cambria" panose="02040503050406030204" pitchFamily="18" charset="0"/>
              </a:rPr>
              <a:t>Từ đó, cậu bé chăm chỉ trồng cây trên nương.</a:t>
            </a:r>
          </a:p>
          <a:p>
            <a:r>
              <a:rPr lang="vi-VN" sz="1700" dirty="0">
                <a:latin typeface="Cambria" panose="02040503050406030204" pitchFamily="18" charset="0"/>
                <a:ea typeface="Cambria" panose="02040503050406030204" pitchFamily="18" charset="0"/>
              </a:rPr>
              <a:t/>
            </a:r>
            <a:br>
              <a:rPr lang="vi-VN" sz="1700" dirty="0">
                <a:latin typeface="Cambria" panose="02040503050406030204" pitchFamily="18" charset="0"/>
                <a:ea typeface="Cambria" panose="02040503050406030204" pitchFamily="18" charset="0"/>
              </a:rPr>
            </a:br>
            <a:endParaRPr lang="vi-VN" sz="17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F8F30BF8-0214-4C47-ACA1-4CDA7A9C1E7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8000"/>
                    </a14:imgEffect>
                    <a14:imgEffect>
                      <a14:saturation sat="200000"/>
                    </a14:imgEffect>
                  </a14:imgLayer>
                </a14:imgProps>
              </a:ext>
            </a:extLst>
          </a:blip>
          <a:stretch>
            <a:fillRect/>
          </a:stretch>
        </p:blipFill>
        <p:spPr>
          <a:xfrm>
            <a:off x="204559" y="959337"/>
            <a:ext cx="2964668" cy="3567005"/>
          </a:xfrm>
          <a:prstGeom prst="rect">
            <a:avLst/>
          </a:prstGeom>
        </p:spPr>
      </p:pic>
      <p:sp>
        <p:nvSpPr>
          <p:cNvPr id="9" name="TextBox 8">
            <a:extLst>
              <a:ext uri="{FF2B5EF4-FFF2-40B4-BE49-F238E27FC236}">
                <a16:creationId xmlns:a16="http://schemas.microsoft.com/office/drawing/2014/main" id="{EADD66A4-4F89-E4EB-877A-1D31D4F3694E}"/>
              </a:ext>
            </a:extLst>
          </p:cNvPr>
          <p:cNvSpPr txBox="1"/>
          <p:nvPr/>
        </p:nvSpPr>
        <p:spPr>
          <a:xfrm>
            <a:off x="470189" y="279651"/>
            <a:ext cx="6686550" cy="408111"/>
          </a:xfrm>
          <a:prstGeom prst="rect">
            <a:avLst/>
          </a:prstGeom>
          <a:noFill/>
        </p:spPr>
        <p:txBody>
          <a:bodyPr wrap="square" lIns="38405" tIns="19202" rIns="38405" bIns="19202" rtlCol="0">
            <a:spAutoFit/>
          </a:bodyPr>
          <a:lstStyle/>
          <a:p>
            <a:pPr algn="just" defTabSz="384048">
              <a:buClrTx/>
              <a:defRPr/>
            </a:pPr>
            <a:r>
              <a:rPr lang="en-US" sz="2400" b="1" kern="1200" dirty="0">
                <a:solidFill>
                  <a:srgbClr val="0070C0"/>
                </a:solidFill>
                <a:latin typeface="Times New Roman" pitchFamily="18" charset="0"/>
                <a:ea typeface="+mn-ea"/>
                <a:cs typeface="Times New Roman" pitchFamily="18" charset="0"/>
              </a:rPr>
              <a:t>3</a:t>
            </a:r>
            <a:r>
              <a:rPr lang="vi-VN" sz="2400" b="1" kern="1200" dirty="0">
                <a:solidFill>
                  <a:srgbClr val="0070C0"/>
                </a:solidFill>
                <a:latin typeface="Times New Roman" pitchFamily="18" charset="0"/>
                <a:ea typeface="+mn-ea"/>
                <a:cs typeface="Times New Roman" pitchFamily="18" charset="0"/>
              </a:rPr>
              <a:t>. </a:t>
            </a:r>
            <a:r>
              <a:rPr lang="vi-VN" sz="2400" b="1" kern="1200" dirty="0">
                <a:solidFill>
                  <a:prstClr val="black"/>
                </a:solidFill>
                <a:latin typeface="Times New Roman" pitchFamily="18" charset="0"/>
                <a:ea typeface="+mn-ea"/>
                <a:cs typeface="Times New Roman" pitchFamily="18" charset="0"/>
              </a:rPr>
              <a:t>Kể lại từng đoạn câu chuyện</a:t>
            </a:r>
          </a:p>
        </p:txBody>
      </p:sp>
    </p:spTree>
    <p:extLst>
      <p:ext uri="{BB962C8B-B14F-4D97-AF65-F5344CB8AC3E}">
        <p14:creationId xmlns:p14="http://schemas.microsoft.com/office/powerpoint/2010/main" val="3133513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8D535BC-9694-A5D5-A1DF-E09FC4117BAB}"/>
              </a:ext>
            </a:extLst>
          </p:cNvPr>
          <p:cNvPicPr>
            <a:picLocks noChangeAspect="1"/>
          </p:cNvPicPr>
          <p:nvPr/>
        </p:nvPicPr>
        <p:blipFill>
          <a:blip r:embed="rId2"/>
          <a:stretch>
            <a:fillRect/>
          </a:stretch>
        </p:blipFill>
        <p:spPr>
          <a:xfrm>
            <a:off x="3028950" y="857250"/>
            <a:ext cx="3457575" cy="3926190"/>
          </a:xfrm>
          <a:prstGeom prst="rect">
            <a:avLst/>
          </a:prstGeom>
        </p:spPr>
      </p:pic>
      <p:sp>
        <p:nvSpPr>
          <p:cNvPr id="54" name="TextBox 53">
            <a:extLst>
              <a:ext uri="{FF2B5EF4-FFF2-40B4-BE49-F238E27FC236}">
                <a16:creationId xmlns:a16="http://schemas.microsoft.com/office/drawing/2014/main" id="{4179829E-C420-D8EE-BCEE-382B71C5B208}"/>
              </a:ext>
            </a:extLst>
          </p:cNvPr>
          <p:cNvSpPr txBox="1"/>
          <p:nvPr/>
        </p:nvSpPr>
        <p:spPr>
          <a:xfrm>
            <a:off x="3303647" y="1537115"/>
            <a:ext cx="2819759" cy="2808768"/>
          </a:xfrm>
          <a:prstGeom prst="rect">
            <a:avLst/>
          </a:prstGeom>
          <a:noFill/>
        </p:spPr>
        <p:txBody>
          <a:bodyPr wrap="square" lIns="38405" tIns="19202" rIns="38405" bIns="19202">
            <a:spAutoFit/>
          </a:bodyPr>
          <a:lstStyle/>
          <a:p>
            <a:pPr algn="just"/>
            <a:r>
              <a:rPr lang="vi-VN" sz="1500" dirty="0">
                <a:latin typeface="Cambria" panose="02040503050406030204" pitchFamily="18" charset="0"/>
                <a:ea typeface="Cambria" panose="02040503050406030204" pitchFamily="18" charset="0"/>
              </a:rPr>
              <a:t>Năm đó, gần đến ngày thu hoạch lúa thì chẳng may khu rừng bị cháy. Nương lúa thành tro. Cậu bé buồn quá, nước mắt trào ra. Bỗng, Bụt hiện lên, bảo:</a:t>
            </a:r>
          </a:p>
          <a:p>
            <a:pPr algn="just"/>
            <a:r>
              <a:rPr lang="vi-VN" sz="1500" dirty="0">
                <a:latin typeface="Cambria" panose="02040503050406030204" pitchFamily="18" charset="0"/>
                <a:ea typeface="Cambria" panose="02040503050406030204" pitchFamily="18" charset="0"/>
              </a:rPr>
              <a:t>- Ta cho con một điều ước, con ước gì?</a:t>
            </a:r>
          </a:p>
          <a:p>
            <a:pPr algn="just"/>
            <a:r>
              <a:rPr lang="vi-VN" sz="1500" dirty="0">
                <a:latin typeface="Cambria" panose="02040503050406030204" pitchFamily="18" charset="0"/>
                <a:ea typeface="Cambria" panose="02040503050406030204" pitchFamily="18" charset="0"/>
              </a:rPr>
              <a:t>- Dạ, con chỉ mong bà của con không bị đói khổ.</a:t>
            </a:r>
          </a:p>
          <a:p>
            <a:pPr algn="just"/>
            <a:r>
              <a:rPr lang="vi-VN" sz="1500" dirty="0">
                <a:latin typeface="Cambria" panose="02040503050406030204" pitchFamily="18" charset="0"/>
                <a:ea typeface="Cambria" panose="02040503050406030204" pitchFamily="18" charset="0"/>
              </a:rPr>
              <a:t>Bụt gật đầu và biến mất.</a:t>
            </a:r>
          </a:p>
          <a:p>
            <a:r>
              <a:rPr lang="vi-VN" sz="1500" dirty="0">
                <a:latin typeface="Cambria" panose="02040503050406030204" pitchFamily="18" charset="0"/>
                <a:ea typeface="Cambria" panose="02040503050406030204" pitchFamily="18" charset="0"/>
              </a:rPr>
              <a:t/>
            </a:r>
            <a:br>
              <a:rPr lang="vi-VN" sz="1500" dirty="0">
                <a:latin typeface="Cambria" panose="02040503050406030204" pitchFamily="18" charset="0"/>
                <a:ea typeface="Cambria" panose="02040503050406030204" pitchFamily="18" charset="0"/>
              </a:rPr>
            </a:br>
            <a:endParaRPr lang="vi-VN" sz="1500" kern="1200" dirty="0">
              <a:solidFill>
                <a:prstClr val="black"/>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1C598311-3D7A-ED46-9D80-66845B6DFD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9000"/>
                    </a14:imgEffect>
                    <a14:imgEffect>
                      <a14:saturation sat="200000"/>
                    </a14:imgEffect>
                  </a14:imgLayer>
                </a14:imgProps>
              </a:ext>
            </a:extLst>
          </a:blip>
          <a:stretch>
            <a:fillRect/>
          </a:stretch>
        </p:blipFill>
        <p:spPr>
          <a:xfrm>
            <a:off x="353291" y="1059874"/>
            <a:ext cx="2836718" cy="3564082"/>
          </a:xfrm>
          <a:prstGeom prst="rect">
            <a:avLst/>
          </a:prstGeom>
        </p:spPr>
      </p:pic>
      <p:sp>
        <p:nvSpPr>
          <p:cNvPr id="9" name="TextBox 8">
            <a:extLst>
              <a:ext uri="{FF2B5EF4-FFF2-40B4-BE49-F238E27FC236}">
                <a16:creationId xmlns:a16="http://schemas.microsoft.com/office/drawing/2014/main" id="{EADD66A4-4F89-E4EB-877A-1D31D4F3694E}"/>
              </a:ext>
            </a:extLst>
          </p:cNvPr>
          <p:cNvSpPr txBox="1"/>
          <p:nvPr/>
        </p:nvSpPr>
        <p:spPr>
          <a:xfrm>
            <a:off x="470189" y="279651"/>
            <a:ext cx="6686550" cy="408111"/>
          </a:xfrm>
          <a:prstGeom prst="rect">
            <a:avLst/>
          </a:prstGeom>
          <a:noFill/>
        </p:spPr>
        <p:txBody>
          <a:bodyPr wrap="square" lIns="38405" tIns="19202" rIns="38405" bIns="19202" rtlCol="0">
            <a:spAutoFit/>
          </a:bodyPr>
          <a:lstStyle/>
          <a:p>
            <a:pPr algn="just" defTabSz="384048">
              <a:buClrTx/>
              <a:defRPr/>
            </a:pPr>
            <a:r>
              <a:rPr lang="en-US" sz="2400" b="1" kern="1200" dirty="0">
                <a:solidFill>
                  <a:srgbClr val="0070C0"/>
                </a:solidFill>
                <a:latin typeface="Times New Roman" pitchFamily="18" charset="0"/>
                <a:ea typeface="+mn-ea"/>
                <a:cs typeface="Times New Roman" pitchFamily="18" charset="0"/>
              </a:rPr>
              <a:t>3</a:t>
            </a:r>
            <a:r>
              <a:rPr lang="vi-VN" sz="2400" b="1" kern="1200" dirty="0">
                <a:solidFill>
                  <a:srgbClr val="0070C0"/>
                </a:solidFill>
                <a:latin typeface="Times New Roman" pitchFamily="18" charset="0"/>
                <a:ea typeface="+mn-ea"/>
                <a:cs typeface="Times New Roman" pitchFamily="18" charset="0"/>
              </a:rPr>
              <a:t>. </a:t>
            </a:r>
            <a:r>
              <a:rPr lang="vi-VN" sz="2400" b="1" kern="1200" dirty="0">
                <a:solidFill>
                  <a:prstClr val="black"/>
                </a:solidFill>
                <a:latin typeface="Times New Roman" pitchFamily="18" charset="0"/>
                <a:ea typeface="+mn-ea"/>
                <a:cs typeface="Times New Roman" pitchFamily="18" charset="0"/>
              </a:rPr>
              <a:t>Kể lại từng đoạn câu chuyện</a:t>
            </a:r>
          </a:p>
        </p:txBody>
      </p:sp>
    </p:spTree>
    <p:extLst>
      <p:ext uri="{BB962C8B-B14F-4D97-AF65-F5344CB8AC3E}">
        <p14:creationId xmlns:p14="http://schemas.microsoft.com/office/powerpoint/2010/main" val="2679088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ADD66A4-4F89-E4EB-877A-1D31D4F3694E}"/>
              </a:ext>
            </a:extLst>
          </p:cNvPr>
          <p:cNvSpPr txBox="1"/>
          <p:nvPr/>
        </p:nvSpPr>
        <p:spPr>
          <a:xfrm>
            <a:off x="470189" y="279651"/>
            <a:ext cx="6686550" cy="408111"/>
          </a:xfrm>
          <a:prstGeom prst="rect">
            <a:avLst/>
          </a:prstGeom>
          <a:noFill/>
        </p:spPr>
        <p:txBody>
          <a:bodyPr wrap="square" lIns="38405" tIns="19202" rIns="38405" bIns="19202" rtlCol="0">
            <a:spAutoFit/>
          </a:bodyPr>
          <a:lstStyle/>
          <a:p>
            <a:pPr algn="just" defTabSz="384048">
              <a:buClrTx/>
              <a:defRPr/>
            </a:pPr>
            <a:r>
              <a:rPr lang="en-US" sz="2400" b="1" kern="1200" dirty="0">
                <a:solidFill>
                  <a:srgbClr val="0070C0"/>
                </a:solidFill>
                <a:latin typeface="Times New Roman" pitchFamily="18" charset="0"/>
                <a:ea typeface="+mn-ea"/>
                <a:cs typeface="Times New Roman" pitchFamily="18" charset="0"/>
              </a:rPr>
              <a:t>3</a:t>
            </a:r>
            <a:r>
              <a:rPr lang="vi-VN" sz="2400" b="1" kern="1200" dirty="0">
                <a:solidFill>
                  <a:srgbClr val="0070C0"/>
                </a:solidFill>
                <a:latin typeface="Times New Roman" pitchFamily="18" charset="0"/>
                <a:ea typeface="+mn-ea"/>
                <a:cs typeface="Times New Roman" pitchFamily="18" charset="0"/>
              </a:rPr>
              <a:t>. </a:t>
            </a:r>
            <a:r>
              <a:rPr lang="vi-VN" sz="2400" b="1" kern="1200" dirty="0">
                <a:solidFill>
                  <a:prstClr val="black"/>
                </a:solidFill>
                <a:latin typeface="Times New Roman" pitchFamily="18" charset="0"/>
                <a:ea typeface="+mn-ea"/>
                <a:cs typeface="Times New Roman" pitchFamily="18" charset="0"/>
              </a:rPr>
              <a:t>Kể lại từng đoạn câu chuyện</a:t>
            </a:r>
          </a:p>
        </p:txBody>
      </p:sp>
      <p:pic>
        <p:nvPicPr>
          <p:cNvPr id="51" name="Picture 50">
            <a:extLst>
              <a:ext uri="{FF2B5EF4-FFF2-40B4-BE49-F238E27FC236}">
                <a16:creationId xmlns:a16="http://schemas.microsoft.com/office/drawing/2014/main" id="{48D535BC-9694-A5D5-A1DF-E09FC4117BAB}"/>
              </a:ext>
            </a:extLst>
          </p:cNvPr>
          <p:cNvPicPr>
            <a:picLocks noChangeAspect="1"/>
          </p:cNvPicPr>
          <p:nvPr/>
        </p:nvPicPr>
        <p:blipFill>
          <a:blip r:embed="rId2"/>
          <a:stretch>
            <a:fillRect/>
          </a:stretch>
        </p:blipFill>
        <p:spPr>
          <a:xfrm>
            <a:off x="3028950" y="628650"/>
            <a:ext cx="3457575" cy="4343400"/>
          </a:xfrm>
          <a:prstGeom prst="rect">
            <a:avLst/>
          </a:prstGeom>
        </p:spPr>
      </p:pic>
      <p:sp>
        <p:nvSpPr>
          <p:cNvPr id="5" name="TextBox 4">
            <a:extLst>
              <a:ext uri="{FF2B5EF4-FFF2-40B4-BE49-F238E27FC236}">
                <a16:creationId xmlns:a16="http://schemas.microsoft.com/office/drawing/2014/main" id="{1CFBFBBF-8936-0B90-E2CC-74D073140427}"/>
              </a:ext>
            </a:extLst>
          </p:cNvPr>
          <p:cNvSpPr txBox="1"/>
          <p:nvPr/>
        </p:nvSpPr>
        <p:spPr>
          <a:xfrm>
            <a:off x="3240739" y="1384250"/>
            <a:ext cx="2834538" cy="3093155"/>
          </a:xfrm>
          <a:prstGeom prst="rect">
            <a:avLst/>
          </a:prstGeom>
          <a:noFill/>
        </p:spPr>
        <p:txBody>
          <a:bodyPr wrap="square" lIns="38405" tIns="19202" rIns="38405" bIns="19202">
            <a:spAutoFit/>
          </a:bodyPr>
          <a:lstStyle/>
          <a:p>
            <a:pPr algn="just"/>
            <a:r>
              <a:rPr lang="vi-VN" sz="1500" dirty="0">
                <a:latin typeface="Cambria" panose="02040503050406030204" pitchFamily="18" charset="0"/>
                <a:ea typeface="Cambria" panose="02040503050406030204" pitchFamily="18" charset="0"/>
              </a:rPr>
              <a:t>Hôm ấy, cậu bé đào được củ gì rất lạ. Củ bị lửa rừng hun nóng, có mùi thơm ngòn ngọt. Cậu bé nếm thử, thấy rất ngon, bèn đào thêm mấy củ nữa đem về cho bà. Bà tấm tắc khen ngon và thấy khoẻ hẳn ra. Cậu bé kể lại câu chuyện gặp Bụt cho bà nghe, bà nói:</a:t>
            </a:r>
          </a:p>
          <a:p>
            <a:pPr algn="just"/>
            <a:r>
              <a:rPr lang="vi-VN" sz="1500" dirty="0">
                <a:latin typeface="Cambria" panose="02040503050406030204" pitchFamily="18" charset="0"/>
                <a:ea typeface="Cambria" panose="02040503050406030204" pitchFamily="18" charset="0"/>
              </a:rPr>
              <a:t>- Vậy củ này chính là Bụt ban cho đấy. Cháu hãy vào rừng tìm thứ cây quý đó đem trồng khắp bìa rừng, bờ suối để người nghèo có cái ăn.</a:t>
            </a:r>
          </a:p>
        </p:txBody>
      </p:sp>
      <p:pic>
        <p:nvPicPr>
          <p:cNvPr id="9" name="Picture 8">
            <a:extLst>
              <a:ext uri="{FF2B5EF4-FFF2-40B4-BE49-F238E27FC236}">
                <a16:creationId xmlns:a16="http://schemas.microsoft.com/office/drawing/2014/main" id="{CBF9281C-5A0F-2A4D-A62E-C6AB64955BB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Effect>
                      <a14:saturation sat="200000"/>
                    </a14:imgEffect>
                  </a14:imgLayer>
                </a14:imgProps>
              </a:ext>
            </a:extLst>
          </a:blip>
          <a:stretch>
            <a:fillRect/>
          </a:stretch>
        </p:blipFill>
        <p:spPr>
          <a:xfrm>
            <a:off x="257176" y="949479"/>
            <a:ext cx="2983564" cy="3913466"/>
          </a:xfrm>
          <a:prstGeom prst="rect">
            <a:avLst/>
          </a:prstGeom>
        </p:spPr>
      </p:pic>
    </p:spTree>
    <p:extLst>
      <p:ext uri="{BB962C8B-B14F-4D97-AF65-F5344CB8AC3E}">
        <p14:creationId xmlns:p14="http://schemas.microsoft.com/office/powerpoint/2010/main" val="36588907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ADD66A4-4F89-E4EB-877A-1D31D4F3694E}"/>
              </a:ext>
            </a:extLst>
          </p:cNvPr>
          <p:cNvSpPr txBox="1"/>
          <p:nvPr/>
        </p:nvSpPr>
        <p:spPr>
          <a:xfrm>
            <a:off x="490971" y="362109"/>
            <a:ext cx="6686550" cy="408111"/>
          </a:xfrm>
          <a:prstGeom prst="rect">
            <a:avLst/>
          </a:prstGeom>
          <a:noFill/>
        </p:spPr>
        <p:txBody>
          <a:bodyPr wrap="square" lIns="38405" tIns="19202" rIns="38405" bIns="19202" rtlCol="0">
            <a:spAutoFit/>
          </a:bodyPr>
          <a:lstStyle/>
          <a:p>
            <a:pPr algn="just" defTabSz="384048">
              <a:buClrTx/>
              <a:defRPr/>
            </a:pPr>
            <a:r>
              <a:rPr lang="en-US" sz="2400" b="1" kern="1200" dirty="0">
                <a:solidFill>
                  <a:srgbClr val="0070C0"/>
                </a:solidFill>
                <a:latin typeface="Times New Roman" pitchFamily="18" charset="0"/>
                <a:ea typeface="+mn-ea"/>
                <a:cs typeface="Times New Roman" pitchFamily="18" charset="0"/>
              </a:rPr>
              <a:t>3</a:t>
            </a:r>
            <a:r>
              <a:rPr lang="vi-VN" sz="2400" b="1" kern="1200" dirty="0">
                <a:solidFill>
                  <a:srgbClr val="0070C0"/>
                </a:solidFill>
                <a:latin typeface="Times New Roman" pitchFamily="18" charset="0"/>
                <a:ea typeface="+mn-ea"/>
                <a:cs typeface="Times New Roman" pitchFamily="18" charset="0"/>
              </a:rPr>
              <a:t>. </a:t>
            </a:r>
            <a:r>
              <a:rPr lang="vi-VN" sz="2400" b="1" kern="1200" dirty="0">
                <a:solidFill>
                  <a:prstClr val="black"/>
                </a:solidFill>
                <a:latin typeface="Times New Roman" pitchFamily="18" charset="0"/>
                <a:ea typeface="+mn-ea"/>
                <a:cs typeface="Times New Roman" pitchFamily="18" charset="0"/>
              </a:rPr>
              <a:t>Kể lại từng đoạn câu chuyện</a:t>
            </a:r>
          </a:p>
        </p:txBody>
      </p:sp>
      <p:pic>
        <p:nvPicPr>
          <p:cNvPr id="51" name="Picture 50">
            <a:extLst>
              <a:ext uri="{FF2B5EF4-FFF2-40B4-BE49-F238E27FC236}">
                <a16:creationId xmlns:a16="http://schemas.microsoft.com/office/drawing/2014/main" id="{48D535BC-9694-A5D5-A1DF-E09FC4117BAB}"/>
              </a:ext>
            </a:extLst>
          </p:cNvPr>
          <p:cNvPicPr>
            <a:picLocks noChangeAspect="1"/>
          </p:cNvPicPr>
          <p:nvPr/>
        </p:nvPicPr>
        <p:blipFill>
          <a:blip r:embed="rId2"/>
          <a:stretch>
            <a:fillRect/>
          </a:stretch>
        </p:blipFill>
        <p:spPr>
          <a:xfrm>
            <a:off x="3028950" y="628650"/>
            <a:ext cx="3457575" cy="4343400"/>
          </a:xfrm>
          <a:prstGeom prst="rect">
            <a:avLst/>
          </a:prstGeom>
        </p:spPr>
      </p:pic>
      <p:sp>
        <p:nvSpPr>
          <p:cNvPr id="6" name="TextBox 5">
            <a:extLst>
              <a:ext uri="{FF2B5EF4-FFF2-40B4-BE49-F238E27FC236}">
                <a16:creationId xmlns:a16="http://schemas.microsoft.com/office/drawing/2014/main" id="{1DD6A763-556B-7742-8AE8-09F27BA083F5}"/>
              </a:ext>
            </a:extLst>
          </p:cNvPr>
          <p:cNvSpPr txBox="1"/>
          <p:nvPr/>
        </p:nvSpPr>
        <p:spPr>
          <a:xfrm>
            <a:off x="3230431" y="1471329"/>
            <a:ext cx="2998919" cy="2393270"/>
          </a:xfrm>
          <a:prstGeom prst="rect">
            <a:avLst/>
          </a:prstGeom>
          <a:noFill/>
        </p:spPr>
        <p:txBody>
          <a:bodyPr wrap="square" lIns="38405" tIns="19202" rIns="38405" bIns="19202">
            <a:spAutoFit/>
          </a:bodyPr>
          <a:lstStyle/>
          <a:p>
            <a:pPr algn="just"/>
            <a:r>
              <a:rPr lang="vi-VN" sz="1700" dirty="0">
                <a:latin typeface="Cambria" panose="02040503050406030204" pitchFamily="18" charset="0"/>
                <a:ea typeface="Cambria" panose="02040503050406030204" pitchFamily="18" charset="0"/>
              </a:rPr>
              <a:t>Cậu bé làm theo lời bà dặn. Chỉ mấy tháng sau, loài cây lạ mọc khắp nơi, rễ cây phình to ra thành củ có màu tím đỏ. Từ đó, nhà nhà hết đói khổ. Mọi người gọi cây đó là “khoai lang”. Đến bây giờ, khoai lang vẫn được nhiều người ưa thích.</a:t>
            </a:r>
            <a:br>
              <a:rPr lang="vi-VN" sz="1700" dirty="0">
                <a:latin typeface="Cambria" panose="02040503050406030204" pitchFamily="18" charset="0"/>
                <a:ea typeface="Cambria" panose="02040503050406030204" pitchFamily="18" charset="0"/>
              </a:rPr>
            </a:br>
            <a:endParaRPr lang="vi-VN" sz="17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005A4546-4EC6-474D-9B98-EEAFBCA550C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8000"/>
                    </a14:imgEffect>
                    <a14:imgEffect>
                      <a14:saturation sat="200000"/>
                    </a14:imgEffect>
                  </a14:imgLayer>
                </a14:imgProps>
              </a:ext>
            </a:extLst>
          </a:blip>
          <a:stretch>
            <a:fillRect/>
          </a:stretch>
        </p:blipFill>
        <p:spPr>
          <a:xfrm>
            <a:off x="366904" y="828357"/>
            <a:ext cx="2863527" cy="3909898"/>
          </a:xfrm>
          <a:prstGeom prst="rect">
            <a:avLst/>
          </a:prstGeom>
        </p:spPr>
      </p:pic>
    </p:spTree>
    <p:extLst>
      <p:ext uri="{BB962C8B-B14F-4D97-AF65-F5344CB8AC3E}">
        <p14:creationId xmlns:p14="http://schemas.microsoft.com/office/powerpoint/2010/main" val="512840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6EDC691-89B2-D942-85BC-36877714CD6B}"/>
              </a:ext>
            </a:extLst>
          </p:cNvPr>
          <p:cNvSpPr/>
          <p:nvPr/>
        </p:nvSpPr>
        <p:spPr>
          <a:xfrm>
            <a:off x="813702" y="2426398"/>
            <a:ext cx="2999765" cy="47315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Hai bà cháu nghèo khổ làm gì để sinh sống? </a:t>
            </a:r>
            <a:endParaRPr kumimoji="0" lang="x-non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Rounded Rectangle 2">
            <a:extLst>
              <a:ext uri="{FF2B5EF4-FFF2-40B4-BE49-F238E27FC236}">
                <a16:creationId xmlns:a16="http://schemas.microsoft.com/office/drawing/2014/main" id="{99E2502B-2765-C548-B116-958C9A888CE4}"/>
              </a:ext>
            </a:extLst>
          </p:cNvPr>
          <p:cNvSpPr/>
          <p:nvPr/>
        </p:nvSpPr>
        <p:spPr>
          <a:xfrm>
            <a:off x="3760408" y="2454100"/>
            <a:ext cx="2915874" cy="4281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Chuyện gì xảy ra với hai bà cháu khi rừng bị cháy? </a:t>
            </a:r>
            <a:endParaRPr kumimoji="0" lang="x-non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 name="Rounded Rectangle 3">
            <a:extLst>
              <a:ext uri="{FF2B5EF4-FFF2-40B4-BE49-F238E27FC236}">
                <a16:creationId xmlns:a16="http://schemas.microsoft.com/office/drawing/2014/main" id="{94540A90-12E5-4240-B744-FAE964ECADF5}"/>
              </a:ext>
            </a:extLst>
          </p:cNvPr>
          <p:cNvSpPr/>
          <p:nvPr/>
        </p:nvSpPr>
        <p:spPr>
          <a:xfrm>
            <a:off x="850057" y="4457364"/>
            <a:ext cx="2999765" cy="47315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Điều may mắn gì đã đến với hai bà cháu? </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Rounded Rectangle 4">
            <a:extLst>
              <a:ext uri="{FF2B5EF4-FFF2-40B4-BE49-F238E27FC236}">
                <a16:creationId xmlns:a16="http://schemas.microsoft.com/office/drawing/2014/main" id="{97737C89-AB42-DE44-A538-5161F14AACAC}"/>
              </a:ext>
            </a:extLst>
          </p:cNvPr>
          <p:cNvSpPr/>
          <p:nvPr/>
        </p:nvSpPr>
        <p:spPr>
          <a:xfrm>
            <a:off x="3930632" y="4502352"/>
            <a:ext cx="2745650" cy="4281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Hai bà cháu đã làm gì đề giúp mọi người hết đói khổ?</a:t>
            </a:r>
          </a:p>
        </p:txBody>
      </p:sp>
      <p:pic>
        <p:nvPicPr>
          <p:cNvPr id="10" name="Picture 9">
            <a:extLst>
              <a:ext uri="{FF2B5EF4-FFF2-40B4-BE49-F238E27FC236}">
                <a16:creationId xmlns:a16="http://schemas.microsoft.com/office/drawing/2014/main" id="{4BF2134D-B73F-4246-920D-953F99D51F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Effect>
                      <a14:saturation sat="200000"/>
                    </a14:imgEffect>
                  </a14:imgLayer>
                </a14:imgProps>
              </a:ext>
            </a:extLst>
          </a:blip>
          <a:stretch>
            <a:fillRect/>
          </a:stretch>
        </p:blipFill>
        <p:spPr>
          <a:xfrm>
            <a:off x="980558" y="763141"/>
            <a:ext cx="2641996" cy="1617786"/>
          </a:xfrm>
          <a:prstGeom prst="rect">
            <a:avLst/>
          </a:prstGeom>
        </p:spPr>
      </p:pic>
      <p:pic>
        <p:nvPicPr>
          <p:cNvPr id="11" name="Picture 10">
            <a:extLst>
              <a:ext uri="{FF2B5EF4-FFF2-40B4-BE49-F238E27FC236}">
                <a16:creationId xmlns:a16="http://schemas.microsoft.com/office/drawing/2014/main" id="{8C7FE36C-989F-434F-965B-3314C47386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9000"/>
                    </a14:imgEffect>
                    <a14:imgEffect>
                      <a14:saturation sat="200000"/>
                    </a14:imgEffect>
                  </a14:imgLayer>
                </a14:imgProps>
              </a:ext>
            </a:extLst>
          </a:blip>
          <a:stretch>
            <a:fillRect/>
          </a:stretch>
        </p:blipFill>
        <p:spPr>
          <a:xfrm>
            <a:off x="3944091" y="805048"/>
            <a:ext cx="2641996" cy="1627658"/>
          </a:xfrm>
          <a:prstGeom prst="rect">
            <a:avLst/>
          </a:prstGeom>
        </p:spPr>
      </p:pic>
      <p:pic>
        <p:nvPicPr>
          <p:cNvPr id="12" name="Picture 11">
            <a:extLst>
              <a:ext uri="{FF2B5EF4-FFF2-40B4-BE49-F238E27FC236}">
                <a16:creationId xmlns:a16="http://schemas.microsoft.com/office/drawing/2014/main" id="{5ED205FA-033C-0146-A5CA-87F420EDB64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45000"/>
                    </a14:imgEffect>
                    <a14:imgEffect>
                      <a14:saturation sat="200000"/>
                    </a14:imgEffect>
                  </a14:imgLayer>
                </a14:imgProps>
              </a:ext>
            </a:extLst>
          </a:blip>
          <a:stretch>
            <a:fillRect/>
          </a:stretch>
        </p:blipFill>
        <p:spPr>
          <a:xfrm>
            <a:off x="1006758" y="2884565"/>
            <a:ext cx="2686362" cy="1617787"/>
          </a:xfrm>
          <a:prstGeom prst="rect">
            <a:avLst/>
          </a:prstGeom>
        </p:spPr>
      </p:pic>
      <p:pic>
        <p:nvPicPr>
          <p:cNvPr id="13" name="Picture 12">
            <a:extLst>
              <a:ext uri="{FF2B5EF4-FFF2-40B4-BE49-F238E27FC236}">
                <a16:creationId xmlns:a16="http://schemas.microsoft.com/office/drawing/2014/main" id="{F2BCA5E6-13D0-A146-8E11-52208196F9E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8000"/>
                    </a14:imgEffect>
                    <a14:imgEffect>
                      <a14:saturation sat="200000"/>
                    </a14:imgEffect>
                  </a14:imgLayer>
                </a14:imgProps>
              </a:ext>
            </a:extLst>
          </a:blip>
          <a:stretch>
            <a:fillRect/>
          </a:stretch>
        </p:blipFill>
        <p:spPr>
          <a:xfrm>
            <a:off x="4017957" y="2881985"/>
            <a:ext cx="2570999" cy="1645699"/>
          </a:xfrm>
          <a:prstGeom prst="rect">
            <a:avLst/>
          </a:prstGeom>
        </p:spPr>
      </p:pic>
      <p:sp>
        <p:nvSpPr>
          <p:cNvPr id="14" name="TextBox 13">
            <a:extLst>
              <a:ext uri="{FF2B5EF4-FFF2-40B4-BE49-F238E27FC236}">
                <a16:creationId xmlns:a16="http://schemas.microsoft.com/office/drawing/2014/main" id="{844695CB-A6C5-8642-8253-33D3ECA4C332}"/>
              </a:ext>
            </a:extLst>
          </p:cNvPr>
          <p:cNvSpPr txBox="1"/>
          <p:nvPr/>
        </p:nvSpPr>
        <p:spPr>
          <a:xfrm>
            <a:off x="-20782" y="1002134"/>
            <a:ext cx="1174173"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mj-lt"/>
                <a:cs typeface="Arial"/>
                <a:sym typeface="Arial"/>
              </a:rPr>
              <a:t>Sự tích cây khoai lang</a:t>
            </a:r>
            <a:endParaRPr kumimoji="0" lang="x-none" sz="3200" b="1" i="0" u="none" strike="noStrike" kern="0" cap="none" spc="0" normalizeH="0" baseline="0" noProof="0" dirty="0">
              <a:ln>
                <a:noFill/>
              </a:ln>
              <a:solidFill>
                <a:srgbClr val="FF0000"/>
              </a:solidFill>
              <a:effectLst/>
              <a:uLnTx/>
              <a:uFillTx/>
              <a:latin typeface="+mj-lt"/>
              <a:cs typeface="Arial"/>
              <a:sym typeface="Arial"/>
            </a:endParaRPr>
          </a:p>
        </p:txBody>
      </p:sp>
      <p:sp>
        <p:nvSpPr>
          <p:cNvPr id="15" name="TextBox 14">
            <a:extLst>
              <a:ext uri="{FF2B5EF4-FFF2-40B4-BE49-F238E27FC236}">
                <a16:creationId xmlns:a16="http://schemas.microsoft.com/office/drawing/2014/main" id="{EADD66A4-4F89-E4EB-877A-1D31D4F3694E}"/>
              </a:ext>
            </a:extLst>
          </p:cNvPr>
          <p:cNvSpPr txBox="1"/>
          <p:nvPr/>
        </p:nvSpPr>
        <p:spPr>
          <a:xfrm>
            <a:off x="480580" y="237416"/>
            <a:ext cx="6686550" cy="469666"/>
          </a:xfrm>
          <a:prstGeom prst="rect">
            <a:avLst/>
          </a:prstGeom>
          <a:noFill/>
        </p:spPr>
        <p:txBody>
          <a:bodyPr wrap="square" lIns="38405" tIns="19202" rIns="38405" bIns="19202" rtlCol="0">
            <a:spAutoFit/>
          </a:bodyPr>
          <a:lstStyle/>
          <a:p>
            <a:pPr algn="just" defTabSz="384048">
              <a:buClrTx/>
              <a:defRPr/>
            </a:pPr>
            <a:r>
              <a:rPr lang="en-US" sz="2800" b="1" kern="1200" dirty="0">
                <a:solidFill>
                  <a:srgbClr val="0070C0"/>
                </a:solidFill>
                <a:latin typeface="+mj-lt"/>
                <a:ea typeface="+mn-ea"/>
                <a:cs typeface="+mn-cs"/>
              </a:rPr>
              <a:t>3</a:t>
            </a:r>
            <a:r>
              <a:rPr lang="vi-VN" sz="2800" b="1" kern="1200" dirty="0">
                <a:solidFill>
                  <a:srgbClr val="0070C0"/>
                </a:solidFill>
                <a:latin typeface="+mj-lt"/>
                <a:ea typeface="+mn-ea"/>
                <a:cs typeface="+mn-cs"/>
              </a:rPr>
              <a:t>. </a:t>
            </a:r>
            <a:r>
              <a:rPr lang="vi-VN" sz="2800" b="1" kern="1200" dirty="0">
                <a:solidFill>
                  <a:prstClr val="black"/>
                </a:solidFill>
                <a:latin typeface="+mj-lt"/>
                <a:ea typeface="+mn-ea"/>
                <a:cs typeface="+mn-cs"/>
              </a:rPr>
              <a:t>Kể lại từng đoạn câu chuyện</a:t>
            </a:r>
          </a:p>
        </p:txBody>
      </p:sp>
    </p:spTree>
    <p:extLst>
      <p:ext uri="{BB962C8B-B14F-4D97-AF65-F5344CB8AC3E}">
        <p14:creationId xmlns:p14="http://schemas.microsoft.com/office/powerpoint/2010/main" val="4688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D1CC0-A1AC-A24A-AFA4-9A623509F757}"/>
              </a:ext>
            </a:extLst>
          </p:cNvPr>
          <p:cNvSpPr txBox="1"/>
          <p:nvPr/>
        </p:nvSpPr>
        <p:spPr>
          <a:xfrm>
            <a:off x="464589" y="1598053"/>
            <a:ext cx="5928822" cy="2031325"/>
          </a:xfrm>
          <a:prstGeom prst="rect">
            <a:avLst/>
          </a:prstGeom>
          <a:noFill/>
        </p:spPr>
        <p:txBody>
          <a:bodyPr wrap="square" rtlCol="0">
            <a:spAutoFit/>
          </a:bodyPr>
          <a:lstStyle/>
          <a:p>
            <a:pPr lvl="0" algn="ctr">
              <a:lnSpc>
                <a:spcPct val="150000"/>
              </a:lnSpc>
              <a:defRPr/>
            </a:pPr>
            <a:r>
              <a:rPr lang="vi-VN" sz="2800" b="1" dirty="0">
                <a:solidFill>
                  <a:srgbClr val="17479D"/>
                </a:solidFill>
                <a:latin typeface="UTM Avo" panose="02040603050506020204" pitchFamily="18" charset="0"/>
              </a:rPr>
              <a:t>Kể cho người thân về những việc làm tốt của người cháu trong câu chuyện trên.</a:t>
            </a:r>
          </a:p>
        </p:txBody>
      </p:sp>
    </p:spTree>
    <p:extLst>
      <p:ext uri="{BB962C8B-B14F-4D97-AF65-F5344CB8AC3E}">
        <p14:creationId xmlns:p14="http://schemas.microsoft.com/office/powerpoint/2010/main" val="5612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786" y="1405610"/>
            <a:ext cx="5319649" cy="1443165"/>
          </a:xfrm>
          <a:prstGeom prst="rect">
            <a:avLst/>
          </a:prstGeom>
          <a:noFill/>
        </p:spPr>
        <p:txBody>
          <a:bodyPr wrap="square" lIns="57607" tIns="28804" rIns="57607" bIns="2880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Xin</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chân</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thành</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cảm</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ơn</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quý</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thầy</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cô</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đã</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lắng</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000" b="1" spc="32"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nghe</a:t>
            </a:r>
            <a:r>
              <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3000" b="1" dirty="0">
              <a:solidFill>
                <a:srgbClr val="FF0000"/>
              </a:solidFill>
              <a:latin typeface="Times New Roman" pitchFamily="18" charset="0"/>
              <a:cs typeface="Times New Roman" pitchFamily="18" charset="0"/>
            </a:endParaRPr>
          </a:p>
          <a:p>
            <a:pPr algn="ctr"/>
            <a:endParaRPr lang="en-US" sz="3000" b="1" spc="32"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57317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1585063" y="1419485"/>
            <a:ext cx="3687874" cy="541405"/>
            <a:chOff x="0" y="0"/>
            <a:chExt cx="3691021" cy="406400"/>
          </a:xfrm>
        </p:grpSpPr>
        <p:sp>
          <p:nvSpPr>
            <p:cNvPr id="21" name="Freeform 21"/>
            <p:cNvSpPr/>
            <p:nvPr/>
          </p:nvSpPr>
          <p:spPr>
            <a:xfrm>
              <a:off x="203200" y="-326"/>
              <a:ext cx="3284621" cy="407051"/>
            </a:xfrm>
            <a:custGeom>
              <a:avLst/>
              <a:gdLst/>
              <a:ahLst/>
              <a:cxnLst/>
              <a:rect l="l" t="t" r="r" b="b"/>
              <a:pathLst>
                <a:path w="3284621" h="407051">
                  <a:moveTo>
                    <a:pt x="3284621" y="326"/>
                  </a:moveTo>
                  <a:cubicBezTo>
                    <a:pt x="3211808" y="0"/>
                    <a:pt x="3144386" y="38659"/>
                    <a:pt x="3107885" y="101663"/>
                  </a:cubicBezTo>
                  <a:cubicBezTo>
                    <a:pt x="3071385" y="164667"/>
                    <a:pt x="3071385" y="242385"/>
                    <a:pt x="3107885" y="305389"/>
                  </a:cubicBezTo>
                  <a:cubicBezTo>
                    <a:pt x="3144386" y="368393"/>
                    <a:pt x="3211808" y="407052"/>
                    <a:pt x="328462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22" name="TextBox 22"/>
            <p:cNvSpPr txBox="1"/>
            <p:nvPr/>
          </p:nvSpPr>
          <p:spPr>
            <a:xfrm>
              <a:off x="0" y="-57150"/>
              <a:ext cx="812800" cy="463550"/>
            </a:xfrm>
            <a:prstGeom prst="rect">
              <a:avLst/>
            </a:prstGeom>
          </p:spPr>
          <p:txBody>
            <a:bodyPr lIns="50800" tIns="50800" rIns="50800" bIns="50800" rtlCol="0" anchor="ctr"/>
            <a:lstStyle/>
            <a:p>
              <a:pPr algn="ctr">
                <a:lnSpc>
                  <a:spcPts val="1117"/>
                </a:lnSpc>
              </a:pPr>
              <a:endParaRPr/>
            </a:p>
          </p:txBody>
        </p:sp>
      </p:grpSp>
      <p:grpSp>
        <p:nvGrpSpPr>
          <p:cNvPr id="23" name="Group 23"/>
          <p:cNvGrpSpPr/>
          <p:nvPr/>
        </p:nvGrpSpPr>
        <p:grpSpPr>
          <a:xfrm>
            <a:off x="3131113" y="457911"/>
            <a:ext cx="595775" cy="794367"/>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a:ln>
              <a:noFill/>
            </a:ln>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1117"/>
                </a:lnSpc>
              </a:pPr>
              <a:endParaRPr/>
            </a:p>
          </p:txBody>
        </p:sp>
      </p:grpSp>
      <p:sp>
        <p:nvSpPr>
          <p:cNvPr id="27" name="TextBox 27"/>
          <p:cNvSpPr txBox="1"/>
          <p:nvPr/>
        </p:nvSpPr>
        <p:spPr>
          <a:xfrm>
            <a:off x="3131112" y="502607"/>
            <a:ext cx="585350" cy="628377"/>
          </a:xfrm>
          <a:prstGeom prst="rect">
            <a:avLst/>
          </a:prstGeom>
        </p:spPr>
        <p:txBody>
          <a:bodyPr lIns="0" tIns="0" rIns="0" bIns="0" rtlCol="0" anchor="t">
            <a:spAutoFit/>
          </a:bodyPr>
          <a:lstStyle/>
          <a:p>
            <a:pPr algn="ctr">
              <a:lnSpc>
                <a:spcPts val="4899"/>
              </a:lnSpc>
            </a:pPr>
            <a:r>
              <a:rPr lang="en-US" sz="3500" dirty="0">
                <a:solidFill>
                  <a:srgbClr val="FFFFFF"/>
                </a:solidFill>
                <a:latin typeface="Josefin Sans Bold"/>
              </a:rPr>
              <a:t>01</a:t>
            </a:r>
          </a:p>
        </p:txBody>
      </p:sp>
      <p:sp>
        <p:nvSpPr>
          <p:cNvPr id="28" name="TextBox 28"/>
          <p:cNvSpPr txBox="1"/>
          <p:nvPr/>
        </p:nvSpPr>
        <p:spPr>
          <a:xfrm>
            <a:off x="1228791" y="1613178"/>
            <a:ext cx="4400412" cy="423193"/>
          </a:xfrm>
          <a:prstGeom prst="rect">
            <a:avLst/>
          </a:prstGeom>
        </p:spPr>
        <p:txBody>
          <a:bodyPr wrap="square" lIns="0" tIns="0" rIns="0" bIns="0" rtlCol="0" anchor="t">
            <a:spAutoFit/>
          </a:bodyPr>
          <a:lstStyle/>
          <a:p>
            <a:pPr algn="ctr">
              <a:lnSpc>
                <a:spcPts val="3293"/>
              </a:lnSpc>
            </a:pPr>
            <a:r>
              <a:rPr lang="en-US" sz="5000" dirty="0">
                <a:solidFill>
                  <a:srgbClr val="FF0000"/>
                </a:solidFill>
                <a:latin typeface="Josefin Sans Regular"/>
              </a:rPr>
              <a:t>KHỞI ĐỘNG</a:t>
            </a:r>
          </a:p>
        </p:txBody>
      </p:sp>
    </p:spTree>
    <p:extLst>
      <p:ext uri="{BB962C8B-B14F-4D97-AF65-F5344CB8AC3E}">
        <p14:creationId xmlns:p14="http://schemas.microsoft.com/office/powerpoint/2010/main" val="3025100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70164" y="415636"/>
            <a:ext cx="6255327" cy="1384995"/>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endParaRPr lang="en-US" sz="2800" dirty="0">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7: </a:t>
            </a:r>
            <a:r>
              <a:rPr lang="en-US" sz="2800" b="1" dirty="0" err="1">
                <a:solidFill>
                  <a:srgbClr val="FF0000"/>
                </a:solidFill>
                <a:latin typeface="Times New Roman" pitchFamily="18" charset="0"/>
                <a:cs typeface="Times New Roman" pitchFamily="18" charset="0"/>
              </a:rPr>
              <a:t>Hạt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4)</a:t>
            </a:r>
          </a:p>
          <a:p>
            <a:pPr algn="ctr"/>
            <a:r>
              <a:rPr lang="en-US" sz="2800" b="1" dirty="0" err="1">
                <a:solidFill>
                  <a:srgbClr val="FF0000"/>
                </a:solidFill>
                <a:latin typeface="Times New Roman" pitchFamily="18" charset="0"/>
                <a:cs typeface="Times New Roman" pitchFamily="18" charset="0"/>
              </a:rPr>
              <a:t>Nói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lang</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1280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 calcmode="lin" valueType="num">
                                      <p:cBhvr additive="base">
                                        <p:cTn id="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F2134D-B73F-4246-920D-953F99D51F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Effect>
                      <a14:saturation sat="200000"/>
                    </a14:imgEffect>
                  </a14:imgLayer>
                </a14:imgProps>
              </a:ext>
            </a:extLst>
          </a:blip>
          <a:stretch>
            <a:fillRect/>
          </a:stretch>
        </p:blipFill>
        <p:spPr>
          <a:xfrm>
            <a:off x="573908" y="1592294"/>
            <a:ext cx="2641996" cy="1617786"/>
          </a:xfrm>
          <a:prstGeom prst="rect">
            <a:avLst/>
          </a:prstGeom>
        </p:spPr>
      </p:pic>
      <p:pic>
        <p:nvPicPr>
          <p:cNvPr id="11" name="Picture 10">
            <a:extLst>
              <a:ext uri="{FF2B5EF4-FFF2-40B4-BE49-F238E27FC236}">
                <a16:creationId xmlns:a16="http://schemas.microsoft.com/office/drawing/2014/main" id="{8C7FE36C-989F-434F-965B-3314C47386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9000"/>
                    </a14:imgEffect>
                    <a14:imgEffect>
                      <a14:saturation sat="200000"/>
                    </a14:imgEffect>
                  </a14:imgLayer>
                </a14:imgProps>
              </a:ext>
            </a:extLst>
          </a:blip>
          <a:stretch>
            <a:fillRect/>
          </a:stretch>
        </p:blipFill>
        <p:spPr>
          <a:xfrm>
            <a:off x="3488627" y="1554510"/>
            <a:ext cx="2641996" cy="1627658"/>
          </a:xfrm>
          <a:prstGeom prst="rect">
            <a:avLst/>
          </a:prstGeom>
        </p:spPr>
      </p:pic>
      <p:pic>
        <p:nvPicPr>
          <p:cNvPr id="12" name="Picture 11">
            <a:extLst>
              <a:ext uri="{FF2B5EF4-FFF2-40B4-BE49-F238E27FC236}">
                <a16:creationId xmlns:a16="http://schemas.microsoft.com/office/drawing/2014/main" id="{5ED205FA-033C-0146-A5CA-87F420EDB64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45000"/>
                    </a14:imgEffect>
                    <a14:imgEffect>
                      <a14:saturation sat="200000"/>
                    </a14:imgEffect>
                  </a14:imgLayer>
                </a14:imgProps>
              </a:ext>
            </a:extLst>
          </a:blip>
          <a:stretch>
            <a:fillRect/>
          </a:stretch>
        </p:blipFill>
        <p:spPr>
          <a:xfrm>
            <a:off x="551725" y="3210080"/>
            <a:ext cx="2686362" cy="1617787"/>
          </a:xfrm>
          <a:prstGeom prst="rect">
            <a:avLst/>
          </a:prstGeom>
        </p:spPr>
      </p:pic>
      <p:pic>
        <p:nvPicPr>
          <p:cNvPr id="13" name="Picture 12">
            <a:extLst>
              <a:ext uri="{FF2B5EF4-FFF2-40B4-BE49-F238E27FC236}">
                <a16:creationId xmlns:a16="http://schemas.microsoft.com/office/drawing/2014/main" id="{F2BCA5E6-13D0-A146-8E11-52208196F9E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8000"/>
                    </a14:imgEffect>
                    <a14:imgEffect>
                      <a14:saturation sat="200000"/>
                    </a14:imgEffect>
                  </a14:imgLayer>
                </a14:imgProps>
              </a:ext>
            </a:extLst>
          </a:blip>
          <a:stretch>
            <a:fillRect/>
          </a:stretch>
        </p:blipFill>
        <p:spPr>
          <a:xfrm>
            <a:off x="3559624" y="3182168"/>
            <a:ext cx="2570999" cy="1645699"/>
          </a:xfrm>
          <a:prstGeom prst="rect">
            <a:avLst/>
          </a:prstGeom>
        </p:spPr>
      </p:pic>
      <p:sp>
        <p:nvSpPr>
          <p:cNvPr id="16" name="TextBox 15"/>
          <p:cNvSpPr txBox="1"/>
          <p:nvPr/>
        </p:nvSpPr>
        <p:spPr>
          <a:xfrm>
            <a:off x="384464" y="151556"/>
            <a:ext cx="6182591" cy="954107"/>
          </a:xfrm>
          <a:prstGeom prst="rect">
            <a:avLst/>
          </a:prstGeom>
          <a:noFill/>
        </p:spPr>
        <p:txBody>
          <a:bodyPr wrap="square" rtlCol="0">
            <a:spAutoFit/>
          </a:bodyPr>
          <a:lstStyle/>
          <a:p>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đoán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endParaRPr lang="en-US" sz="28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844695CB-A6C5-8642-8253-33D3ECA4C332}"/>
              </a:ext>
            </a:extLst>
          </p:cNvPr>
          <p:cNvSpPr txBox="1"/>
          <p:nvPr/>
        </p:nvSpPr>
        <p:spPr>
          <a:xfrm>
            <a:off x="882527" y="952559"/>
            <a:ext cx="46667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mj-lt"/>
                <a:cs typeface="Arial"/>
                <a:sym typeface="Arial"/>
              </a:rPr>
              <a:t>Sự tích cây khoai lang</a:t>
            </a:r>
            <a:endParaRPr kumimoji="0" lang="x-none" sz="3200" b="1" i="0" u="none" strike="noStrike" kern="0" cap="none" spc="0" normalizeH="0" baseline="0" noProof="0" dirty="0">
              <a:ln>
                <a:noFill/>
              </a:ln>
              <a:solidFill>
                <a:srgbClr val="FF0000"/>
              </a:solidFill>
              <a:effectLst/>
              <a:uLnTx/>
              <a:uFillTx/>
              <a:latin typeface="+mj-lt"/>
              <a:cs typeface="Arial"/>
              <a:sym typeface="Arial"/>
            </a:endParaRPr>
          </a:p>
        </p:txBody>
      </p:sp>
    </p:spTree>
    <p:extLst>
      <p:ext uri="{BB962C8B-B14F-4D97-AF65-F5344CB8AC3E}">
        <p14:creationId xmlns:p14="http://schemas.microsoft.com/office/powerpoint/2010/main" val="2893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6EDC691-89B2-D942-85BC-36877714CD6B}"/>
              </a:ext>
            </a:extLst>
          </p:cNvPr>
          <p:cNvSpPr/>
          <p:nvPr/>
        </p:nvSpPr>
        <p:spPr>
          <a:xfrm>
            <a:off x="429235" y="2197796"/>
            <a:ext cx="2999765" cy="47315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Hai bà cháu nghèo khổ làm gì để sinh sống? </a:t>
            </a:r>
            <a:endParaRPr kumimoji="0" lang="x-non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Rounded Rectangle 2">
            <a:extLst>
              <a:ext uri="{FF2B5EF4-FFF2-40B4-BE49-F238E27FC236}">
                <a16:creationId xmlns:a16="http://schemas.microsoft.com/office/drawing/2014/main" id="{99E2502B-2765-C548-B116-958C9A888CE4}"/>
              </a:ext>
            </a:extLst>
          </p:cNvPr>
          <p:cNvSpPr/>
          <p:nvPr/>
        </p:nvSpPr>
        <p:spPr>
          <a:xfrm>
            <a:off x="3375941" y="2225498"/>
            <a:ext cx="2915874" cy="4281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Chuyện gì xảy ra với hai bà cháu khi rừng bị cháy? </a:t>
            </a:r>
            <a:endParaRPr kumimoji="0" lang="x-none"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 name="Rounded Rectangle 3">
            <a:extLst>
              <a:ext uri="{FF2B5EF4-FFF2-40B4-BE49-F238E27FC236}">
                <a16:creationId xmlns:a16="http://schemas.microsoft.com/office/drawing/2014/main" id="{94540A90-12E5-4240-B744-FAE964ECADF5}"/>
              </a:ext>
            </a:extLst>
          </p:cNvPr>
          <p:cNvSpPr/>
          <p:nvPr/>
        </p:nvSpPr>
        <p:spPr>
          <a:xfrm>
            <a:off x="465590" y="4457364"/>
            <a:ext cx="2999765" cy="47315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Điều may mắn gì đã đến với hai bà cháu? </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Rounded Rectangle 4">
            <a:extLst>
              <a:ext uri="{FF2B5EF4-FFF2-40B4-BE49-F238E27FC236}">
                <a16:creationId xmlns:a16="http://schemas.microsoft.com/office/drawing/2014/main" id="{97737C89-AB42-DE44-A538-5161F14AACAC}"/>
              </a:ext>
            </a:extLst>
          </p:cNvPr>
          <p:cNvSpPr/>
          <p:nvPr/>
        </p:nvSpPr>
        <p:spPr>
          <a:xfrm>
            <a:off x="3546165" y="4502352"/>
            <a:ext cx="2745650" cy="4281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0000"/>
                </a:solidFill>
              </a:rPr>
              <a:t>Hai bà cháu đã làm gì đề giúp mọi người hết đói khổ?</a:t>
            </a:r>
          </a:p>
        </p:txBody>
      </p:sp>
      <p:pic>
        <p:nvPicPr>
          <p:cNvPr id="10" name="Picture 9">
            <a:extLst>
              <a:ext uri="{FF2B5EF4-FFF2-40B4-BE49-F238E27FC236}">
                <a16:creationId xmlns:a16="http://schemas.microsoft.com/office/drawing/2014/main" id="{4BF2134D-B73F-4246-920D-953F99D51F6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Effect>
                      <a14:saturation sat="200000"/>
                    </a14:imgEffect>
                  </a14:imgLayer>
                </a14:imgProps>
              </a:ext>
            </a:extLst>
          </a:blip>
          <a:stretch>
            <a:fillRect/>
          </a:stretch>
        </p:blipFill>
        <p:spPr>
          <a:xfrm>
            <a:off x="596091" y="513757"/>
            <a:ext cx="2641996" cy="1617786"/>
          </a:xfrm>
          <a:prstGeom prst="rect">
            <a:avLst/>
          </a:prstGeom>
        </p:spPr>
      </p:pic>
      <p:pic>
        <p:nvPicPr>
          <p:cNvPr id="11" name="Picture 10">
            <a:extLst>
              <a:ext uri="{FF2B5EF4-FFF2-40B4-BE49-F238E27FC236}">
                <a16:creationId xmlns:a16="http://schemas.microsoft.com/office/drawing/2014/main" id="{8C7FE36C-989F-434F-965B-3314C47386F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9000"/>
                    </a14:imgEffect>
                    <a14:imgEffect>
                      <a14:saturation sat="200000"/>
                    </a14:imgEffect>
                  </a14:imgLayer>
                </a14:imgProps>
              </a:ext>
            </a:extLst>
          </a:blip>
          <a:stretch>
            <a:fillRect/>
          </a:stretch>
        </p:blipFill>
        <p:spPr>
          <a:xfrm>
            <a:off x="3559624" y="503709"/>
            <a:ext cx="2641996" cy="1627658"/>
          </a:xfrm>
          <a:prstGeom prst="rect">
            <a:avLst/>
          </a:prstGeom>
        </p:spPr>
      </p:pic>
      <p:pic>
        <p:nvPicPr>
          <p:cNvPr id="12" name="Picture 11">
            <a:extLst>
              <a:ext uri="{FF2B5EF4-FFF2-40B4-BE49-F238E27FC236}">
                <a16:creationId xmlns:a16="http://schemas.microsoft.com/office/drawing/2014/main" id="{5ED205FA-033C-0146-A5CA-87F420EDB64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45000"/>
                    </a14:imgEffect>
                    <a14:imgEffect>
                      <a14:saturation sat="200000"/>
                    </a14:imgEffect>
                  </a14:imgLayer>
                </a14:imgProps>
              </a:ext>
            </a:extLst>
          </a:blip>
          <a:stretch>
            <a:fillRect/>
          </a:stretch>
        </p:blipFill>
        <p:spPr>
          <a:xfrm>
            <a:off x="596091" y="2732098"/>
            <a:ext cx="2686362" cy="1617787"/>
          </a:xfrm>
          <a:prstGeom prst="rect">
            <a:avLst/>
          </a:prstGeom>
        </p:spPr>
      </p:pic>
      <p:pic>
        <p:nvPicPr>
          <p:cNvPr id="13" name="Picture 12">
            <a:extLst>
              <a:ext uri="{FF2B5EF4-FFF2-40B4-BE49-F238E27FC236}">
                <a16:creationId xmlns:a16="http://schemas.microsoft.com/office/drawing/2014/main" id="{F2BCA5E6-13D0-A146-8E11-52208196F9E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8000"/>
                    </a14:imgEffect>
                    <a14:imgEffect>
                      <a14:saturation sat="200000"/>
                    </a14:imgEffect>
                  </a14:imgLayer>
                </a14:imgProps>
              </a:ext>
            </a:extLst>
          </a:blip>
          <a:stretch>
            <a:fillRect/>
          </a:stretch>
        </p:blipFill>
        <p:spPr>
          <a:xfrm>
            <a:off x="3603990" y="2722050"/>
            <a:ext cx="2570999" cy="1645699"/>
          </a:xfrm>
          <a:prstGeom prst="rect">
            <a:avLst/>
          </a:prstGeom>
        </p:spPr>
      </p:pic>
    </p:spTree>
    <p:extLst>
      <p:ext uri="{BB962C8B-B14F-4D97-AF65-F5344CB8AC3E}">
        <p14:creationId xmlns:p14="http://schemas.microsoft.com/office/powerpoint/2010/main" val="37884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8042ADE7-78EB-A331-06F8-551DF147B95E}"/>
              </a:ext>
            </a:extLst>
          </p:cNvPr>
          <p:cNvSpPr txBox="1"/>
          <p:nvPr/>
        </p:nvSpPr>
        <p:spPr>
          <a:xfrm>
            <a:off x="85724" y="219843"/>
            <a:ext cx="6686550"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0070C0"/>
                </a:solidFill>
                <a:latin typeface="+mj-lt"/>
                <a:ea typeface="+mn-ea"/>
                <a:cs typeface="+mn-cs"/>
              </a:rPr>
              <a:t>1. </a:t>
            </a:r>
            <a:r>
              <a:rPr lang="vi-VN" sz="2800" b="1" kern="1200" dirty="0">
                <a:solidFill>
                  <a:prstClr val="black"/>
                </a:solidFill>
                <a:latin typeface="+mj-lt"/>
                <a:ea typeface="+mn-ea"/>
                <a:cs typeface="+mn-cs"/>
              </a:rPr>
              <a:t>Dựa vào tranh và gợi ý, đoán nội dung từng tranh:</a:t>
            </a:r>
          </a:p>
        </p:txBody>
      </p:sp>
      <p:sp>
        <p:nvSpPr>
          <p:cNvPr id="4" name="Rectangle 3">
            <a:extLst>
              <a:ext uri="{FF2B5EF4-FFF2-40B4-BE49-F238E27FC236}">
                <a16:creationId xmlns:a16="http://schemas.microsoft.com/office/drawing/2014/main" id="{95B1E187-72E2-FAC7-E469-78ED9A72EB93}"/>
              </a:ext>
            </a:extLst>
          </p:cNvPr>
          <p:cNvSpPr/>
          <p:nvPr/>
        </p:nvSpPr>
        <p:spPr>
          <a:xfrm>
            <a:off x="685801" y="3893081"/>
            <a:ext cx="4982096" cy="1073773"/>
          </a:xfrm>
          <a:custGeom>
            <a:avLst/>
            <a:gdLst>
              <a:gd name="connsiteX0" fmla="*/ 0 w 11358777"/>
              <a:gd name="connsiteY0" fmla="*/ 0 h 1400436"/>
              <a:gd name="connsiteX1" fmla="*/ 668163 w 11358777"/>
              <a:gd name="connsiteY1" fmla="*/ 0 h 1400436"/>
              <a:gd name="connsiteX2" fmla="*/ 1563502 w 11358777"/>
              <a:gd name="connsiteY2" fmla="*/ 0 h 1400436"/>
              <a:gd name="connsiteX3" fmla="*/ 2004490 w 11358777"/>
              <a:gd name="connsiteY3" fmla="*/ 0 h 1400436"/>
              <a:gd name="connsiteX4" fmla="*/ 2672653 w 11358777"/>
              <a:gd name="connsiteY4" fmla="*/ 0 h 1400436"/>
              <a:gd name="connsiteX5" fmla="*/ 3113641 w 11358777"/>
              <a:gd name="connsiteY5" fmla="*/ 0 h 1400436"/>
              <a:gd name="connsiteX6" fmla="*/ 3554629 w 11358777"/>
              <a:gd name="connsiteY6" fmla="*/ 0 h 1400436"/>
              <a:gd name="connsiteX7" fmla="*/ 4449968 w 11358777"/>
              <a:gd name="connsiteY7" fmla="*/ 0 h 1400436"/>
              <a:gd name="connsiteX8" fmla="*/ 5118131 w 11358777"/>
              <a:gd name="connsiteY8" fmla="*/ 0 h 1400436"/>
              <a:gd name="connsiteX9" fmla="*/ 5672707 w 11358777"/>
              <a:gd name="connsiteY9" fmla="*/ 0 h 1400436"/>
              <a:gd name="connsiteX10" fmla="*/ 6227282 w 11358777"/>
              <a:gd name="connsiteY10" fmla="*/ 0 h 1400436"/>
              <a:gd name="connsiteX11" fmla="*/ 6895446 w 11358777"/>
              <a:gd name="connsiteY11" fmla="*/ 0 h 1400436"/>
              <a:gd name="connsiteX12" fmla="*/ 7677197 w 11358777"/>
              <a:gd name="connsiteY12" fmla="*/ 0 h 1400436"/>
              <a:gd name="connsiteX13" fmla="*/ 8458948 w 11358777"/>
              <a:gd name="connsiteY13" fmla="*/ 0 h 1400436"/>
              <a:gd name="connsiteX14" fmla="*/ 8899936 w 11358777"/>
              <a:gd name="connsiteY14" fmla="*/ 0 h 1400436"/>
              <a:gd name="connsiteX15" fmla="*/ 9568099 w 11358777"/>
              <a:gd name="connsiteY15" fmla="*/ 0 h 1400436"/>
              <a:gd name="connsiteX16" fmla="*/ 10349850 w 11358777"/>
              <a:gd name="connsiteY16" fmla="*/ 0 h 1400436"/>
              <a:gd name="connsiteX17" fmla="*/ 11358777 w 11358777"/>
              <a:gd name="connsiteY17" fmla="*/ 0 h 1400436"/>
              <a:gd name="connsiteX18" fmla="*/ 11358777 w 11358777"/>
              <a:gd name="connsiteY18" fmla="*/ 480816 h 1400436"/>
              <a:gd name="connsiteX19" fmla="*/ 11358777 w 11358777"/>
              <a:gd name="connsiteY19" fmla="*/ 919620 h 1400436"/>
              <a:gd name="connsiteX20" fmla="*/ 11358777 w 11358777"/>
              <a:gd name="connsiteY20" fmla="*/ 1400436 h 1400436"/>
              <a:gd name="connsiteX21" fmla="*/ 10917789 w 11358777"/>
              <a:gd name="connsiteY21" fmla="*/ 1400436 h 1400436"/>
              <a:gd name="connsiteX22" fmla="*/ 10363214 w 11358777"/>
              <a:gd name="connsiteY22" fmla="*/ 1400436 h 1400436"/>
              <a:gd name="connsiteX23" fmla="*/ 9695050 w 11358777"/>
              <a:gd name="connsiteY23" fmla="*/ 1400436 h 1400436"/>
              <a:gd name="connsiteX24" fmla="*/ 9367650 w 11358777"/>
              <a:gd name="connsiteY24" fmla="*/ 1400436 h 1400436"/>
              <a:gd name="connsiteX25" fmla="*/ 8926662 w 11358777"/>
              <a:gd name="connsiteY25" fmla="*/ 1400436 h 1400436"/>
              <a:gd name="connsiteX26" fmla="*/ 8372087 w 11358777"/>
              <a:gd name="connsiteY26" fmla="*/ 1400436 h 1400436"/>
              <a:gd name="connsiteX27" fmla="*/ 7931099 w 11358777"/>
              <a:gd name="connsiteY27" fmla="*/ 1400436 h 1400436"/>
              <a:gd name="connsiteX28" fmla="*/ 7149348 w 11358777"/>
              <a:gd name="connsiteY28" fmla="*/ 1400436 h 1400436"/>
              <a:gd name="connsiteX29" fmla="*/ 6708360 w 11358777"/>
              <a:gd name="connsiteY29" fmla="*/ 1400436 h 1400436"/>
              <a:gd name="connsiteX30" fmla="*/ 6153784 w 11358777"/>
              <a:gd name="connsiteY30" fmla="*/ 1400436 h 1400436"/>
              <a:gd name="connsiteX31" fmla="*/ 5485621 w 11358777"/>
              <a:gd name="connsiteY31" fmla="*/ 1400436 h 1400436"/>
              <a:gd name="connsiteX32" fmla="*/ 4590282 w 11358777"/>
              <a:gd name="connsiteY32" fmla="*/ 1400436 h 1400436"/>
              <a:gd name="connsiteX33" fmla="*/ 4149294 w 11358777"/>
              <a:gd name="connsiteY33" fmla="*/ 1400436 h 1400436"/>
              <a:gd name="connsiteX34" fmla="*/ 3708307 w 11358777"/>
              <a:gd name="connsiteY34" fmla="*/ 1400436 h 1400436"/>
              <a:gd name="connsiteX35" fmla="*/ 2812968 w 11358777"/>
              <a:gd name="connsiteY35" fmla="*/ 1400436 h 1400436"/>
              <a:gd name="connsiteX36" fmla="*/ 2485568 w 11358777"/>
              <a:gd name="connsiteY36" fmla="*/ 1400436 h 1400436"/>
              <a:gd name="connsiteX37" fmla="*/ 1590229 w 11358777"/>
              <a:gd name="connsiteY37" fmla="*/ 1400436 h 1400436"/>
              <a:gd name="connsiteX38" fmla="*/ 808478 w 11358777"/>
              <a:gd name="connsiteY38" fmla="*/ 1400436 h 1400436"/>
              <a:gd name="connsiteX39" fmla="*/ 0 w 11358777"/>
              <a:gd name="connsiteY39" fmla="*/ 1400436 h 1400436"/>
              <a:gd name="connsiteX40" fmla="*/ 0 w 11358777"/>
              <a:gd name="connsiteY40" fmla="*/ 905615 h 1400436"/>
              <a:gd name="connsiteX41" fmla="*/ 0 w 11358777"/>
              <a:gd name="connsiteY41" fmla="*/ 424799 h 1400436"/>
              <a:gd name="connsiteX42" fmla="*/ 0 w 11358777"/>
              <a:gd name="connsiteY42" fmla="*/ 0 h 14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358777" h="1400436" fill="none" extrusionOk="0">
                <a:moveTo>
                  <a:pt x="0" y="0"/>
                </a:moveTo>
                <a:cubicBezTo>
                  <a:pt x="171514" y="-4282"/>
                  <a:pt x="523680" y="-15500"/>
                  <a:pt x="668163" y="0"/>
                </a:cubicBezTo>
                <a:cubicBezTo>
                  <a:pt x="812646" y="15500"/>
                  <a:pt x="1220858" y="9440"/>
                  <a:pt x="1563502" y="0"/>
                </a:cubicBezTo>
                <a:cubicBezTo>
                  <a:pt x="1906146" y="-9440"/>
                  <a:pt x="1885943" y="-21052"/>
                  <a:pt x="2004490" y="0"/>
                </a:cubicBezTo>
                <a:cubicBezTo>
                  <a:pt x="2123037" y="21052"/>
                  <a:pt x="2507466" y="-183"/>
                  <a:pt x="2672653" y="0"/>
                </a:cubicBezTo>
                <a:cubicBezTo>
                  <a:pt x="2837840" y="183"/>
                  <a:pt x="3000381" y="16751"/>
                  <a:pt x="3113641" y="0"/>
                </a:cubicBezTo>
                <a:cubicBezTo>
                  <a:pt x="3226901" y="-16751"/>
                  <a:pt x="3394789" y="-11443"/>
                  <a:pt x="3554629" y="0"/>
                </a:cubicBezTo>
                <a:cubicBezTo>
                  <a:pt x="3714469" y="11443"/>
                  <a:pt x="4176448" y="20430"/>
                  <a:pt x="4449968" y="0"/>
                </a:cubicBezTo>
                <a:cubicBezTo>
                  <a:pt x="4723488" y="-20430"/>
                  <a:pt x="4922750" y="588"/>
                  <a:pt x="5118131" y="0"/>
                </a:cubicBezTo>
                <a:cubicBezTo>
                  <a:pt x="5313512" y="-588"/>
                  <a:pt x="5506864" y="19513"/>
                  <a:pt x="5672707" y="0"/>
                </a:cubicBezTo>
                <a:cubicBezTo>
                  <a:pt x="5838550" y="-19513"/>
                  <a:pt x="6042806" y="-4584"/>
                  <a:pt x="6227282" y="0"/>
                </a:cubicBezTo>
                <a:cubicBezTo>
                  <a:pt x="6411759" y="4584"/>
                  <a:pt x="6605831" y="13751"/>
                  <a:pt x="6895446" y="0"/>
                </a:cubicBezTo>
                <a:cubicBezTo>
                  <a:pt x="7185061" y="-13751"/>
                  <a:pt x="7297087" y="30353"/>
                  <a:pt x="7677197" y="0"/>
                </a:cubicBezTo>
                <a:cubicBezTo>
                  <a:pt x="8057307" y="-30353"/>
                  <a:pt x="8070094" y="37183"/>
                  <a:pt x="8458948" y="0"/>
                </a:cubicBezTo>
                <a:cubicBezTo>
                  <a:pt x="8847802" y="-37183"/>
                  <a:pt x="8801726" y="12273"/>
                  <a:pt x="8899936" y="0"/>
                </a:cubicBezTo>
                <a:cubicBezTo>
                  <a:pt x="8998146" y="-12273"/>
                  <a:pt x="9286913" y="-3837"/>
                  <a:pt x="9568099" y="0"/>
                </a:cubicBezTo>
                <a:cubicBezTo>
                  <a:pt x="9849285" y="3837"/>
                  <a:pt x="10136964" y="22587"/>
                  <a:pt x="10349850" y="0"/>
                </a:cubicBezTo>
                <a:cubicBezTo>
                  <a:pt x="10562736" y="-22587"/>
                  <a:pt x="11052234" y="6457"/>
                  <a:pt x="11358777" y="0"/>
                </a:cubicBezTo>
                <a:cubicBezTo>
                  <a:pt x="11342178" y="169790"/>
                  <a:pt x="11348571" y="293339"/>
                  <a:pt x="11358777" y="480816"/>
                </a:cubicBezTo>
                <a:cubicBezTo>
                  <a:pt x="11368983" y="668293"/>
                  <a:pt x="11350173" y="813794"/>
                  <a:pt x="11358777" y="919620"/>
                </a:cubicBezTo>
                <a:cubicBezTo>
                  <a:pt x="11367381" y="1025446"/>
                  <a:pt x="11378970" y="1231490"/>
                  <a:pt x="11358777" y="1400436"/>
                </a:cubicBezTo>
                <a:cubicBezTo>
                  <a:pt x="11264773" y="1418055"/>
                  <a:pt x="11102542" y="1387607"/>
                  <a:pt x="10917789" y="1400436"/>
                </a:cubicBezTo>
                <a:cubicBezTo>
                  <a:pt x="10733036" y="1413265"/>
                  <a:pt x="10544221" y="1381783"/>
                  <a:pt x="10363214" y="1400436"/>
                </a:cubicBezTo>
                <a:cubicBezTo>
                  <a:pt x="10182208" y="1419089"/>
                  <a:pt x="9889134" y="1403935"/>
                  <a:pt x="9695050" y="1400436"/>
                </a:cubicBezTo>
                <a:cubicBezTo>
                  <a:pt x="9500966" y="1396937"/>
                  <a:pt x="9445122" y="1384737"/>
                  <a:pt x="9367650" y="1400436"/>
                </a:cubicBezTo>
                <a:cubicBezTo>
                  <a:pt x="9290178" y="1416135"/>
                  <a:pt x="9087474" y="1389224"/>
                  <a:pt x="8926662" y="1400436"/>
                </a:cubicBezTo>
                <a:cubicBezTo>
                  <a:pt x="8765850" y="1411648"/>
                  <a:pt x="8503810" y="1383203"/>
                  <a:pt x="8372087" y="1400436"/>
                </a:cubicBezTo>
                <a:cubicBezTo>
                  <a:pt x="8240364" y="1417669"/>
                  <a:pt x="8132049" y="1413707"/>
                  <a:pt x="7931099" y="1400436"/>
                </a:cubicBezTo>
                <a:cubicBezTo>
                  <a:pt x="7730149" y="1387165"/>
                  <a:pt x="7422860" y="1374904"/>
                  <a:pt x="7149348" y="1400436"/>
                </a:cubicBezTo>
                <a:cubicBezTo>
                  <a:pt x="6875836" y="1425968"/>
                  <a:pt x="6899229" y="1389370"/>
                  <a:pt x="6708360" y="1400436"/>
                </a:cubicBezTo>
                <a:cubicBezTo>
                  <a:pt x="6517491" y="1411502"/>
                  <a:pt x="6358092" y="1373862"/>
                  <a:pt x="6153784" y="1400436"/>
                </a:cubicBezTo>
                <a:cubicBezTo>
                  <a:pt x="5949476" y="1427010"/>
                  <a:pt x="5812638" y="1409951"/>
                  <a:pt x="5485621" y="1400436"/>
                </a:cubicBezTo>
                <a:cubicBezTo>
                  <a:pt x="5158604" y="1390921"/>
                  <a:pt x="4916763" y="1400161"/>
                  <a:pt x="4590282" y="1400436"/>
                </a:cubicBezTo>
                <a:cubicBezTo>
                  <a:pt x="4263801" y="1400711"/>
                  <a:pt x="4344723" y="1420895"/>
                  <a:pt x="4149294" y="1400436"/>
                </a:cubicBezTo>
                <a:cubicBezTo>
                  <a:pt x="3953865" y="1379977"/>
                  <a:pt x="3908590" y="1378546"/>
                  <a:pt x="3708307" y="1400436"/>
                </a:cubicBezTo>
                <a:cubicBezTo>
                  <a:pt x="3508024" y="1422326"/>
                  <a:pt x="3004382" y="1402028"/>
                  <a:pt x="2812968" y="1400436"/>
                </a:cubicBezTo>
                <a:cubicBezTo>
                  <a:pt x="2621554" y="1398844"/>
                  <a:pt x="2558884" y="1400445"/>
                  <a:pt x="2485568" y="1400436"/>
                </a:cubicBezTo>
                <a:cubicBezTo>
                  <a:pt x="2412252" y="1400427"/>
                  <a:pt x="1997277" y="1379885"/>
                  <a:pt x="1590229" y="1400436"/>
                </a:cubicBezTo>
                <a:cubicBezTo>
                  <a:pt x="1183181" y="1420987"/>
                  <a:pt x="1075617" y="1429598"/>
                  <a:pt x="808478" y="1400436"/>
                </a:cubicBezTo>
                <a:cubicBezTo>
                  <a:pt x="541339" y="1371274"/>
                  <a:pt x="394409" y="1398749"/>
                  <a:pt x="0" y="1400436"/>
                </a:cubicBezTo>
                <a:cubicBezTo>
                  <a:pt x="-16430" y="1174664"/>
                  <a:pt x="17362" y="1029752"/>
                  <a:pt x="0" y="905615"/>
                </a:cubicBezTo>
                <a:cubicBezTo>
                  <a:pt x="-17362" y="781478"/>
                  <a:pt x="-16134" y="591691"/>
                  <a:pt x="0" y="424799"/>
                </a:cubicBezTo>
                <a:cubicBezTo>
                  <a:pt x="16134" y="257907"/>
                  <a:pt x="4440" y="137026"/>
                  <a:pt x="0" y="0"/>
                </a:cubicBezTo>
                <a:close/>
              </a:path>
              <a:path w="11358777" h="1400436" stroke="0" extrusionOk="0">
                <a:moveTo>
                  <a:pt x="0" y="0"/>
                </a:moveTo>
                <a:cubicBezTo>
                  <a:pt x="274568" y="-2422"/>
                  <a:pt x="299324" y="23283"/>
                  <a:pt x="554576" y="0"/>
                </a:cubicBezTo>
                <a:cubicBezTo>
                  <a:pt x="809828" y="-23283"/>
                  <a:pt x="1001081" y="-14280"/>
                  <a:pt x="1222739" y="0"/>
                </a:cubicBezTo>
                <a:cubicBezTo>
                  <a:pt x="1444397" y="14280"/>
                  <a:pt x="1501017" y="22777"/>
                  <a:pt x="1777315" y="0"/>
                </a:cubicBezTo>
                <a:cubicBezTo>
                  <a:pt x="2053613" y="-22777"/>
                  <a:pt x="2340062" y="-29516"/>
                  <a:pt x="2559066" y="0"/>
                </a:cubicBezTo>
                <a:cubicBezTo>
                  <a:pt x="2778070" y="29516"/>
                  <a:pt x="3043930" y="36071"/>
                  <a:pt x="3340817" y="0"/>
                </a:cubicBezTo>
                <a:cubicBezTo>
                  <a:pt x="3637704" y="-36071"/>
                  <a:pt x="3556552" y="-10140"/>
                  <a:pt x="3668217" y="0"/>
                </a:cubicBezTo>
                <a:cubicBezTo>
                  <a:pt x="3779882" y="10140"/>
                  <a:pt x="4010531" y="-3066"/>
                  <a:pt x="4109205" y="0"/>
                </a:cubicBezTo>
                <a:cubicBezTo>
                  <a:pt x="4207879" y="3066"/>
                  <a:pt x="4347892" y="7717"/>
                  <a:pt x="4436605" y="0"/>
                </a:cubicBezTo>
                <a:cubicBezTo>
                  <a:pt x="4525318" y="-7717"/>
                  <a:pt x="4933480" y="37138"/>
                  <a:pt x="5331944" y="0"/>
                </a:cubicBezTo>
                <a:cubicBezTo>
                  <a:pt x="5730408" y="-37138"/>
                  <a:pt x="5497480" y="1027"/>
                  <a:pt x="5659344" y="0"/>
                </a:cubicBezTo>
                <a:cubicBezTo>
                  <a:pt x="5821208" y="-1027"/>
                  <a:pt x="5947320" y="1029"/>
                  <a:pt x="6100331" y="0"/>
                </a:cubicBezTo>
                <a:cubicBezTo>
                  <a:pt x="6253342" y="-1029"/>
                  <a:pt x="6792967" y="-34737"/>
                  <a:pt x="6995670" y="0"/>
                </a:cubicBezTo>
                <a:cubicBezTo>
                  <a:pt x="7198373" y="34737"/>
                  <a:pt x="7399051" y="-27114"/>
                  <a:pt x="7663834" y="0"/>
                </a:cubicBezTo>
                <a:cubicBezTo>
                  <a:pt x="7928617" y="27114"/>
                  <a:pt x="8039238" y="-24144"/>
                  <a:pt x="8218409" y="0"/>
                </a:cubicBezTo>
                <a:cubicBezTo>
                  <a:pt x="8397580" y="24144"/>
                  <a:pt x="8550356" y="13520"/>
                  <a:pt x="8772985" y="0"/>
                </a:cubicBezTo>
                <a:cubicBezTo>
                  <a:pt x="8995614" y="-13520"/>
                  <a:pt x="9024471" y="453"/>
                  <a:pt x="9100385" y="0"/>
                </a:cubicBezTo>
                <a:cubicBezTo>
                  <a:pt x="9176299" y="-453"/>
                  <a:pt x="9509322" y="-18470"/>
                  <a:pt x="9654960" y="0"/>
                </a:cubicBezTo>
                <a:cubicBezTo>
                  <a:pt x="9800598" y="18470"/>
                  <a:pt x="10078024" y="-16597"/>
                  <a:pt x="10323124" y="0"/>
                </a:cubicBezTo>
                <a:cubicBezTo>
                  <a:pt x="10568224" y="16597"/>
                  <a:pt x="10583982" y="16074"/>
                  <a:pt x="10650524" y="0"/>
                </a:cubicBezTo>
                <a:cubicBezTo>
                  <a:pt x="10717066" y="-16074"/>
                  <a:pt x="11013728" y="25585"/>
                  <a:pt x="11358777" y="0"/>
                </a:cubicBezTo>
                <a:cubicBezTo>
                  <a:pt x="11343688" y="143128"/>
                  <a:pt x="11352326" y="327398"/>
                  <a:pt x="11358777" y="494821"/>
                </a:cubicBezTo>
                <a:cubicBezTo>
                  <a:pt x="11365228" y="662244"/>
                  <a:pt x="11373225" y="793712"/>
                  <a:pt x="11358777" y="961633"/>
                </a:cubicBezTo>
                <a:cubicBezTo>
                  <a:pt x="11344329" y="1129554"/>
                  <a:pt x="11368811" y="1198072"/>
                  <a:pt x="11358777" y="1400436"/>
                </a:cubicBezTo>
                <a:cubicBezTo>
                  <a:pt x="10972078" y="1371128"/>
                  <a:pt x="10664007" y="1374650"/>
                  <a:pt x="10463438" y="1400436"/>
                </a:cubicBezTo>
                <a:cubicBezTo>
                  <a:pt x="10262869" y="1426222"/>
                  <a:pt x="10145522" y="1398991"/>
                  <a:pt x="10022450" y="1400436"/>
                </a:cubicBezTo>
                <a:cubicBezTo>
                  <a:pt x="9899378" y="1401881"/>
                  <a:pt x="9581822" y="1369130"/>
                  <a:pt x="9354287" y="1400436"/>
                </a:cubicBezTo>
                <a:cubicBezTo>
                  <a:pt x="9126752" y="1431742"/>
                  <a:pt x="8850655" y="1427481"/>
                  <a:pt x="8686124" y="1400436"/>
                </a:cubicBezTo>
                <a:cubicBezTo>
                  <a:pt x="8521593" y="1373391"/>
                  <a:pt x="8124844" y="1380058"/>
                  <a:pt x="7790785" y="1400436"/>
                </a:cubicBezTo>
                <a:cubicBezTo>
                  <a:pt x="7456726" y="1420814"/>
                  <a:pt x="7201463" y="1369609"/>
                  <a:pt x="7009034" y="1400436"/>
                </a:cubicBezTo>
                <a:cubicBezTo>
                  <a:pt x="6816605" y="1431263"/>
                  <a:pt x="6485780" y="1394627"/>
                  <a:pt x="6227282" y="1400436"/>
                </a:cubicBezTo>
                <a:cubicBezTo>
                  <a:pt x="5968784" y="1406245"/>
                  <a:pt x="5903888" y="1373823"/>
                  <a:pt x="5672707" y="1400436"/>
                </a:cubicBezTo>
                <a:cubicBezTo>
                  <a:pt x="5441527" y="1427049"/>
                  <a:pt x="5404205" y="1420235"/>
                  <a:pt x="5231719" y="1400436"/>
                </a:cubicBezTo>
                <a:cubicBezTo>
                  <a:pt x="5059233" y="1380637"/>
                  <a:pt x="4789945" y="1421424"/>
                  <a:pt x="4563556" y="1400436"/>
                </a:cubicBezTo>
                <a:cubicBezTo>
                  <a:pt x="4337167" y="1379448"/>
                  <a:pt x="4043025" y="1431034"/>
                  <a:pt x="3895392" y="1400436"/>
                </a:cubicBezTo>
                <a:cubicBezTo>
                  <a:pt x="3747759" y="1369838"/>
                  <a:pt x="3272635" y="1428943"/>
                  <a:pt x="3113641" y="1400436"/>
                </a:cubicBezTo>
                <a:cubicBezTo>
                  <a:pt x="2954647" y="1371929"/>
                  <a:pt x="2613635" y="1428634"/>
                  <a:pt x="2218302" y="1400436"/>
                </a:cubicBezTo>
                <a:cubicBezTo>
                  <a:pt x="1822969" y="1372238"/>
                  <a:pt x="2016462" y="1407079"/>
                  <a:pt x="1890902" y="1400436"/>
                </a:cubicBezTo>
                <a:cubicBezTo>
                  <a:pt x="1765342" y="1393793"/>
                  <a:pt x="1481226" y="1384025"/>
                  <a:pt x="1336327" y="1400436"/>
                </a:cubicBezTo>
                <a:cubicBezTo>
                  <a:pt x="1191429" y="1416847"/>
                  <a:pt x="994157" y="1404352"/>
                  <a:pt x="781751" y="1400436"/>
                </a:cubicBezTo>
                <a:cubicBezTo>
                  <a:pt x="569345" y="1396520"/>
                  <a:pt x="179154" y="1389972"/>
                  <a:pt x="0" y="1400436"/>
                </a:cubicBezTo>
                <a:cubicBezTo>
                  <a:pt x="-10199" y="1247108"/>
                  <a:pt x="7355" y="1124258"/>
                  <a:pt x="0" y="919620"/>
                </a:cubicBezTo>
                <a:cubicBezTo>
                  <a:pt x="-7355" y="714982"/>
                  <a:pt x="21861" y="651230"/>
                  <a:pt x="0" y="438803"/>
                </a:cubicBezTo>
                <a:cubicBezTo>
                  <a:pt x="-21861" y="226376"/>
                  <a:pt x="20087" y="94969"/>
                  <a:pt x="0" y="0"/>
                </a:cubicBezTo>
                <a:close/>
              </a:path>
            </a:pathLst>
          </a:custGeom>
          <a:solidFill>
            <a:schemeClr val="bg1"/>
          </a:solidFill>
          <a:ln>
            <a:extLst>
              <a:ext uri="{C807C97D-BFC1-408E-A445-0C87EB9F89A2}">
                <ask:lineSketchStyleProps xmlns="" xmlns:ask="http://schemas.microsoft.com/office/drawing/2018/sketchyshapes" sd="91002879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vi-VN"/>
          </a:p>
        </p:txBody>
      </p:sp>
      <p:sp>
        <p:nvSpPr>
          <p:cNvPr id="5" name="TextBox 4">
            <a:extLst>
              <a:ext uri="{FF2B5EF4-FFF2-40B4-BE49-F238E27FC236}">
                <a16:creationId xmlns:a16="http://schemas.microsoft.com/office/drawing/2014/main" id="{9BE3BC96-3D9E-580F-7AB7-A848E012B983}"/>
              </a:ext>
            </a:extLst>
          </p:cNvPr>
          <p:cNvSpPr txBox="1"/>
          <p:nvPr/>
        </p:nvSpPr>
        <p:spPr>
          <a:xfrm>
            <a:off x="685801" y="3979690"/>
            <a:ext cx="4716741"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0070C0"/>
                </a:solidFill>
                <a:latin typeface="+mj-lt"/>
                <a:ea typeface="+mn-ea"/>
                <a:cs typeface="+mn-cs"/>
              </a:rPr>
              <a:t>Hai bà cháu nghèo khổ làm gì để sinh sống?</a:t>
            </a:r>
            <a:endParaRPr lang="vi-VN" sz="2800" b="1" kern="1200" dirty="0">
              <a:solidFill>
                <a:prstClr val="black"/>
              </a:solidFill>
              <a:latin typeface="+mj-lt"/>
              <a:ea typeface="+mn-ea"/>
              <a:cs typeface="+mn-cs"/>
            </a:endParaRPr>
          </a:p>
        </p:txBody>
      </p:sp>
      <p:sp>
        <p:nvSpPr>
          <p:cNvPr id="6" name="TextBox 5">
            <a:extLst>
              <a:ext uri="{FF2B5EF4-FFF2-40B4-BE49-F238E27FC236}">
                <a16:creationId xmlns:a16="http://schemas.microsoft.com/office/drawing/2014/main" id="{716CD906-8671-9173-D59F-810A4C9D07CD}"/>
              </a:ext>
            </a:extLst>
          </p:cNvPr>
          <p:cNvSpPr txBox="1"/>
          <p:nvPr/>
        </p:nvSpPr>
        <p:spPr>
          <a:xfrm>
            <a:off x="685800" y="3996165"/>
            <a:ext cx="4716741"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FF0000"/>
                </a:solidFill>
                <a:latin typeface="+mj-lt"/>
                <a:ea typeface="+mn-ea"/>
                <a:cs typeface="+mn-cs"/>
              </a:rPr>
              <a:t>Hai bà cháu đi đào củ mài về ăn</a:t>
            </a:r>
          </a:p>
        </p:txBody>
      </p:sp>
      <p:pic>
        <p:nvPicPr>
          <p:cNvPr id="11" name="Picture 10">
            <a:extLst>
              <a:ext uri="{FF2B5EF4-FFF2-40B4-BE49-F238E27FC236}">
                <a16:creationId xmlns:a16="http://schemas.microsoft.com/office/drawing/2014/main" id="{F8F30BF8-0214-4C47-ACA1-4CDA7A9C1E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Effect>
                      <a14:saturation sat="200000"/>
                    </a14:imgEffect>
                  </a14:imgLayer>
                </a14:imgProps>
              </a:ext>
            </a:extLst>
          </a:blip>
          <a:stretch>
            <a:fillRect/>
          </a:stretch>
        </p:blipFill>
        <p:spPr>
          <a:xfrm>
            <a:off x="1190102" y="1047659"/>
            <a:ext cx="4477794" cy="2741909"/>
          </a:xfrm>
          <a:prstGeom prst="rect">
            <a:avLst/>
          </a:prstGeom>
        </p:spPr>
      </p:pic>
    </p:spTree>
    <p:extLst>
      <p:ext uri="{BB962C8B-B14F-4D97-AF65-F5344CB8AC3E}">
        <p14:creationId xmlns:p14="http://schemas.microsoft.com/office/powerpoint/2010/main" val="479681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B1E187-72E2-FAC7-E469-78ED9A72EB93}"/>
              </a:ext>
            </a:extLst>
          </p:cNvPr>
          <p:cNvSpPr/>
          <p:nvPr/>
        </p:nvSpPr>
        <p:spPr>
          <a:xfrm>
            <a:off x="706583" y="4045639"/>
            <a:ext cx="5101308" cy="1014733"/>
          </a:xfrm>
          <a:custGeom>
            <a:avLst/>
            <a:gdLst>
              <a:gd name="connsiteX0" fmla="*/ 0 w 13182600"/>
              <a:gd name="connsiteY0" fmla="*/ 0 h 1400436"/>
              <a:gd name="connsiteX1" fmla="*/ 825647 w 13182600"/>
              <a:gd name="connsiteY1" fmla="*/ 0 h 1400436"/>
              <a:gd name="connsiteX2" fmla="*/ 1255816 w 13182600"/>
              <a:gd name="connsiteY2" fmla="*/ 0 h 1400436"/>
              <a:gd name="connsiteX3" fmla="*/ 1685985 w 13182600"/>
              <a:gd name="connsiteY3" fmla="*/ 0 h 1400436"/>
              <a:gd name="connsiteX4" fmla="*/ 2643458 w 13182600"/>
              <a:gd name="connsiteY4" fmla="*/ 0 h 1400436"/>
              <a:gd name="connsiteX5" fmla="*/ 3337279 w 13182600"/>
              <a:gd name="connsiteY5" fmla="*/ 0 h 1400436"/>
              <a:gd name="connsiteX6" fmla="*/ 3899274 w 13182600"/>
              <a:gd name="connsiteY6" fmla="*/ 0 h 1400436"/>
              <a:gd name="connsiteX7" fmla="*/ 4461269 w 13182600"/>
              <a:gd name="connsiteY7" fmla="*/ 0 h 1400436"/>
              <a:gd name="connsiteX8" fmla="*/ 5155090 w 13182600"/>
              <a:gd name="connsiteY8" fmla="*/ 0 h 1400436"/>
              <a:gd name="connsiteX9" fmla="*/ 5980737 w 13182600"/>
              <a:gd name="connsiteY9" fmla="*/ 0 h 1400436"/>
              <a:gd name="connsiteX10" fmla="*/ 6806385 w 13182600"/>
              <a:gd name="connsiteY10" fmla="*/ 0 h 1400436"/>
              <a:gd name="connsiteX11" fmla="*/ 7236554 w 13182600"/>
              <a:gd name="connsiteY11" fmla="*/ 0 h 1400436"/>
              <a:gd name="connsiteX12" fmla="*/ 7930375 w 13182600"/>
              <a:gd name="connsiteY12" fmla="*/ 0 h 1400436"/>
              <a:gd name="connsiteX13" fmla="*/ 8756022 w 13182600"/>
              <a:gd name="connsiteY13" fmla="*/ 0 h 1400436"/>
              <a:gd name="connsiteX14" fmla="*/ 9713495 w 13182600"/>
              <a:gd name="connsiteY14" fmla="*/ 0 h 1400436"/>
              <a:gd name="connsiteX15" fmla="*/ 10539142 w 13182600"/>
              <a:gd name="connsiteY15" fmla="*/ 0 h 1400436"/>
              <a:gd name="connsiteX16" fmla="*/ 10837485 w 13182600"/>
              <a:gd name="connsiteY16" fmla="*/ 0 h 1400436"/>
              <a:gd name="connsiteX17" fmla="*/ 11794958 w 13182600"/>
              <a:gd name="connsiteY17" fmla="*/ 0 h 1400436"/>
              <a:gd name="connsiteX18" fmla="*/ 13182600 w 13182600"/>
              <a:gd name="connsiteY18" fmla="*/ 0 h 1400436"/>
              <a:gd name="connsiteX19" fmla="*/ 13182600 w 13182600"/>
              <a:gd name="connsiteY19" fmla="*/ 424799 h 1400436"/>
              <a:gd name="connsiteX20" fmla="*/ 13182600 w 13182600"/>
              <a:gd name="connsiteY20" fmla="*/ 849598 h 1400436"/>
              <a:gd name="connsiteX21" fmla="*/ 13182600 w 13182600"/>
              <a:gd name="connsiteY21" fmla="*/ 1400436 h 1400436"/>
              <a:gd name="connsiteX22" fmla="*/ 12752431 w 13182600"/>
              <a:gd name="connsiteY22" fmla="*/ 1400436 h 1400436"/>
              <a:gd name="connsiteX23" fmla="*/ 12190436 w 13182600"/>
              <a:gd name="connsiteY23" fmla="*/ 1400436 h 1400436"/>
              <a:gd name="connsiteX24" fmla="*/ 11760267 w 13182600"/>
              <a:gd name="connsiteY24" fmla="*/ 1400436 h 1400436"/>
              <a:gd name="connsiteX25" fmla="*/ 10934620 w 13182600"/>
              <a:gd name="connsiteY25" fmla="*/ 1400436 h 1400436"/>
              <a:gd name="connsiteX26" fmla="*/ 10504451 w 13182600"/>
              <a:gd name="connsiteY26" fmla="*/ 1400436 h 1400436"/>
              <a:gd name="connsiteX27" fmla="*/ 9942456 w 13182600"/>
              <a:gd name="connsiteY27" fmla="*/ 1400436 h 1400436"/>
              <a:gd name="connsiteX28" fmla="*/ 9248635 w 13182600"/>
              <a:gd name="connsiteY28" fmla="*/ 1400436 h 1400436"/>
              <a:gd name="connsiteX29" fmla="*/ 8291162 w 13182600"/>
              <a:gd name="connsiteY29" fmla="*/ 1400436 h 1400436"/>
              <a:gd name="connsiteX30" fmla="*/ 7860993 w 13182600"/>
              <a:gd name="connsiteY30" fmla="*/ 1400436 h 1400436"/>
              <a:gd name="connsiteX31" fmla="*/ 7430823 w 13182600"/>
              <a:gd name="connsiteY31" fmla="*/ 1400436 h 1400436"/>
              <a:gd name="connsiteX32" fmla="*/ 6473350 w 13182600"/>
              <a:gd name="connsiteY32" fmla="*/ 1400436 h 1400436"/>
              <a:gd name="connsiteX33" fmla="*/ 6175007 w 13182600"/>
              <a:gd name="connsiteY33" fmla="*/ 1400436 h 1400436"/>
              <a:gd name="connsiteX34" fmla="*/ 5217534 w 13182600"/>
              <a:gd name="connsiteY34" fmla="*/ 1400436 h 1400436"/>
              <a:gd name="connsiteX35" fmla="*/ 4391887 w 13182600"/>
              <a:gd name="connsiteY35" fmla="*/ 1400436 h 1400436"/>
              <a:gd name="connsiteX36" fmla="*/ 3961718 w 13182600"/>
              <a:gd name="connsiteY36" fmla="*/ 1400436 h 1400436"/>
              <a:gd name="connsiteX37" fmla="*/ 3004245 w 13182600"/>
              <a:gd name="connsiteY37" fmla="*/ 1400436 h 1400436"/>
              <a:gd name="connsiteX38" fmla="*/ 2046772 w 13182600"/>
              <a:gd name="connsiteY38" fmla="*/ 1400436 h 1400436"/>
              <a:gd name="connsiteX39" fmla="*/ 1221125 w 13182600"/>
              <a:gd name="connsiteY39" fmla="*/ 1400436 h 1400436"/>
              <a:gd name="connsiteX40" fmla="*/ 922782 w 13182600"/>
              <a:gd name="connsiteY40" fmla="*/ 1400436 h 1400436"/>
              <a:gd name="connsiteX41" fmla="*/ 0 w 13182600"/>
              <a:gd name="connsiteY41" fmla="*/ 1400436 h 1400436"/>
              <a:gd name="connsiteX42" fmla="*/ 0 w 13182600"/>
              <a:gd name="connsiteY42" fmla="*/ 933624 h 1400436"/>
              <a:gd name="connsiteX43" fmla="*/ 0 w 13182600"/>
              <a:gd name="connsiteY43" fmla="*/ 438803 h 1400436"/>
              <a:gd name="connsiteX44" fmla="*/ 0 w 13182600"/>
              <a:gd name="connsiteY44" fmla="*/ 0 h 14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182600" h="1400436" fill="none" extrusionOk="0">
                <a:moveTo>
                  <a:pt x="0" y="0"/>
                </a:moveTo>
                <a:cubicBezTo>
                  <a:pt x="292049" y="31629"/>
                  <a:pt x="638112" y="-30112"/>
                  <a:pt x="825647" y="0"/>
                </a:cubicBezTo>
                <a:cubicBezTo>
                  <a:pt x="1013182" y="30112"/>
                  <a:pt x="1116053" y="-17466"/>
                  <a:pt x="1255816" y="0"/>
                </a:cubicBezTo>
                <a:cubicBezTo>
                  <a:pt x="1395579" y="17466"/>
                  <a:pt x="1560808" y="-16343"/>
                  <a:pt x="1685985" y="0"/>
                </a:cubicBezTo>
                <a:cubicBezTo>
                  <a:pt x="1811162" y="16343"/>
                  <a:pt x="2223212" y="28203"/>
                  <a:pt x="2643458" y="0"/>
                </a:cubicBezTo>
                <a:cubicBezTo>
                  <a:pt x="3063704" y="-28203"/>
                  <a:pt x="3193855" y="-974"/>
                  <a:pt x="3337279" y="0"/>
                </a:cubicBezTo>
                <a:cubicBezTo>
                  <a:pt x="3480703" y="974"/>
                  <a:pt x="3746694" y="20638"/>
                  <a:pt x="3899274" y="0"/>
                </a:cubicBezTo>
                <a:cubicBezTo>
                  <a:pt x="4051854" y="-20638"/>
                  <a:pt x="4293070" y="25418"/>
                  <a:pt x="4461269" y="0"/>
                </a:cubicBezTo>
                <a:cubicBezTo>
                  <a:pt x="4629469" y="-25418"/>
                  <a:pt x="4822510" y="-21556"/>
                  <a:pt x="5155090" y="0"/>
                </a:cubicBezTo>
                <a:cubicBezTo>
                  <a:pt x="5487670" y="21556"/>
                  <a:pt x="5655022" y="34564"/>
                  <a:pt x="5980737" y="0"/>
                </a:cubicBezTo>
                <a:cubicBezTo>
                  <a:pt x="6306452" y="-34564"/>
                  <a:pt x="6454374" y="-4497"/>
                  <a:pt x="6806385" y="0"/>
                </a:cubicBezTo>
                <a:cubicBezTo>
                  <a:pt x="7158396" y="4497"/>
                  <a:pt x="7064558" y="-3759"/>
                  <a:pt x="7236554" y="0"/>
                </a:cubicBezTo>
                <a:cubicBezTo>
                  <a:pt x="7408550" y="3759"/>
                  <a:pt x="7699729" y="-5683"/>
                  <a:pt x="7930375" y="0"/>
                </a:cubicBezTo>
                <a:cubicBezTo>
                  <a:pt x="8161021" y="5683"/>
                  <a:pt x="8474402" y="-21508"/>
                  <a:pt x="8756022" y="0"/>
                </a:cubicBezTo>
                <a:cubicBezTo>
                  <a:pt x="9037642" y="21508"/>
                  <a:pt x="9430835" y="45587"/>
                  <a:pt x="9713495" y="0"/>
                </a:cubicBezTo>
                <a:cubicBezTo>
                  <a:pt x="9996155" y="-45587"/>
                  <a:pt x="10292765" y="-22347"/>
                  <a:pt x="10539142" y="0"/>
                </a:cubicBezTo>
                <a:cubicBezTo>
                  <a:pt x="10785519" y="22347"/>
                  <a:pt x="10760174" y="-6894"/>
                  <a:pt x="10837485" y="0"/>
                </a:cubicBezTo>
                <a:cubicBezTo>
                  <a:pt x="10914796" y="6894"/>
                  <a:pt x="11505095" y="-41124"/>
                  <a:pt x="11794958" y="0"/>
                </a:cubicBezTo>
                <a:cubicBezTo>
                  <a:pt x="12084821" y="41124"/>
                  <a:pt x="12902690" y="17739"/>
                  <a:pt x="13182600" y="0"/>
                </a:cubicBezTo>
                <a:cubicBezTo>
                  <a:pt x="13163463" y="138298"/>
                  <a:pt x="13194570" y="259084"/>
                  <a:pt x="13182600" y="424799"/>
                </a:cubicBezTo>
                <a:cubicBezTo>
                  <a:pt x="13170630" y="590514"/>
                  <a:pt x="13183697" y="661237"/>
                  <a:pt x="13182600" y="849598"/>
                </a:cubicBezTo>
                <a:cubicBezTo>
                  <a:pt x="13181503" y="1037959"/>
                  <a:pt x="13180659" y="1161434"/>
                  <a:pt x="13182600" y="1400436"/>
                </a:cubicBezTo>
                <a:cubicBezTo>
                  <a:pt x="13010133" y="1378988"/>
                  <a:pt x="12863918" y="1391944"/>
                  <a:pt x="12752431" y="1400436"/>
                </a:cubicBezTo>
                <a:cubicBezTo>
                  <a:pt x="12640944" y="1408928"/>
                  <a:pt x="12425041" y="1404780"/>
                  <a:pt x="12190436" y="1400436"/>
                </a:cubicBezTo>
                <a:cubicBezTo>
                  <a:pt x="11955831" y="1396092"/>
                  <a:pt x="11869890" y="1399810"/>
                  <a:pt x="11760267" y="1400436"/>
                </a:cubicBezTo>
                <a:cubicBezTo>
                  <a:pt x="11650644" y="1401062"/>
                  <a:pt x="11291126" y="1429329"/>
                  <a:pt x="10934620" y="1400436"/>
                </a:cubicBezTo>
                <a:cubicBezTo>
                  <a:pt x="10578114" y="1371543"/>
                  <a:pt x="10614265" y="1406309"/>
                  <a:pt x="10504451" y="1400436"/>
                </a:cubicBezTo>
                <a:cubicBezTo>
                  <a:pt x="10394637" y="1394563"/>
                  <a:pt x="10176061" y="1403684"/>
                  <a:pt x="9942456" y="1400436"/>
                </a:cubicBezTo>
                <a:cubicBezTo>
                  <a:pt x="9708851" y="1397188"/>
                  <a:pt x="9407065" y="1420507"/>
                  <a:pt x="9248635" y="1400436"/>
                </a:cubicBezTo>
                <a:cubicBezTo>
                  <a:pt x="9090205" y="1380365"/>
                  <a:pt x="8486260" y="1435908"/>
                  <a:pt x="8291162" y="1400436"/>
                </a:cubicBezTo>
                <a:cubicBezTo>
                  <a:pt x="8096064" y="1364964"/>
                  <a:pt x="8062014" y="1388736"/>
                  <a:pt x="7860993" y="1400436"/>
                </a:cubicBezTo>
                <a:cubicBezTo>
                  <a:pt x="7659972" y="1412136"/>
                  <a:pt x="7518308" y="1419931"/>
                  <a:pt x="7430823" y="1400436"/>
                </a:cubicBezTo>
                <a:cubicBezTo>
                  <a:pt x="7343338" y="1380942"/>
                  <a:pt x="6672767" y="1375386"/>
                  <a:pt x="6473350" y="1400436"/>
                </a:cubicBezTo>
                <a:cubicBezTo>
                  <a:pt x="6273933" y="1425486"/>
                  <a:pt x="6266788" y="1406571"/>
                  <a:pt x="6175007" y="1400436"/>
                </a:cubicBezTo>
                <a:cubicBezTo>
                  <a:pt x="6083226" y="1394301"/>
                  <a:pt x="5632669" y="1392501"/>
                  <a:pt x="5217534" y="1400436"/>
                </a:cubicBezTo>
                <a:cubicBezTo>
                  <a:pt x="4802399" y="1408371"/>
                  <a:pt x="4575265" y="1392767"/>
                  <a:pt x="4391887" y="1400436"/>
                </a:cubicBezTo>
                <a:cubicBezTo>
                  <a:pt x="4208509" y="1408105"/>
                  <a:pt x="4136499" y="1413677"/>
                  <a:pt x="3961718" y="1400436"/>
                </a:cubicBezTo>
                <a:cubicBezTo>
                  <a:pt x="3786937" y="1387195"/>
                  <a:pt x="3380399" y="1394627"/>
                  <a:pt x="3004245" y="1400436"/>
                </a:cubicBezTo>
                <a:cubicBezTo>
                  <a:pt x="2628091" y="1406245"/>
                  <a:pt x="2493062" y="1373971"/>
                  <a:pt x="2046772" y="1400436"/>
                </a:cubicBezTo>
                <a:cubicBezTo>
                  <a:pt x="1600482" y="1426901"/>
                  <a:pt x="1462584" y="1410184"/>
                  <a:pt x="1221125" y="1400436"/>
                </a:cubicBezTo>
                <a:cubicBezTo>
                  <a:pt x="979666" y="1390688"/>
                  <a:pt x="998305" y="1414825"/>
                  <a:pt x="922782" y="1400436"/>
                </a:cubicBezTo>
                <a:cubicBezTo>
                  <a:pt x="847259" y="1386047"/>
                  <a:pt x="396743" y="1385210"/>
                  <a:pt x="0" y="1400436"/>
                </a:cubicBezTo>
                <a:cubicBezTo>
                  <a:pt x="17089" y="1208474"/>
                  <a:pt x="-19361" y="1070074"/>
                  <a:pt x="0" y="933624"/>
                </a:cubicBezTo>
                <a:cubicBezTo>
                  <a:pt x="19361" y="797174"/>
                  <a:pt x="-11965" y="569050"/>
                  <a:pt x="0" y="438803"/>
                </a:cubicBezTo>
                <a:cubicBezTo>
                  <a:pt x="11965" y="308556"/>
                  <a:pt x="-8823" y="110104"/>
                  <a:pt x="0" y="0"/>
                </a:cubicBezTo>
                <a:close/>
              </a:path>
              <a:path w="13182600" h="1400436" stroke="0" extrusionOk="0">
                <a:moveTo>
                  <a:pt x="0" y="0"/>
                </a:moveTo>
                <a:cubicBezTo>
                  <a:pt x="232255" y="25986"/>
                  <a:pt x="411171" y="22313"/>
                  <a:pt x="561995" y="0"/>
                </a:cubicBezTo>
                <a:cubicBezTo>
                  <a:pt x="712820" y="-22313"/>
                  <a:pt x="952657" y="32923"/>
                  <a:pt x="1255816" y="0"/>
                </a:cubicBezTo>
                <a:cubicBezTo>
                  <a:pt x="1558975" y="-32923"/>
                  <a:pt x="1574004" y="19447"/>
                  <a:pt x="1817811" y="0"/>
                </a:cubicBezTo>
                <a:cubicBezTo>
                  <a:pt x="2061619" y="-19447"/>
                  <a:pt x="2410683" y="-11895"/>
                  <a:pt x="2643458" y="0"/>
                </a:cubicBezTo>
                <a:cubicBezTo>
                  <a:pt x="2876233" y="11895"/>
                  <a:pt x="3057737" y="-30524"/>
                  <a:pt x="3469105" y="0"/>
                </a:cubicBezTo>
                <a:cubicBezTo>
                  <a:pt x="3880473" y="30524"/>
                  <a:pt x="3662729" y="-12047"/>
                  <a:pt x="3767448" y="0"/>
                </a:cubicBezTo>
                <a:cubicBezTo>
                  <a:pt x="3872167" y="12047"/>
                  <a:pt x="4015437" y="19138"/>
                  <a:pt x="4197617" y="0"/>
                </a:cubicBezTo>
                <a:cubicBezTo>
                  <a:pt x="4379797" y="-19138"/>
                  <a:pt x="4387135" y="-14756"/>
                  <a:pt x="4495960" y="0"/>
                </a:cubicBezTo>
                <a:cubicBezTo>
                  <a:pt x="4604785" y="14756"/>
                  <a:pt x="5072843" y="-43539"/>
                  <a:pt x="5453433" y="0"/>
                </a:cubicBezTo>
                <a:cubicBezTo>
                  <a:pt x="5834023" y="43539"/>
                  <a:pt x="5636578" y="-10133"/>
                  <a:pt x="5751777" y="0"/>
                </a:cubicBezTo>
                <a:cubicBezTo>
                  <a:pt x="5866976" y="10133"/>
                  <a:pt x="6011749" y="18062"/>
                  <a:pt x="6181946" y="0"/>
                </a:cubicBezTo>
                <a:cubicBezTo>
                  <a:pt x="6352143" y="-18062"/>
                  <a:pt x="6760835" y="8334"/>
                  <a:pt x="7139419" y="0"/>
                </a:cubicBezTo>
                <a:cubicBezTo>
                  <a:pt x="7518003" y="-8334"/>
                  <a:pt x="7643904" y="11375"/>
                  <a:pt x="7833240" y="0"/>
                </a:cubicBezTo>
                <a:cubicBezTo>
                  <a:pt x="8022576" y="-11375"/>
                  <a:pt x="8262656" y="-8082"/>
                  <a:pt x="8395235" y="0"/>
                </a:cubicBezTo>
                <a:cubicBezTo>
                  <a:pt x="8527815" y="8082"/>
                  <a:pt x="8776104" y="16907"/>
                  <a:pt x="8957230" y="0"/>
                </a:cubicBezTo>
                <a:cubicBezTo>
                  <a:pt x="9138357" y="-16907"/>
                  <a:pt x="9117969" y="-5479"/>
                  <a:pt x="9255573" y="0"/>
                </a:cubicBezTo>
                <a:cubicBezTo>
                  <a:pt x="9393177" y="5479"/>
                  <a:pt x="9610937" y="-25925"/>
                  <a:pt x="9817568" y="0"/>
                </a:cubicBezTo>
                <a:cubicBezTo>
                  <a:pt x="10024199" y="25925"/>
                  <a:pt x="10249007" y="1690"/>
                  <a:pt x="10511389" y="0"/>
                </a:cubicBezTo>
                <a:cubicBezTo>
                  <a:pt x="10773771" y="-1690"/>
                  <a:pt x="10747214" y="-11642"/>
                  <a:pt x="10809732" y="0"/>
                </a:cubicBezTo>
                <a:cubicBezTo>
                  <a:pt x="10872250" y="11642"/>
                  <a:pt x="11040047" y="9968"/>
                  <a:pt x="11108075" y="0"/>
                </a:cubicBezTo>
                <a:cubicBezTo>
                  <a:pt x="11176103" y="-9968"/>
                  <a:pt x="11839766" y="-22217"/>
                  <a:pt x="12065548" y="0"/>
                </a:cubicBezTo>
                <a:cubicBezTo>
                  <a:pt x="12291330" y="22217"/>
                  <a:pt x="12762969" y="-54966"/>
                  <a:pt x="13182600" y="0"/>
                </a:cubicBezTo>
                <a:cubicBezTo>
                  <a:pt x="13177560" y="190930"/>
                  <a:pt x="13195321" y="296154"/>
                  <a:pt x="13182600" y="452808"/>
                </a:cubicBezTo>
                <a:cubicBezTo>
                  <a:pt x="13169879" y="609462"/>
                  <a:pt x="13160775" y="726856"/>
                  <a:pt x="13182600" y="947628"/>
                </a:cubicBezTo>
                <a:cubicBezTo>
                  <a:pt x="13204425" y="1168400"/>
                  <a:pt x="13177149" y="1177027"/>
                  <a:pt x="13182600" y="1400436"/>
                </a:cubicBezTo>
                <a:cubicBezTo>
                  <a:pt x="12870077" y="1370048"/>
                  <a:pt x="12762666" y="1368626"/>
                  <a:pt x="12488779" y="1400436"/>
                </a:cubicBezTo>
                <a:cubicBezTo>
                  <a:pt x="12214892" y="1432246"/>
                  <a:pt x="11946910" y="1382405"/>
                  <a:pt x="11794958" y="1400436"/>
                </a:cubicBezTo>
                <a:cubicBezTo>
                  <a:pt x="11643006" y="1418467"/>
                  <a:pt x="11060669" y="1380047"/>
                  <a:pt x="10837485" y="1400436"/>
                </a:cubicBezTo>
                <a:cubicBezTo>
                  <a:pt x="10614301" y="1420825"/>
                  <a:pt x="10181618" y="1377029"/>
                  <a:pt x="10011838" y="1400436"/>
                </a:cubicBezTo>
                <a:cubicBezTo>
                  <a:pt x="9842058" y="1423843"/>
                  <a:pt x="9458008" y="1425752"/>
                  <a:pt x="9186191" y="1400436"/>
                </a:cubicBezTo>
                <a:cubicBezTo>
                  <a:pt x="8914374" y="1375120"/>
                  <a:pt x="8782951" y="1421042"/>
                  <a:pt x="8624196" y="1400436"/>
                </a:cubicBezTo>
                <a:cubicBezTo>
                  <a:pt x="8465442" y="1379830"/>
                  <a:pt x="8385817" y="1408117"/>
                  <a:pt x="8194027" y="1400436"/>
                </a:cubicBezTo>
                <a:cubicBezTo>
                  <a:pt x="8002237" y="1392755"/>
                  <a:pt x="7726708" y="1378492"/>
                  <a:pt x="7500206" y="1400436"/>
                </a:cubicBezTo>
                <a:cubicBezTo>
                  <a:pt x="7273704" y="1422380"/>
                  <a:pt x="7140753" y="1391329"/>
                  <a:pt x="6806385" y="1400436"/>
                </a:cubicBezTo>
                <a:cubicBezTo>
                  <a:pt x="6472017" y="1409543"/>
                  <a:pt x="6341901" y="1414956"/>
                  <a:pt x="5980737" y="1400436"/>
                </a:cubicBezTo>
                <a:cubicBezTo>
                  <a:pt x="5619573" y="1385916"/>
                  <a:pt x="5422463" y="1405406"/>
                  <a:pt x="5023264" y="1400436"/>
                </a:cubicBezTo>
                <a:cubicBezTo>
                  <a:pt x="4624065" y="1395466"/>
                  <a:pt x="4830918" y="1411018"/>
                  <a:pt x="4724921" y="1400436"/>
                </a:cubicBezTo>
                <a:cubicBezTo>
                  <a:pt x="4618924" y="1389854"/>
                  <a:pt x="4338338" y="1385446"/>
                  <a:pt x="4162926" y="1400436"/>
                </a:cubicBezTo>
                <a:cubicBezTo>
                  <a:pt x="3987514" y="1415426"/>
                  <a:pt x="3851876" y="1419454"/>
                  <a:pt x="3600931" y="1400436"/>
                </a:cubicBezTo>
                <a:cubicBezTo>
                  <a:pt x="3349987" y="1381418"/>
                  <a:pt x="3130245" y="1384403"/>
                  <a:pt x="2775284" y="1400436"/>
                </a:cubicBezTo>
                <a:cubicBezTo>
                  <a:pt x="2420323" y="1416469"/>
                  <a:pt x="2281219" y="1423236"/>
                  <a:pt x="1949637" y="1400436"/>
                </a:cubicBezTo>
                <a:cubicBezTo>
                  <a:pt x="1618055" y="1377636"/>
                  <a:pt x="1390110" y="1387292"/>
                  <a:pt x="992164" y="1400436"/>
                </a:cubicBezTo>
                <a:cubicBezTo>
                  <a:pt x="594218" y="1413580"/>
                  <a:pt x="390171" y="1351066"/>
                  <a:pt x="0" y="1400436"/>
                </a:cubicBezTo>
                <a:cubicBezTo>
                  <a:pt x="-10485" y="1234574"/>
                  <a:pt x="-2922" y="1136678"/>
                  <a:pt x="0" y="961633"/>
                </a:cubicBezTo>
                <a:cubicBezTo>
                  <a:pt x="2922" y="786588"/>
                  <a:pt x="16938" y="744952"/>
                  <a:pt x="0" y="536834"/>
                </a:cubicBezTo>
                <a:cubicBezTo>
                  <a:pt x="-16938" y="328716"/>
                  <a:pt x="10597" y="243850"/>
                  <a:pt x="0" y="0"/>
                </a:cubicBezTo>
                <a:close/>
              </a:path>
            </a:pathLst>
          </a:custGeom>
          <a:solidFill>
            <a:schemeClr val="bg1"/>
          </a:solidFill>
          <a:ln>
            <a:extLst>
              <a:ext uri="{C807C97D-BFC1-408E-A445-0C87EB9F89A2}">
                <ask:lineSketchStyleProps xmlns="" xmlns:ask="http://schemas.microsoft.com/office/drawing/2018/sketchyshapes" sd="91002879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defTabSz="384048">
              <a:buClrTx/>
              <a:defRPr/>
            </a:pPr>
            <a:endParaRPr lang="vi-VN" sz="800" kern="1200">
              <a:solidFill>
                <a:prstClr val="white"/>
              </a:solidFill>
              <a:latin typeface="Arial" panose="020B0604020202020204" pitchFamily="34" charset="0"/>
            </a:endParaRPr>
          </a:p>
        </p:txBody>
      </p:sp>
      <p:sp>
        <p:nvSpPr>
          <p:cNvPr id="5" name="TextBox 4">
            <a:extLst>
              <a:ext uri="{FF2B5EF4-FFF2-40B4-BE49-F238E27FC236}">
                <a16:creationId xmlns:a16="http://schemas.microsoft.com/office/drawing/2014/main" id="{9BE3BC96-3D9E-580F-7AB7-A848E012B983}"/>
              </a:ext>
            </a:extLst>
          </p:cNvPr>
          <p:cNvSpPr txBox="1"/>
          <p:nvPr/>
        </p:nvSpPr>
        <p:spPr>
          <a:xfrm>
            <a:off x="1418865" y="4175574"/>
            <a:ext cx="3771900" cy="777443"/>
          </a:xfrm>
          <a:prstGeom prst="rect">
            <a:avLst/>
          </a:prstGeom>
          <a:noFill/>
        </p:spPr>
        <p:txBody>
          <a:bodyPr wrap="square" lIns="38405" tIns="19202" rIns="38405" bIns="19202" rtlCol="0">
            <a:spAutoFit/>
          </a:bodyPr>
          <a:lstStyle/>
          <a:p>
            <a:pPr algn="just" defTabSz="384048">
              <a:buClrTx/>
              <a:defRPr/>
            </a:pPr>
            <a:r>
              <a:rPr lang="vi-VN" sz="2400" b="1" kern="1200" dirty="0">
                <a:solidFill>
                  <a:srgbClr val="0070C0"/>
                </a:solidFill>
                <a:latin typeface="+mj-lt"/>
                <a:ea typeface="+mn-ea"/>
                <a:cs typeface="+mn-cs"/>
              </a:rPr>
              <a:t>Chuyện gì xảy ra với hai bà cháu khi rừng bị cháy?</a:t>
            </a:r>
            <a:endParaRPr lang="vi-VN" sz="2400" b="1" kern="1200" dirty="0">
              <a:solidFill>
                <a:prstClr val="black"/>
              </a:solidFill>
              <a:latin typeface="+mj-lt"/>
              <a:ea typeface="+mn-ea"/>
              <a:cs typeface="+mn-cs"/>
            </a:endParaRPr>
          </a:p>
        </p:txBody>
      </p:sp>
      <p:sp>
        <p:nvSpPr>
          <p:cNvPr id="6" name="TextBox 5">
            <a:extLst>
              <a:ext uri="{FF2B5EF4-FFF2-40B4-BE49-F238E27FC236}">
                <a16:creationId xmlns:a16="http://schemas.microsoft.com/office/drawing/2014/main" id="{716CD906-8671-9173-D59F-810A4C9D07CD}"/>
              </a:ext>
            </a:extLst>
          </p:cNvPr>
          <p:cNvSpPr txBox="1"/>
          <p:nvPr/>
        </p:nvSpPr>
        <p:spPr>
          <a:xfrm>
            <a:off x="701384" y="4170454"/>
            <a:ext cx="5205845" cy="777443"/>
          </a:xfrm>
          <a:prstGeom prst="rect">
            <a:avLst/>
          </a:prstGeom>
          <a:noFill/>
        </p:spPr>
        <p:txBody>
          <a:bodyPr wrap="square" lIns="38405" tIns="19202" rIns="38405" bIns="19202" rtlCol="0">
            <a:spAutoFit/>
          </a:bodyPr>
          <a:lstStyle/>
          <a:p>
            <a:pPr algn="just" defTabSz="384048">
              <a:buClrTx/>
              <a:defRPr/>
            </a:pPr>
            <a:r>
              <a:rPr lang="vi-VN" sz="2400" b="1" kern="1200" dirty="0">
                <a:solidFill>
                  <a:srgbClr val="C0504D">
                    <a:lumMod val="75000"/>
                  </a:srgbClr>
                </a:solidFill>
                <a:latin typeface="+mj-lt"/>
                <a:ea typeface="+mn-ea"/>
                <a:cs typeface="+mn-cs"/>
              </a:rPr>
              <a:t>Khi rừng cháy, n</a:t>
            </a:r>
            <a:r>
              <a:rPr lang="en-US" sz="2400" b="1" kern="1200" dirty="0" err="1">
                <a:solidFill>
                  <a:srgbClr val="C0504D">
                    <a:lumMod val="75000"/>
                  </a:srgbClr>
                </a:solidFill>
                <a:latin typeface="+mj-lt"/>
                <a:ea typeface="+mn-ea"/>
                <a:cs typeface="+mn-cs"/>
              </a:rPr>
              <a:t>ươ</a:t>
            </a:r>
            <a:r>
              <a:rPr lang="vi-VN" sz="2400" b="1" kern="1200" dirty="0">
                <a:solidFill>
                  <a:srgbClr val="C0504D">
                    <a:lumMod val="75000"/>
                  </a:srgbClr>
                </a:solidFill>
                <a:latin typeface="+mj-lt"/>
                <a:ea typeface="+mn-ea"/>
                <a:cs typeface="+mn-cs"/>
              </a:rPr>
              <a:t>ng lúa thành tro. Cậu bé buồn quá, nước mắt cứ trào ra. </a:t>
            </a:r>
          </a:p>
        </p:txBody>
      </p:sp>
      <p:pic>
        <p:nvPicPr>
          <p:cNvPr id="11" name="Picture 10">
            <a:extLst>
              <a:ext uri="{FF2B5EF4-FFF2-40B4-BE49-F238E27FC236}">
                <a16:creationId xmlns:a16="http://schemas.microsoft.com/office/drawing/2014/main" id="{1C598311-3D7A-ED46-9D80-66845B6DFDF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9000"/>
                    </a14:imgEffect>
                    <a14:imgEffect>
                      <a14:saturation sat="200000"/>
                    </a14:imgEffect>
                  </a14:imgLayer>
                </a14:imgProps>
              </a:ext>
            </a:extLst>
          </a:blip>
          <a:stretch>
            <a:fillRect/>
          </a:stretch>
        </p:blipFill>
        <p:spPr>
          <a:xfrm>
            <a:off x="812568" y="691228"/>
            <a:ext cx="4784802" cy="3354412"/>
          </a:xfrm>
          <a:prstGeom prst="rect">
            <a:avLst/>
          </a:prstGeom>
        </p:spPr>
      </p:pic>
      <p:sp>
        <p:nvSpPr>
          <p:cNvPr id="12" name="TextBox 11">
            <a:extLst>
              <a:ext uri="{FF2B5EF4-FFF2-40B4-BE49-F238E27FC236}">
                <a16:creationId xmlns:a16="http://schemas.microsoft.com/office/drawing/2014/main" id="{8042ADE7-78EB-A331-06F8-551DF147B95E}"/>
              </a:ext>
            </a:extLst>
          </p:cNvPr>
          <p:cNvSpPr txBox="1"/>
          <p:nvPr/>
        </p:nvSpPr>
        <p:spPr>
          <a:xfrm>
            <a:off x="85724" y="219843"/>
            <a:ext cx="6686550"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0070C0"/>
                </a:solidFill>
                <a:latin typeface="+mj-lt"/>
                <a:ea typeface="+mn-ea"/>
                <a:cs typeface="+mn-cs"/>
              </a:rPr>
              <a:t>1. </a:t>
            </a:r>
            <a:r>
              <a:rPr lang="vi-VN" sz="2800" b="1" kern="1200" dirty="0">
                <a:solidFill>
                  <a:prstClr val="black"/>
                </a:solidFill>
                <a:latin typeface="+mj-lt"/>
                <a:ea typeface="+mn-ea"/>
                <a:cs typeface="+mn-cs"/>
              </a:rPr>
              <a:t>Dựa vào tranh và gợi ý, đoán nội dung từng tranh:</a:t>
            </a:r>
          </a:p>
        </p:txBody>
      </p:sp>
    </p:spTree>
    <p:extLst>
      <p:ext uri="{BB962C8B-B14F-4D97-AF65-F5344CB8AC3E}">
        <p14:creationId xmlns:p14="http://schemas.microsoft.com/office/powerpoint/2010/main" val="692292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B1E187-72E2-FAC7-E469-78ED9A72EB93}"/>
              </a:ext>
            </a:extLst>
          </p:cNvPr>
          <p:cNvSpPr/>
          <p:nvPr/>
        </p:nvSpPr>
        <p:spPr>
          <a:xfrm>
            <a:off x="592283" y="3782291"/>
            <a:ext cx="5179868" cy="1347185"/>
          </a:xfrm>
          <a:custGeom>
            <a:avLst/>
            <a:gdLst>
              <a:gd name="connsiteX0" fmla="*/ 0 w 13182600"/>
              <a:gd name="connsiteY0" fmla="*/ 0 h 2392826"/>
              <a:gd name="connsiteX1" fmla="*/ 825647 w 13182600"/>
              <a:gd name="connsiteY1" fmla="*/ 0 h 2392826"/>
              <a:gd name="connsiteX2" fmla="*/ 1519468 w 13182600"/>
              <a:gd name="connsiteY2" fmla="*/ 0 h 2392826"/>
              <a:gd name="connsiteX3" fmla="*/ 2081463 w 13182600"/>
              <a:gd name="connsiteY3" fmla="*/ 0 h 2392826"/>
              <a:gd name="connsiteX4" fmla="*/ 2643458 w 13182600"/>
              <a:gd name="connsiteY4" fmla="*/ 0 h 2392826"/>
              <a:gd name="connsiteX5" fmla="*/ 3337279 w 13182600"/>
              <a:gd name="connsiteY5" fmla="*/ 0 h 2392826"/>
              <a:gd name="connsiteX6" fmla="*/ 4162926 w 13182600"/>
              <a:gd name="connsiteY6" fmla="*/ 0 h 2392826"/>
              <a:gd name="connsiteX7" fmla="*/ 4988573 w 13182600"/>
              <a:gd name="connsiteY7" fmla="*/ 0 h 2392826"/>
              <a:gd name="connsiteX8" fmla="*/ 5418742 w 13182600"/>
              <a:gd name="connsiteY8" fmla="*/ 0 h 2392826"/>
              <a:gd name="connsiteX9" fmla="*/ 6112563 w 13182600"/>
              <a:gd name="connsiteY9" fmla="*/ 0 h 2392826"/>
              <a:gd name="connsiteX10" fmla="*/ 6938211 w 13182600"/>
              <a:gd name="connsiteY10" fmla="*/ 0 h 2392826"/>
              <a:gd name="connsiteX11" fmla="*/ 7895684 w 13182600"/>
              <a:gd name="connsiteY11" fmla="*/ 0 h 2392826"/>
              <a:gd name="connsiteX12" fmla="*/ 8721331 w 13182600"/>
              <a:gd name="connsiteY12" fmla="*/ 0 h 2392826"/>
              <a:gd name="connsiteX13" fmla="*/ 9019674 w 13182600"/>
              <a:gd name="connsiteY13" fmla="*/ 0 h 2392826"/>
              <a:gd name="connsiteX14" fmla="*/ 9977147 w 13182600"/>
              <a:gd name="connsiteY14" fmla="*/ 0 h 2392826"/>
              <a:gd name="connsiteX15" fmla="*/ 10802794 w 13182600"/>
              <a:gd name="connsiteY15" fmla="*/ 0 h 2392826"/>
              <a:gd name="connsiteX16" fmla="*/ 11101137 w 13182600"/>
              <a:gd name="connsiteY16" fmla="*/ 0 h 2392826"/>
              <a:gd name="connsiteX17" fmla="*/ 11399480 w 13182600"/>
              <a:gd name="connsiteY17" fmla="*/ 0 h 2392826"/>
              <a:gd name="connsiteX18" fmla="*/ 11697823 w 13182600"/>
              <a:gd name="connsiteY18" fmla="*/ 0 h 2392826"/>
              <a:gd name="connsiteX19" fmla="*/ 12391644 w 13182600"/>
              <a:gd name="connsiteY19" fmla="*/ 0 h 2392826"/>
              <a:gd name="connsiteX20" fmla="*/ 13182600 w 13182600"/>
              <a:gd name="connsiteY20" fmla="*/ 0 h 2392826"/>
              <a:gd name="connsiteX21" fmla="*/ 13182600 w 13182600"/>
              <a:gd name="connsiteY21" fmla="*/ 598207 h 2392826"/>
              <a:gd name="connsiteX22" fmla="*/ 13182600 w 13182600"/>
              <a:gd name="connsiteY22" fmla="*/ 1172485 h 2392826"/>
              <a:gd name="connsiteX23" fmla="*/ 13182600 w 13182600"/>
              <a:gd name="connsiteY23" fmla="*/ 1722835 h 2392826"/>
              <a:gd name="connsiteX24" fmla="*/ 13182600 w 13182600"/>
              <a:gd name="connsiteY24" fmla="*/ 2392826 h 2392826"/>
              <a:gd name="connsiteX25" fmla="*/ 12620605 w 13182600"/>
              <a:gd name="connsiteY25" fmla="*/ 2392826 h 2392826"/>
              <a:gd name="connsiteX26" fmla="*/ 11663132 w 13182600"/>
              <a:gd name="connsiteY26" fmla="*/ 2392826 h 2392826"/>
              <a:gd name="connsiteX27" fmla="*/ 11232963 w 13182600"/>
              <a:gd name="connsiteY27" fmla="*/ 2392826 h 2392826"/>
              <a:gd name="connsiteX28" fmla="*/ 10802794 w 13182600"/>
              <a:gd name="connsiteY28" fmla="*/ 2392826 h 2392826"/>
              <a:gd name="connsiteX29" fmla="*/ 9845321 w 13182600"/>
              <a:gd name="connsiteY29" fmla="*/ 2392826 h 2392826"/>
              <a:gd name="connsiteX30" fmla="*/ 9546978 w 13182600"/>
              <a:gd name="connsiteY30" fmla="*/ 2392826 h 2392826"/>
              <a:gd name="connsiteX31" fmla="*/ 8589505 w 13182600"/>
              <a:gd name="connsiteY31" fmla="*/ 2392826 h 2392826"/>
              <a:gd name="connsiteX32" fmla="*/ 7763858 w 13182600"/>
              <a:gd name="connsiteY32" fmla="*/ 2392826 h 2392826"/>
              <a:gd name="connsiteX33" fmla="*/ 7333689 w 13182600"/>
              <a:gd name="connsiteY33" fmla="*/ 2392826 h 2392826"/>
              <a:gd name="connsiteX34" fmla="*/ 6376215 w 13182600"/>
              <a:gd name="connsiteY34" fmla="*/ 2392826 h 2392826"/>
              <a:gd name="connsiteX35" fmla="*/ 5418742 w 13182600"/>
              <a:gd name="connsiteY35" fmla="*/ 2392826 h 2392826"/>
              <a:gd name="connsiteX36" fmla="*/ 4593095 w 13182600"/>
              <a:gd name="connsiteY36" fmla="*/ 2392826 h 2392826"/>
              <a:gd name="connsiteX37" fmla="*/ 4294752 w 13182600"/>
              <a:gd name="connsiteY37" fmla="*/ 2392826 h 2392826"/>
              <a:gd name="connsiteX38" fmla="*/ 3732757 w 13182600"/>
              <a:gd name="connsiteY38" fmla="*/ 2392826 h 2392826"/>
              <a:gd name="connsiteX39" fmla="*/ 3038936 w 13182600"/>
              <a:gd name="connsiteY39" fmla="*/ 2392826 h 2392826"/>
              <a:gd name="connsiteX40" fmla="*/ 2345115 w 13182600"/>
              <a:gd name="connsiteY40" fmla="*/ 2392826 h 2392826"/>
              <a:gd name="connsiteX41" fmla="*/ 1783120 w 13182600"/>
              <a:gd name="connsiteY41" fmla="*/ 2392826 h 2392826"/>
              <a:gd name="connsiteX42" fmla="*/ 1221125 w 13182600"/>
              <a:gd name="connsiteY42" fmla="*/ 2392826 h 2392826"/>
              <a:gd name="connsiteX43" fmla="*/ 0 w 13182600"/>
              <a:gd name="connsiteY43" fmla="*/ 2392826 h 2392826"/>
              <a:gd name="connsiteX44" fmla="*/ 0 w 13182600"/>
              <a:gd name="connsiteY44" fmla="*/ 1818548 h 2392826"/>
              <a:gd name="connsiteX45" fmla="*/ 0 w 13182600"/>
              <a:gd name="connsiteY45" fmla="*/ 1292126 h 2392826"/>
              <a:gd name="connsiteX46" fmla="*/ 0 w 13182600"/>
              <a:gd name="connsiteY46" fmla="*/ 693920 h 2392826"/>
              <a:gd name="connsiteX47" fmla="*/ 0 w 13182600"/>
              <a:gd name="connsiteY47" fmla="*/ 0 h 239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82600" h="2392826" fill="none" extrusionOk="0">
                <a:moveTo>
                  <a:pt x="0" y="0"/>
                </a:moveTo>
                <a:cubicBezTo>
                  <a:pt x="275408" y="-31823"/>
                  <a:pt x="618976" y="18873"/>
                  <a:pt x="825647" y="0"/>
                </a:cubicBezTo>
                <a:cubicBezTo>
                  <a:pt x="1032318" y="-18873"/>
                  <a:pt x="1376044" y="-974"/>
                  <a:pt x="1519468" y="0"/>
                </a:cubicBezTo>
                <a:cubicBezTo>
                  <a:pt x="1662892" y="974"/>
                  <a:pt x="1928883" y="20638"/>
                  <a:pt x="2081463" y="0"/>
                </a:cubicBezTo>
                <a:cubicBezTo>
                  <a:pt x="2234043" y="-20638"/>
                  <a:pt x="2475259" y="25418"/>
                  <a:pt x="2643458" y="0"/>
                </a:cubicBezTo>
                <a:cubicBezTo>
                  <a:pt x="2811658" y="-25418"/>
                  <a:pt x="3004699" y="-21556"/>
                  <a:pt x="3337279" y="0"/>
                </a:cubicBezTo>
                <a:cubicBezTo>
                  <a:pt x="3669859" y="21556"/>
                  <a:pt x="3837211" y="34564"/>
                  <a:pt x="4162926" y="0"/>
                </a:cubicBezTo>
                <a:cubicBezTo>
                  <a:pt x="4488641" y="-34564"/>
                  <a:pt x="4641439" y="-3844"/>
                  <a:pt x="4988573" y="0"/>
                </a:cubicBezTo>
                <a:cubicBezTo>
                  <a:pt x="5335707" y="3844"/>
                  <a:pt x="5246746" y="-3759"/>
                  <a:pt x="5418742" y="0"/>
                </a:cubicBezTo>
                <a:cubicBezTo>
                  <a:pt x="5590738" y="3759"/>
                  <a:pt x="5881917" y="-5683"/>
                  <a:pt x="6112563" y="0"/>
                </a:cubicBezTo>
                <a:cubicBezTo>
                  <a:pt x="6343209" y="5683"/>
                  <a:pt x="6651589" y="-24901"/>
                  <a:pt x="6938211" y="0"/>
                </a:cubicBezTo>
                <a:cubicBezTo>
                  <a:pt x="7224833" y="24901"/>
                  <a:pt x="7613024" y="45587"/>
                  <a:pt x="7895684" y="0"/>
                </a:cubicBezTo>
                <a:cubicBezTo>
                  <a:pt x="8178344" y="-45587"/>
                  <a:pt x="8474954" y="-22347"/>
                  <a:pt x="8721331" y="0"/>
                </a:cubicBezTo>
                <a:cubicBezTo>
                  <a:pt x="8967708" y="22347"/>
                  <a:pt x="8942363" y="-6894"/>
                  <a:pt x="9019674" y="0"/>
                </a:cubicBezTo>
                <a:cubicBezTo>
                  <a:pt x="9096985" y="6894"/>
                  <a:pt x="9687284" y="-41124"/>
                  <a:pt x="9977147" y="0"/>
                </a:cubicBezTo>
                <a:cubicBezTo>
                  <a:pt x="10267010" y="41124"/>
                  <a:pt x="10490245" y="9755"/>
                  <a:pt x="10802794" y="0"/>
                </a:cubicBezTo>
                <a:cubicBezTo>
                  <a:pt x="11115343" y="-9755"/>
                  <a:pt x="11031163" y="-13401"/>
                  <a:pt x="11101137" y="0"/>
                </a:cubicBezTo>
                <a:cubicBezTo>
                  <a:pt x="11171111" y="13401"/>
                  <a:pt x="11336726" y="-3852"/>
                  <a:pt x="11399480" y="0"/>
                </a:cubicBezTo>
                <a:cubicBezTo>
                  <a:pt x="11462234" y="3852"/>
                  <a:pt x="11625902" y="-13471"/>
                  <a:pt x="11697823" y="0"/>
                </a:cubicBezTo>
                <a:cubicBezTo>
                  <a:pt x="11769744" y="13471"/>
                  <a:pt x="12070799" y="-16236"/>
                  <a:pt x="12391644" y="0"/>
                </a:cubicBezTo>
                <a:cubicBezTo>
                  <a:pt x="12712489" y="16236"/>
                  <a:pt x="12794214" y="-16057"/>
                  <a:pt x="13182600" y="0"/>
                </a:cubicBezTo>
                <a:cubicBezTo>
                  <a:pt x="13196939" y="127104"/>
                  <a:pt x="13153933" y="339578"/>
                  <a:pt x="13182600" y="598207"/>
                </a:cubicBezTo>
                <a:cubicBezTo>
                  <a:pt x="13211267" y="856836"/>
                  <a:pt x="13173730" y="971783"/>
                  <a:pt x="13182600" y="1172485"/>
                </a:cubicBezTo>
                <a:cubicBezTo>
                  <a:pt x="13191470" y="1373187"/>
                  <a:pt x="13188412" y="1566416"/>
                  <a:pt x="13182600" y="1722835"/>
                </a:cubicBezTo>
                <a:cubicBezTo>
                  <a:pt x="13176789" y="1879254"/>
                  <a:pt x="13157233" y="2117472"/>
                  <a:pt x="13182600" y="2392826"/>
                </a:cubicBezTo>
                <a:cubicBezTo>
                  <a:pt x="12942730" y="2403300"/>
                  <a:pt x="12863795" y="2413201"/>
                  <a:pt x="12620605" y="2392826"/>
                </a:cubicBezTo>
                <a:cubicBezTo>
                  <a:pt x="12377416" y="2372451"/>
                  <a:pt x="11858230" y="2428298"/>
                  <a:pt x="11663132" y="2392826"/>
                </a:cubicBezTo>
                <a:cubicBezTo>
                  <a:pt x="11468034" y="2357354"/>
                  <a:pt x="11433984" y="2381126"/>
                  <a:pt x="11232963" y="2392826"/>
                </a:cubicBezTo>
                <a:cubicBezTo>
                  <a:pt x="11031942" y="2404526"/>
                  <a:pt x="11010343" y="2409087"/>
                  <a:pt x="10802794" y="2392826"/>
                </a:cubicBezTo>
                <a:cubicBezTo>
                  <a:pt x="10595245" y="2376565"/>
                  <a:pt x="10044738" y="2367776"/>
                  <a:pt x="9845321" y="2392826"/>
                </a:cubicBezTo>
                <a:cubicBezTo>
                  <a:pt x="9645904" y="2417876"/>
                  <a:pt x="9638759" y="2398961"/>
                  <a:pt x="9546978" y="2392826"/>
                </a:cubicBezTo>
                <a:cubicBezTo>
                  <a:pt x="9455197" y="2386691"/>
                  <a:pt x="9004640" y="2384891"/>
                  <a:pt x="8589505" y="2392826"/>
                </a:cubicBezTo>
                <a:cubicBezTo>
                  <a:pt x="8174370" y="2400761"/>
                  <a:pt x="7947236" y="2385157"/>
                  <a:pt x="7763858" y="2392826"/>
                </a:cubicBezTo>
                <a:cubicBezTo>
                  <a:pt x="7580480" y="2400495"/>
                  <a:pt x="7508470" y="2406067"/>
                  <a:pt x="7333689" y="2392826"/>
                </a:cubicBezTo>
                <a:cubicBezTo>
                  <a:pt x="7158908" y="2379585"/>
                  <a:pt x="6753333" y="2391468"/>
                  <a:pt x="6376215" y="2392826"/>
                </a:cubicBezTo>
                <a:cubicBezTo>
                  <a:pt x="5999097" y="2394184"/>
                  <a:pt x="5865032" y="2366361"/>
                  <a:pt x="5418742" y="2392826"/>
                </a:cubicBezTo>
                <a:cubicBezTo>
                  <a:pt x="4972452" y="2419291"/>
                  <a:pt x="4834554" y="2402574"/>
                  <a:pt x="4593095" y="2392826"/>
                </a:cubicBezTo>
                <a:cubicBezTo>
                  <a:pt x="4351636" y="2383078"/>
                  <a:pt x="4370275" y="2407215"/>
                  <a:pt x="4294752" y="2392826"/>
                </a:cubicBezTo>
                <a:cubicBezTo>
                  <a:pt x="4219229" y="2378437"/>
                  <a:pt x="3977886" y="2397002"/>
                  <a:pt x="3732757" y="2392826"/>
                </a:cubicBezTo>
                <a:cubicBezTo>
                  <a:pt x="3487628" y="2388650"/>
                  <a:pt x="3351258" y="2419594"/>
                  <a:pt x="3038936" y="2392826"/>
                </a:cubicBezTo>
                <a:cubicBezTo>
                  <a:pt x="2726614" y="2366058"/>
                  <a:pt x="2533527" y="2426712"/>
                  <a:pt x="2345115" y="2392826"/>
                </a:cubicBezTo>
                <a:cubicBezTo>
                  <a:pt x="2156703" y="2358940"/>
                  <a:pt x="1896019" y="2388352"/>
                  <a:pt x="1783120" y="2392826"/>
                </a:cubicBezTo>
                <a:cubicBezTo>
                  <a:pt x="1670222" y="2397300"/>
                  <a:pt x="1492382" y="2382099"/>
                  <a:pt x="1221125" y="2392826"/>
                </a:cubicBezTo>
                <a:cubicBezTo>
                  <a:pt x="949868" y="2403553"/>
                  <a:pt x="474818" y="2452340"/>
                  <a:pt x="0" y="2392826"/>
                </a:cubicBezTo>
                <a:cubicBezTo>
                  <a:pt x="274" y="2116035"/>
                  <a:pt x="-8771" y="2019596"/>
                  <a:pt x="0" y="1818548"/>
                </a:cubicBezTo>
                <a:cubicBezTo>
                  <a:pt x="8771" y="1617500"/>
                  <a:pt x="10057" y="1457527"/>
                  <a:pt x="0" y="1292126"/>
                </a:cubicBezTo>
                <a:cubicBezTo>
                  <a:pt x="-10057" y="1126725"/>
                  <a:pt x="-13020" y="857082"/>
                  <a:pt x="0" y="693920"/>
                </a:cubicBezTo>
                <a:cubicBezTo>
                  <a:pt x="13020" y="530758"/>
                  <a:pt x="-25358" y="171403"/>
                  <a:pt x="0" y="0"/>
                </a:cubicBezTo>
                <a:close/>
              </a:path>
              <a:path w="13182600" h="2392826" stroke="0" extrusionOk="0">
                <a:moveTo>
                  <a:pt x="0" y="0"/>
                </a:moveTo>
                <a:cubicBezTo>
                  <a:pt x="232255" y="25986"/>
                  <a:pt x="411171" y="22313"/>
                  <a:pt x="561995" y="0"/>
                </a:cubicBezTo>
                <a:cubicBezTo>
                  <a:pt x="712820" y="-22313"/>
                  <a:pt x="952657" y="32923"/>
                  <a:pt x="1255816" y="0"/>
                </a:cubicBezTo>
                <a:cubicBezTo>
                  <a:pt x="1558975" y="-32923"/>
                  <a:pt x="1574004" y="19447"/>
                  <a:pt x="1817811" y="0"/>
                </a:cubicBezTo>
                <a:cubicBezTo>
                  <a:pt x="2061619" y="-19447"/>
                  <a:pt x="2410683" y="-11895"/>
                  <a:pt x="2643458" y="0"/>
                </a:cubicBezTo>
                <a:cubicBezTo>
                  <a:pt x="2876233" y="11895"/>
                  <a:pt x="3057737" y="-30524"/>
                  <a:pt x="3469105" y="0"/>
                </a:cubicBezTo>
                <a:cubicBezTo>
                  <a:pt x="3880473" y="30524"/>
                  <a:pt x="3662729" y="-12047"/>
                  <a:pt x="3767448" y="0"/>
                </a:cubicBezTo>
                <a:cubicBezTo>
                  <a:pt x="3872167" y="12047"/>
                  <a:pt x="4015437" y="19138"/>
                  <a:pt x="4197617" y="0"/>
                </a:cubicBezTo>
                <a:cubicBezTo>
                  <a:pt x="4379797" y="-19138"/>
                  <a:pt x="4387135" y="-14756"/>
                  <a:pt x="4495960" y="0"/>
                </a:cubicBezTo>
                <a:cubicBezTo>
                  <a:pt x="4604785" y="14756"/>
                  <a:pt x="5072843" y="-43539"/>
                  <a:pt x="5453433" y="0"/>
                </a:cubicBezTo>
                <a:cubicBezTo>
                  <a:pt x="5834023" y="43539"/>
                  <a:pt x="5636578" y="-10133"/>
                  <a:pt x="5751777" y="0"/>
                </a:cubicBezTo>
                <a:cubicBezTo>
                  <a:pt x="5866976" y="10133"/>
                  <a:pt x="6011749" y="18062"/>
                  <a:pt x="6181946" y="0"/>
                </a:cubicBezTo>
                <a:cubicBezTo>
                  <a:pt x="6352143" y="-18062"/>
                  <a:pt x="6760835" y="8334"/>
                  <a:pt x="7139419" y="0"/>
                </a:cubicBezTo>
                <a:cubicBezTo>
                  <a:pt x="7518003" y="-8334"/>
                  <a:pt x="7643904" y="11375"/>
                  <a:pt x="7833240" y="0"/>
                </a:cubicBezTo>
                <a:cubicBezTo>
                  <a:pt x="8022576" y="-11375"/>
                  <a:pt x="8262656" y="-8082"/>
                  <a:pt x="8395235" y="0"/>
                </a:cubicBezTo>
                <a:cubicBezTo>
                  <a:pt x="8527815" y="8082"/>
                  <a:pt x="8776104" y="16907"/>
                  <a:pt x="8957230" y="0"/>
                </a:cubicBezTo>
                <a:cubicBezTo>
                  <a:pt x="9138357" y="-16907"/>
                  <a:pt x="9117969" y="-5479"/>
                  <a:pt x="9255573" y="0"/>
                </a:cubicBezTo>
                <a:cubicBezTo>
                  <a:pt x="9393177" y="5479"/>
                  <a:pt x="9610937" y="-25925"/>
                  <a:pt x="9817568" y="0"/>
                </a:cubicBezTo>
                <a:cubicBezTo>
                  <a:pt x="10024199" y="25925"/>
                  <a:pt x="10249007" y="1690"/>
                  <a:pt x="10511389" y="0"/>
                </a:cubicBezTo>
                <a:cubicBezTo>
                  <a:pt x="10773771" y="-1690"/>
                  <a:pt x="10747214" y="-11642"/>
                  <a:pt x="10809732" y="0"/>
                </a:cubicBezTo>
                <a:cubicBezTo>
                  <a:pt x="10872250" y="11642"/>
                  <a:pt x="11040047" y="9968"/>
                  <a:pt x="11108075" y="0"/>
                </a:cubicBezTo>
                <a:cubicBezTo>
                  <a:pt x="11176103" y="-9968"/>
                  <a:pt x="11839766" y="-22217"/>
                  <a:pt x="12065548" y="0"/>
                </a:cubicBezTo>
                <a:cubicBezTo>
                  <a:pt x="12291330" y="22217"/>
                  <a:pt x="12762969" y="-54966"/>
                  <a:pt x="13182600" y="0"/>
                </a:cubicBezTo>
                <a:cubicBezTo>
                  <a:pt x="13210863" y="223840"/>
                  <a:pt x="13207880" y="303724"/>
                  <a:pt x="13182600" y="574278"/>
                </a:cubicBezTo>
                <a:cubicBezTo>
                  <a:pt x="13157320" y="844832"/>
                  <a:pt x="13206778" y="913682"/>
                  <a:pt x="13182600" y="1220341"/>
                </a:cubicBezTo>
                <a:cubicBezTo>
                  <a:pt x="13158422" y="1527000"/>
                  <a:pt x="13188397" y="1624398"/>
                  <a:pt x="13182600" y="1746763"/>
                </a:cubicBezTo>
                <a:cubicBezTo>
                  <a:pt x="13176803" y="1869128"/>
                  <a:pt x="13174416" y="2122173"/>
                  <a:pt x="13182600" y="2392826"/>
                </a:cubicBezTo>
                <a:cubicBezTo>
                  <a:pt x="13094911" y="2380196"/>
                  <a:pt x="12900224" y="2400362"/>
                  <a:pt x="12752431" y="2392826"/>
                </a:cubicBezTo>
                <a:cubicBezTo>
                  <a:pt x="12604638" y="2385290"/>
                  <a:pt x="12018142" y="2372437"/>
                  <a:pt x="11794958" y="2392826"/>
                </a:cubicBezTo>
                <a:cubicBezTo>
                  <a:pt x="11571774" y="2413215"/>
                  <a:pt x="11139091" y="2369419"/>
                  <a:pt x="10969311" y="2392826"/>
                </a:cubicBezTo>
                <a:cubicBezTo>
                  <a:pt x="10799531" y="2416233"/>
                  <a:pt x="10415481" y="2418142"/>
                  <a:pt x="10143664" y="2392826"/>
                </a:cubicBezTo>
                <a:cubicBezTo>
                  <a:pt x="9871847" y="2367510"/>
                  <a:pt x="9740424" y="2413432"/>
                  <a:pt x="9581669" y="2392826"/>
                </a:cubicBezTo>
                <a:cubicBezTo>
                  <a:pt x="9422915" y="2372220"/>
                  <a:pt x="9343290" y="2400507"/>
                  <a:pt x="9151500" y="2392826"/>
                </a:cubicBezTo>
                <a:cubicBezTo>
                  <a:pt x="8959710" y="2385145"/>
                  <a:pt x="8684181" y="2370882"/>
                  <a:pt x="8457679" y="2392826"/>
                </a:cubicBezTo>
                <a:cubicBezTo>
                  <a:pt x="8231177" y="2414770"/>
                  <a:pt x="8098226" y="2383719"/>
                  <a:pt x="7763858" y="2392826"/>
                </a:cubicBezTo>
                <a:cubicBezTo>
                  <a:pt x="7429490" y="2401933"/>
                  <a:pt x="7295914" y="2404075"/>
                  <a:pt x="6938211" y="2392826"/>
                </a:cubicBezTo>
                <a:cubicBezTo>
                  <a:pt x="6580508" y="2381577"/>
                  <a:pt x="6382767" y="2398184"/>
                  <a:pt x="5980737" y="2392826"/>
                </a:cubicBezTo>
                <a:cubicBezTo>
                  <a:pt x="5578707" y="2387468"/>
                  <a:pt x="5788391" y="2403408"/>
                  <a:pt x="5682394" y="2392826"/>
                </a:cubicBezTo>
                <a:cubicBezTo>
                  <a:pt x="5576397" y="2382244"/>
                  <a:pt x="5295811" y="2377836"/>
                  <a:pt x="5120399" y="2392826"/>
                </a:cubicBezTo>
                <a:cubicBezTo>
                  <a:pt x="4944987" y="2407816"/>
                  <a:pt x="4809349" y="2411844"/>
                  <a:pt x="4558404" y="2392826"/>
                </a:cubicBezTo>
                <a:cubicBezTo>
                  <a:pt x="4307460" y="2373808"/>
                  <a:pt x="4087718" y="2376793"/>
                  <a:pt x="3732757" y="2392826"/>
                </a:cubicBezTo>
                <a:cubicBezTo>
                  <a:pt x="3377796" y="2408859"/>
                  <a:pt x="3238692" y="2415626"/>
                  <a:pt x="2907110" y="2392826"/>
                </a:cubicBezTo>
                <a:cubicBezTo>
                  <a:pt x="2575528" y="2370026"/>
                  <a:pt x="2347583" y="2379682"/>
                  <a:pt x="1949637" y="2392826"/>
                </a:cubicBezTo>
                <a:cubicBezTo>
                  <a:pt x="1551691" y="2405970"/>
                  <a:pt x="1367863" y="2426076"/>
                  <a:pt x="1123990" y="2392826"/>
                </a:cubicBezTo>
                <a:cubicBezTo>
                  <a:pt x="880117" y="2359576"/>
                  <a:pt x="872820" y="2375745"/>
                  <a:pt x="693821" y="2392826"/>
                </a:cubicBezTo>
                <a:cubicBezTo>
                  <a:pt x="514822" y="2409907"/>
                  <a:pt x="192143" y="2396292"/>
                  <a:pt x="0" y="2392826"/>
                </a:cubicBezTo>
                <a:cubicBezTo>
                  <a:pt x="-12220" y="2233629"/>
                  <a:pt x="-26512" y="2001113"/>
                  <a:pt x="0" y="1842476"/>
                </a:cubicBezTo>
                <a:cubicBezTo>
                  <a:pt x="26512" y="1683839"/>
                  <a:pt x="-22546" y="1380937"/>
                  <a:pt x="0" y="1220341"/>
                </a:cubicBezTo>
                <a:cubicBezTo>
                  <a:pt x="22546" y="1059746"/>
                  <a:pt x="19792" y="757440"/>
                  <a:pt x="0" y="598207"/>
                </a:cubicBezTo>
                <a:cubicBezTo>
                  <a:pt x="-19792" y="438974"/>
                  <a:pt x="-19572" y="270530"/>
                  <a:pt x="0" y="0"/>
                </a:cubicBezTo>
                <a:close/>
              </a:path>
            </a:pathLst>
          </a:custGeom>
          <a:solidFill>
            <a:schemeClr val="bg1"/>
          </a:solidFill>
          <a:ln>
            <a:extLst>
              <a:ext uri="{C807C97D-BFC1-408E-A445-0C87EB9F89A2}">
                <ask:lineSketchStyleProps xmlns="" xmlns:ask="http://schemas.microsoft.com/office/drawing/2018/sketchyshapes" sd="91002879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defTabSz="384048">
              <a:buClrTx/>
              <a:defRPr/>
            </a:pPr>
            <a:endParaRPr lang="vi-VN" sz="800" kern="1200">
              <a:solidFill>
                <a:prstClr val="white"/>
              </a:solidFill>
              <a:latin typeface="Arial" panose="020B0604020202020204" pitchFamily="34" charset="0"/>
            </a:endParaRPr>
          </a:p>
        </p:txBody>
      </p:sp>
      <p:sp>
        <p:nvSpPr>
          <p:cNvPr id="5" name="TextBox 4">
            <a:extLst>
              <a:ext uri="{FF2B5EF4-FFF2-40B4-BE49-F238E27FC236}">
                <a16:creationId xmlns:a16="http://schemas.microsoft.com/office/drawing/2014/main" id="{9BE3BC96-3D9E-580F-7AB7-A848E012B983}"/>
              </a:ext>
            </a:extLst>
          </p:cNvPr>
          <p:cNvSpPr txBox="1"/>
          <p:nvPr/>
        </p:nvSpPr>
        <p:spPr>
          <a:xfrm>
            <a:off x="716241" y="4067161"/>
            <a:ext cx="4829175" cy="777443"/>
          </a:xfrm>
          <a:prstGeom prst="rect">
            <a:avLst/>
          </a:prstGeom>
          <a:noFill/>
        </p:spPr>
        <p:txBody>
          <a:bodyPr wrap="square" lIns="38405" tIns="19202" rIns="38405" bIns="19202" rtlCol="0">
            <a:spAutoFit/>
          </a:bodyPr>
          <a:lstStyle/>
          <a:p>
            <a:pPr algn="just" defTabSz="384048">
              <a:buClrTx/>
              <a:defRPr/>
            </a:pPr>
            <a:r>
              <a:rPr lang="vi-VN" sz="2400" b="1" dirty="0">
                <a:solidFill>
                  <a:srgbClr val="0070C0"/>
                </a:solidFill>
                <a:latin typeface="+mj-lt"/>
              </a:rPr>
              <a:t>Điều may mắn gì đã đến với hai bà cháu?</a:t>
            </a:r>
            <a:endParaRPr lang="vi-VN" sz="2400" b="1" kern="1200" dirty="0">
              <a:solidFill>
                <a:prstClr val="black"/>
              </a:solidFill>
              <a:latin typeface="+mj-lt"/>
              <a:ea typeface="+mn-ea"/>
              <a:cs typeface="+mn-cs"/>
            </a:endParaRPr>
          </a:p>
        </p:txBody>
      </p:sp>
      <p:sp>
        <p:nvSpPr>
          <p:cNvPr id="6" name="TextBox 5">
            <a:extLst>
              <a:ext uri="{FF2B5EF4-FFF2-40B4-BE49-F238E27FC236}">
                <a16:creationId xmlns:a16="http://schemas.microsoft.com/office/drawing/2014/main" id="{716CD906-8671-9173-D59F-810A4C9D07CD}"/>
              </a:ext>
            </a:extLst>
          </p:cNvPr>
          <p:cNvSpPr txBox="1"/>
          <p:nvPr/>
        </p:nvSpPr>
        <p:spPr>
          <a:xfrm>
            <a:off x="644217" y="3914161"/>
            <a:ext cx="5146829" cy="1146775"/>
          </a:xfrm>
          <a:prstGeom prst="rect">
            <a:avLst/>
          </a:prstGeom>
          <a:noFill/>
        </p:spPr>
        <p:txBody>
          <a:bodyPr wrap="square" lIns="38405" tIns="19202" rIns="38405" bIns="19202" rtlCol="0">
            <a:spAutoFit/>
          </a:bodyPr>
          <a:lstStyle/>
          <a:p>
            <a:pPr algn="just" defTabSz="384048">
              <a:buClrTx/>
              <a:defRPr/>
            </a:pPr>
            <a:r>
              <a:rPr lang="vi-VN" sz="2400" b="1" kern="1200" dirty="0">
                <a:solidFill>
                  <a:srgbClr val="C0504D">
                    <a:lumMod val="75000"/>
                  </a:srgbClr>
                </a:solidFill>
                <a:latin typeface="+mj-lt"/>
                <a:ea typeface="+mn-ea"/>
                <a:cs typeface="+mn-cs"/>
              </a:rPr>
              <a:t>Một hôm, cậu bé đào được củ gì rất lạ. Khi nấu chín, có mùi thơm. Cậu bé thấy rất ngon nên mang về biếu bà.</a:t>
            </a:r>
          </a:p>
        </p:txBody>
      </p:sp>
      <p:pic>
        <p:nvPicPr>
          <p:cNvPr id="11" name="Picture 10">
            <a:extLst>
              <a:ext uri="{FF2B5EF4-FFF2-40B4-BE49-F238E27FC236}">
                <a16:creationId xmlns:a16="http://schemas.microsoft.com/office/drawing/2014/main" id="{CBF9281C-5A0F-2A4D-A62E-C6AB64955B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5000"/>
                    </a14:imgEffect>
                    <a14:imgEffect>
                      <a14:saturation sat="200000"/>
                    </a14:imgEffect>
                  </a14:imgLayer>
                </a14:imgProps>
              </a:ext>
            </a:extLst>
          </a:blip>
          <a:stretch>
            <a:fillRect/>
          </a:stretch>
        </p:blipFill>
        <p:spPr>
          <a:xfrm>
            <a:off x="828675" y="793615"/>
            <a:ext cx="4777915" cy="2988676"/>
          </a:xfrm>
          <a:prstGeom prst="rect">
            <a:avLst/>
          </a:prstGeom>
        </p:spPr>
      </p:pic>
      <p:sp>
        <p:nvSpPr>
          <p:cNvPr id="12" name="TextBox 11">
            <a:extLst>
              <a:ext uri="{FF2B5EF4-FFF2-40B4-BE49-F238E27FC236}">
                <a16:creationId xmlns:a16="http://schemas.microsoft.com/office/drawing/2014/main" id="{8042ADE7-78EB-A331-06F8-551DF147B95E}"/>
              </a:ext>
            </a:extLst>
          </p:cNvPr>
          <p:cNvSpPr txBox="1"/>
          <p:nvPr/>
        </p:nvSpPr>
        <p:spPr>
          <a:xfrm>
            <a:off x="85724" y="219843"/>
            <a:ext cx="6686550"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0070C0"/>
                </a:solidFill>
                <a:latin typeface="+mj-lt"/>
                <a:ea typeface="+mn-ea"/>
                <a:cs typeface="+mn-cs"/>
              </a:rPr>
              <a:t>1. </a:t>
            </a:r>
            <a:r>
              <a:rPr lang="vi-VN" sz="2800" b="1" kern="1200" dirty="0">
                <a:solidFill>
                  <a:prstClr val="black"/>
                </a:solidFill>
                <a:latin typeface="+mj-lt"/>
                <a:ea typeface="+mn-ea"/>
                <a:cs typeface="+mn-cs"/>
              </a:rPr>
              <a:t>Dựa vào tranh và gợi ý, đoán nội dung từng tranh:</a:t>
            </a:r>
          </a:p>
        </p:txBody>
      </p:sp>
    </p:spTree>
    <p:extLst>
      <p:ext uri="{BB962C8B-B14F-4D97-AF65-F5344CB8AC3E}">
        <p14:creationId xmlns:p14="http://schemas.microsoft.com/office/powerpoint/2010/main" val="4111167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B1E187-72E2-FAC7-E469-78ED9A72EB93}"/>
              </a:ext>
            </a:extLst>
          </p:cNvPr>
          <p:cNvSpPr/>
          <p:nvPr/>
        </p:nvSpPr>
        <p:spPr>
          <a:xfrm>
            <a:off x="715308" y="3960120"/>
            <a:ext cx="5056842" cy="1183380"/>
          </a:xfrm>
          <a:custGeom>
            <a:avLst/>
            <a:gdLst>
              <a:gd name="connsiteX0" fmla="*/ 0 w 13182600"/>
              <a:gd name="connsiteY0" fmla="*/ 0 h 1777603"/>
              <a:gd name="connsiteX1" fmla="*/ 825647 w 13182600"/>
              <a:gd name="connsiteY1" fmla="*/ 0 h 1777603"/>
              <a:gd name="connsiteX2" fmla="*/ 1255816 w 13182600"/>
              <a:gd name="connsiteY2" fmla="*/ 0 h 1777603"/>
              <a:gd name="connsiteX3" fmla="*/ 1685985 w 13182600"/>
              <a:gd name="connsiteY3" fmla="*/ 0 h 1777603"/>
              <a:gd name="connsiteX4" fmla="*/ 2643458 w 13182600"/>
              <a:gd name="connsiteY4" fmla="*/ 0 h 1777603"/>
              <a:gd name="connsiteX5" fmla="*/ 3337279 w 13182600"/>
              <a:gd name="connsiteY5" fmla="*/ 0 h 1777603"/>
              <a:gd name="connsiteX6" fmla="*/ 3899274 w 13182600"/>
              <a:gd name="connsiteY6" fmla="*/ 0 h 1777603"/>
              <a:gd name="connsiteX7" fmla="*/ 4461269 w 13182600"/>
              <a:gd name="connsiteY7" fmla="*/ 0 h 1777603"/>
              <a:gd name="connsiteX8" fmla="*/ 5155090 w 13182600"/>
              <a:gd name="connsiteY8" fmla="*/ 0 h 1777603"/>
              <a:gd name="connsiteX9" fmla="*/ 5980737 w 13182600"/>
              <a:gd name="connsiteY9" fmla="*/ 0 h 1777603"/>
              <a:gd name="connsiteX10" fmla="*/ 6806385 w 13182600"/>
              <a:gd name="connsiteY10" fmla="*/ 0 h 1777603"/>
              <a:gd name="connsiteX11" fmla="*/ 7236554 w 13182600"/>
              <a:gd name="connsiteY11" fmla="*/ 0 h 1777603"/>
              <a:gd name="connsiteX12" fmla="*/ 7930375 w 13182600"/>
              <a:gd name="connsiteY12" fmla="*/ 0 h 1777603"/>
              <a:gd name="connsiteX13" fmla="*/ 8756022 w 13182600"/>
              <a:gd name="connsiteY13" fmla="*/ 0 h 1777603"/>
              <a:gd name="connsiteX14" fmla="*/ 9713495 w 13182600"/>
              <a:gd name="connsiteY14" fmla="*/ 0 h 1777603"/>
              <a:gd name="connsiteX15" fmla="*/ 10539142 w 13182600"/>
              <a:gd name="connsiteY15" fmla="*/ 0 h 1777603"/>
              <a:gd name="connsiteX16" fmla="*/ 10837485 w 13182600"/>
              <a:gd name="connsiteY16" fmla="*/ 0 h 1777603"/>
              <a:gd name="connsiteX17" fmla="*/ 11794958 w 13182600"/>
              <a:gd name="connsiteY17" fmla="*/ 0 h 1777603"/>
              <a:gd name="connsiteX18" fmla="*/ 13182600 w 13182600"/>
              <a:gd name="connsiteY18" fmla="*/ 0 h 1777603"/>
              <a:gd name="connsiteX19" fmla="*/ 13182600 w 13182600"/>
              <a:gd name="connsiteY19" fmla="*/ 539206 h 1777603"/>
              <a:gd name="connsiteX20" fmla="*/ 13182600 w 13182600"/>
              <a:gd name="connsiteY20" fmla="*/ 1078412 h 1777603"/>
              <a:gd name="connsiteX21" fmla="*/ 13182600 w 13182600"/>
              <a:gd name="connsiteY21" fmla="*/ 1777603 h 1777603"/>
              <a:gd name="connsiteX22" fmla="*/ 12752431 w 13182600"/>
              <a:gd name="connsiteY22" fmla="*/ 1777603 h 1777603"/>
              <a:gd name="connsiteX23" fmla="*/ 12190436 w 13182600"/>
              <a:gd name="connsiteY23" fmla="*/ 1777603 h 1777603"/>
              <a:gd name="connsiteX24" fmla="*/ 11760267 w 13182600"/>
              <a:gd name="connsiteY24" fmla="*/ 1777603 h 1777603"/>
              <a:gd name="connsiteX25" fmla="*/ 10934620 w 13182600"/>
              <a:gd name="connsiteY25" fmla="*/ 1777603 h 1777603"/>
              <a:gd name="connsiteX26" fmla="*/ 10504451 w 13182600"/>
              <a:gd name="connsiteY26" fmla="*/ 1777603 h 1777603"/>
              <a:gd name="connsiteX27" fmla="*/ 9942456 w 13182600"/>
              <a:gd name="connsiteY27" fmla="*/ 1777603 h 1777603"/>
              <a:gd name="connsiteX28" fmla="*/ 9248635 w 13182600"/>
              <a:gd name="connsiteY28" fmla="*/ 1777603 h 1777603"/>
              <a:gd name="connsiteX29" fmla="*/ 8291162 w 13182600"/>
              <a:gd name="connsiteY29" fmla="*/ 1777603 h 1777603"/>
              <a:gd name="connsiteX30" fmla="*/ 7860993 w 13182600"/>
              <a:gd name="connsiteY30" fmla="*/ 1777603 h 1777603"/>
              <a:gd name="connsiteX31" fmla="*/ 7430823 w 13182600"/>
              <a:gd name="connsiteY31" fmla="*/ 1777603 h 1777603"/>
              <a:gd name="connsiteX32" fmla="*/ 6473350 w 13182600"/>
              <a:gd name="connsiteY32" fmla="*/ 1777603 h 1777603"/>
              <a:gd name="connsiteX33" fmla="*/ 6175007 w 13182600"/>
              <a:gd name="connsiteY33" fmla="*/ 1777603 h 1777603"/>
              <a:gd name="connsiteX34" fmla="*/ 5217534 w 13182600"/>
              <a:gd name="connsiteY34" fmla="*/ 1777603 h 1777603"/>
              <a:gd name="connsiteX35" fmla="*/ 4391887 w 13182600"/>
              <a:gd name="connsiteY35" fmla="*/ 1777603 h 1777603"/>
              <a:gd name="connsiteX36" fmla="*/ 3961718 w 13182600"/>
              <a:gd name="connsiteY36" fmla="*/ 1777603 h 1777603"/>
              <a:gd name="connsiteX37" fmla="*/ 3004245 w 13182600"/>
              <a:gd name="connsiteY37" fmla="*/ 1777603 h 1777603"/>
              <a:gd name="connsiteX38" fmla="*/ 2046772 w 13182600"/>
              <a:gd name="connsiteY38" fmla="*/ 1777603 h 1777603"/>
              <a:gd name="connsiteX39" fmla="*/ 1221125 w 13182600"/>
              <a:gd name="connsiteY39" fmla="*/ 1777603 h 1777603"/>
              <a:gd name="connsiteX40" fmla="*/ 922782 w 13182600"/>
              <a:gd name="connsiteY40" fmla="*/ 1777603 h 1777603"/>
              <a:gd name="connsiteX41" fmla="*/ 0 w 13182600"/>
              <a:gd name="connsiteY41" fmla="*/ 1777603 h 1777603"/>
              <a:gd name="connsiteX42" fmla="*/ 0 w 13182600"/>
              <a:gd name="connsiteY42" fmla="*/ 1185069 h 1777603"/>
              <a:gd name="connsiteX43" fmla="*/ 0 w 13182600"/>
              <a:gd name="connsiteY43" fmla="*/ 556982 h 1777603"/>
              <a:gd name="connsiteX44" fmla="*/ 0 w 13182600"/>
              <a:gd name="connsiteY44" fmla="*/ 0 h 177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182600" h="1777603" fill="none" extrusionOk="0">
                <a:moveTo>
                  <a:pt x="0" y="0"/>
                </a:moveTo>
                <a:cubicBezTo>
                  <a:pt x="292049" y="31629"/>
                  <a:pt x="638112" y="-30112"/>
                  <a:pt x="825647" y="0"/>
                </a:cubicBezTo>
                <a:cubicBezTo>
                  <a:pt x="1013182" y="30112"/>
                  <a:pt x="1116053" y="-17466"/>
                  <a:pt x="1255816" y="0"/>
                </a:cubicBezTo>
                <a:cubicBezTo>
                  <a:pt x="1395579" y="17466"/>
                  <a:pt x="1560808" y="-16343"/>
                  <a:pt x="1685985" y="0"/>
                </a:cubicBezTo>
                <a:cubicBezTo>
                  <a:pt x="1811162" y="16343"/>
                  <a:pt x="2223212" y="28203"/>
                  <a:pt x="2643458" y="0"/>
                </a:cubicBezTo>
                <a:cubicBezTo>
                  <a:pt x="3063704" y="-28203"/>
                  <a:pt x="3193855" y="-974"/>
                  <a:pt x="3337279" y="0"/>
                </a:cubicBezTo>
                <a:cubicBezTo>
                  <a:pt x="3480703" y="974"/>
                  <a:pt x="3746694" y="20638"/>
                  <a:pt x="3899274" y="0"/>
                </a:cubicBezTo>
                <a:cubicBezTo>
                  <a:pt x="4051854" y="-20638"/>
                  <a:pt x="4293070" y="25418"/>
                  <a:pt x="4461269" y="0"/>
                </a:cubicBezTo>
                <a:cubicBezTo>
                  <a:pt x="4629469" y="-25418"/>
                  <a:pt x="4822510" y="-21556"/>
                  <a:pt x="5155090" y="0"/>
                </a:cubicBezTo>
                <a:cubicBezTo>
                  <a:pt x="5487670" y="21556"/>
                  <a:pt x="5655022" y="34564"/>
                  <a:pt x="5980737" y="0"/>
                </a:cubicBezTo>
                <a:cubicBezTo>
                  <a:pt x="6306452" y="-34564"/>
                  <a:pt x="6454374" y="-4497"/>
                  <a:pt x="6806385" y="0"/>
                </a:cubicBezTo>
                <a:cubicBezTo>
                  <a:pt x="7158396" y="4497"/>
                  <a:pt x="7064558" y="-3759"/>
                  <a:pt x="7236554" y="0"/>
                </a:cubicBezTo>
                <a:cubicBezTo>
                  <a:pt x="7408550" y="3759"/>
                  <a:pt x="7699729" y="-5683"/>
                  <a:pt x="7930375" y="0"/>
                </a:cubicBezTo>
                <a:cubicBezTo>
                  <a:pt x="8161021" y="5683"/>
                  <a:pt x="8474402" y="-21508"/>
                  <a:pt x="8756022" y="0"/>
                </a:cubicBezTo>
                <a:cubicBezTo>
                  <a:pt x="9037642" y="21508"/>
                  <a:pt x="9430835" y="45587"/>
                  <a:pt x="9713495" y="0"/>
                </a:cubicBezTo>
                <a:cubicBezTo>
                  <a:pt x="9996155" y="-45587"/>
                  <a:pt x="10292765" y="-22347"/>
                  <a:pt x="10539142" y="0"/>
                </a:cubicBezTo>
                <a:cubicBezTo>
                  <a:pt x="10785519" y="22347"/>
                  <a:pt x="10760174" y="-6894"/>
                  <a:pt x="10837485" y="0"/>
                </a:cubicBezTo>
                <a:cubicBezTo>
                  <a:pt x="10914796" y="6894"/>
                  <a:pt x="11505095" y="-41124"/>
                  <a:pt x="11794958" y="0"/>
                </a:cubicBezTo>
                <a:cubicBezTo>
                  <a:pt x="12084821" y="41124"/>
                  <a:pt x="12902690" y="17739"/>
                  <a:pt x="13182600" y="0"/>
                </a:cubicBezTo>
                <a:cubicBezTo>
                  <a:pt x="13183642" y="138728"/>
                  <a:pt x="13185129" y="392453"/>
                  <a:pt x="13182600" y="539206"/>
                </a:cubicBezTo>
                <a:cubicBezTo>
                  <a:pt x="13180071" y="685959"/>
                  <a:pt x="13178872" y="825146"/>
                  <a:pt x="13182600" y="1078412"/>
                </a:cubicBezTo>
                <a:cubicBezTo>
                  <a:pt x="13186328" y="1331678"/>
                  <a:pt x="13175814" y="1536940"/>
                  <a:pt x="13182600" y="1777603"/>
                </a:cubicBezTo>
                <a:cubicBezTo>
                  <a:pt x="13010133" y="1756155"/>
                  <a:pt x="12863918" y="1769111"/>
                  <a:pt x="12752431" y="1777603"/>
                </a:cubicBezTo>
                <a:cubicBezTo>
                  <a:pt x="12640944" y="1786095"/>
                  <a:pt x="12425041" y="1781947"/>
                  <a:pt x="12190436" y="1777603"/>
                </a:cubicBezTo>
                <a:cubicBezTo>
                  <a:pt x="11955831" y="1773259"/>
                  <a:pt x="11869890" y="1776977"/>
                  <a:pt x="11760267" y="1777603"/>
                </a:cubicBezTo>
                <a:cubicBezTo>
                  <a:pt x="11650644" y="1778229"/>
                  <a:pt x="11291126" y="1806496"/>
                  <a:pt x="10934620" y="1777603"/>
                </a:cubicBezTo>
                <a:cubicBezTo>
                  <a:pt x="10578114" y="1748710"/>
                  <a:pt x="10614265" y="1783476"/>
                  <a:pt x="10504451" y="1777603"/>
                </a:cubicBezTo>
                <a:cubicBezTo>
                  <a:pt x="10394637" y="1771730"/>
                  <a:pt x="10176061" y="1780851"/>
                  <a:pt x="9942456" y="1777603"/>
                </a:cubicBezTo>
                <a:cubicBezTo>
                  <a:pt x="9708851" y="1774355"/>
                  <a:pt x="9407065" y="1797674"/>
                  <a:pt x="9248635" y="1777603"/>
                </a:cubicBezTo>
                <a:cubicBezTo>
                  <a:pt x="9090205" y="1757532"/>
                  <a:pt x="8486260" y="1813075"/>
                  <a:pt x="8291162" y="1777603"/>
                </a:cubicBezTo>
                <a:cubicBezTo>
                  <a:pt x="8096064" y="1742131"/>
                  <a:pt x="8062014" y="1765903"/>
                  <a:pt x="7860993" y="1777603"/>
                </a:cubicBezTo>
                <a:cubicBezTo>
                  <a:pt x="7659972" y="1789303"/>
                  <a:pt x="7518308" y="1797098"/>
                  <a:pt x="7430823" y="1777603"/>
                </a:cubicBezTo>
                <a:cubicBezTo>
                  <a:pt x="7343338" y="1758109"/>
                  <a:pt x="6672767" y="1752553"/>
                  <a:pt x="6473350" y="1777603"/>
                </a:cubicBezTo>
                <a:cubicBezTo>
                  <a:pt x="6273933" y="1802653"/>
                  <a:pt x="6266788" y="1783738"/>
                  <a:pt x="6175007" y="1777603"/>
                </a:cubicBezTo>
                <a:cubicBezTo>
                  <a:pt x="6083226" y="1771468"/>
                  <a:pt x="5632669" y="1769668"/>
                  <a:pt x="5217534" y="1777603"/>
                </a:cubicBezTo>
                <a:cubicBezTo>
                  <a:pt x="4802399" y="1785538"/>
                  <a:pt x="4575265" y="1769934"/>
                  <a:pt x="4391887" y="1777603"/>
                </a:cubicBezTo>
                <a:cubicBezTo>
                  <a:pt x="4208509" y="1785272"/>
                  <a:pt x="4136499" y="1790844"/>
                  <a:pt x="3961718" y="1777603"/>
                </a:cubicBezTo>
                <a:cubicBezTo>
                  <a:pt x="3786937" y="1764362"/>
                  <a:pt x="3380399" y="1771794"/>
                  <a:pt x="3004245" y="1777603"/>
                </a:cubicBezTo>
                <a:cubicBezTo>
                  <a:pt x="2628091" y="1783412"/>
                  <a:pt x="2493062" y="1751138"/>
                  <a:pt x="2046772" y="1777603"/>
                </a:cubicBezTo>
                <a:cubicBezTo>
                  <a:pt x="1600482" y="1804068"/>
                  <a:pt x="1462584" y="1787351"/>
                  <a:pt x="1221125" y="1777603"/>
                </a:cubicBezTo>
                <a:cubicBezTo>
                  <a:pt x="979666" y="1767855"/>
                  <a:pt x="998305" y="1791992"/>
                  <a:pt x="922782" y="1777603"/>
                </a:cubicBezTo>
                <a:cubicBezTo>
                  <a:pt x="847259" y="1763214"/>
                  <a:pt x="396743" y="1762377"/>
                  <a:pt x="0" y="1777603"/>
                </a:cubicBezTo>
                <a:cubicBezTo>
                  <a:pt x="4263" y="1651704"/>
                  <a:pt x="-2744" y="1398049"/>
                  <a:pt x="0" y="1185069"/>
                </a:cubicBezTo>
                <a:cubicBezTo>
                  <a:pt x="2744" y="972089"/>
                  <a:pt x="-20666" y="850071"/>
                  <a:pt x="0" y="556982"/>
                </a:cubicBezTo>
                <a:cubicBezTo>
                  <a:pt x="20666" y="263893"/>
                  <a:pt x="-26338" y="167793"/>
                  <a:pt x="0" y="0"/>
                </a:cubicBezTo>
                <a:close/>
              </a:path>
              <a:path w="13182600" h="1777603" stroke="0" extrusionOk="0">
                <a:moveTo>
                  <a:pt x="0" y="0"/>
                </a:moveTo>
                <a:cubicBezTo>
                  <a:pt x="232255" y="25986"/>
                  <a:pt x="411171" y="22313"/>
                  <a:pt x="561995" y="0"/>
                </a:cubicBezTo>
                <a:cubicBezTo>
                  <a:pt x="712820" y="-22313"/>
                  <a:pt x="952657" y="32923"/>
                  <a:pt x="1255816" y="0"/>
                </a:cubicBezTo>
                <a:cubicBezTo>
                  <a:pt x="1558975" y="-32923"/>
                  <a:pt x="1574004" y="19447"/>
                  <a:pt x="1817811" y="0"/>
                </a:cubicBezTo>
                <a:cubicBezTo>
                  <a:pt x="2061619" y="-19447"/>
                  <a:pt x="2410683" y="-11895"/>
                  <a:pt x="2643458" y="0"/>
                </a:cubicBezTo>
                <a:cubicBezTo>
                  <a:pt x="2876233" y="11895"/>
                  <a:pt x="3057737" y="-30524"/>
                  <a:pt x="3469105" y="0"/>
                </a:cubicBezTo>
                <a:cubicBezTo>
                  <a:pt x="3880473" y="30524"/>
                  <a:pt x="3662729" y="-12047"/>
                  <a:pt x="3767448" y="0"/>
                </a:cubicBezTo>
                <a:cubicBezTo>
                  <a:pt x="3872167" y="12047"/>
                  <a:pt x="4015437" y="19138"/>
                  <a:pt x="4197617" y="0"/>
                </a:cubicBezTo>
                <a:cubicBezTo>
                  <a:pt x="4379797" y="-19138"/>
                  <a:pt x="4387135" y="-14756"/>
                  <a:pt x="4495960" y="0"/>
                </a:cubicBezTo>
                <a:cubicBezTo>
                  <a:pt x="4604785" y="14756"/>
                  <a:pt x="5072843" y="-43539"/>
                  <a:pt x="5453433" y="0"/>
                </a:cubicBezTo>
                <a:cubicBezTo>
                  <a:pt x="5834023" y="43539"/>
                  <a:pt x="5636578" y="-10133"/>
                  <a:pt x="5751777" y="0"/>
                </a:cubicBezTo>
                <a:cubicBezTo>
                  <a:pt x="5866976" y="10133"/>
                  <a:pt x="6011749" y="18062"/>
                  <a:pt x="6181946" y="0"/>
                </a:cubicBezTo>
                <a:cubicBezTo>
                  <a:pt x="6352143" y="-18062"/>
                  <a:pt x="6760835" y="8334"/>
                  <a:pt x="7139419" y="0"/>
                </a:cubicBezTo>
                <a:cubicBezTo>
                  <a:pt x="7518003" y="-8334"/>
                  <a:pt x="7643904" y="11375"/>
                  <a:pt x="7833240" y="0"/>
                </a:cubicBezTo>
                <a:cubicBezTo>
                  <a:pt x="8022576" y="-11375"/>
                  <a:pt x="8262656" y="-8082"/>
                  <a:pt x="8395235" y="0"/>
                </a:cubicBezTo>
                <a:cubicBezTo>
                  <a:pt x="8527815" y="8082"/>
                  <a:pt x="8776104" y="16907"/>
                  <a:pt x="8957230" y="0"/>
                </a:cubicBezTo>
                <a:cubicBezTo>
                  <a:pt x="9138357" y="-16907"/>
                  <a:pt x="9117969" y="-5479"/>
                  <a:pt x="9255573" y="0"/>
                </a:cubicBezTo>
                <a:cubicBezTo>
                  <a:pt x="9393177" y="5479"/>
                  <a:pt x="9610937" y="-25925"/>
                  <a:pt x="9817568" y="0"/>
                </a:cubicBezTo>
                <a:cubicBezTo>
                  <a:pt x="10024199" y="25925"/>
                  <a:pt x="10249007" y="1690"/>
                  <a:pt x="10511389" y="0"/>
                </a:cubicBezTo>
                <a:cubicBezTo>
                  <a:pt x="10773771" y="-1690"/>
                  <a:pt x="10747214" y="-11642"/>
                  <a:pt x="10809732" y="0"/>
                </a:cubicBezTo>
                <a:cubicBezTo>
                  <a:pt x="10872250" y="11642"/>
                  <a:pt x="11040047" y="9968"/>
                  <a:pt x="11108075" y="0"/>
                </a:cubicBezTo>
                <a:cubicBezTo>
                  <a:pt x="11176103" y="-9968"/>
                  <a:pt x="11839766" y="-22217"/>
                  <a:pt x="12065548" y="0"/>
                </a:cubicBezTo>
                <a:cubicBezTo>
                  <a:pt x="12291330" y="22217"/>
                  <a:pt x="12762969" y="-54966"/>
                  <a:pt x="13182600" y="0"/>
                </a:cubicBezTo>
                <a:cubicBezTo>
                  <a:pt x="13154152" y="226296"/>
                  <a:pt x="13168435" y="297911"/>
                  <a:pt x="13182600" y="574758"/>
                </a:cubicBezTo>
                <a:cubicBezTo>
                  <a:pt x="13196765" y="851605"/>
                  <a:pt x="13165913" y="924699"/>
                  <a:pt x="13182600" y="1202845"/>
                </a:cubicBezTo>
                <a:cubicBezTo>
                  <a:pt x="13199287" y="1480991"/>
                  <a:pt x="13204634" y="1574803"/>
                  <a:pt x="13182600" y="1777603"/>
                </a:cubicBezTo>
                <a:cubicBezTo>
                  <a:pt x="12870077" y="1747215"/>
                  <a:pt x="12762666" y="1745793"/>
                  <a:pt x="12488779" y="1777603"/>
                </a:cubicBezTo>
                <a:cubicBezTo>
                  <a:pt x="12214892" y="1809413"/>
                  <a:pt x="11946910" y="1759572"/>
                  <a:pt x="11794958" y="1777603"/>
                </a:cubicBezTo>
                <a:cubicBezTo>
                  <a:pt x="11643006" y="1795634"/>
                  <a:pt x="11060669" y="1757214"/>
                  <a:pt x="10837485" y="1777603"/>
                </a:cubicBezTo>
                <a:cubicBezTo>
                  <a:pt x="10614301" y="1797992"/>
                  <a:pt x="10181618" y="1754196"/>
                  <a:pt x="10011838" y="1777603"/>
                </a:cubicBezTo>
                <a:cubicBezTo>
                  <a:pt x="9842058" y="1801010"/>
                  <a:pt x="9458008" y="1802919"/>
                  <a:pt x="9186191" y="1777603"/>
                </a:cubicBezTo>
                <a:cubicBezTo>
                  <a:pt x="8914374" y="1752287"/>
                  <a:pt x="8782951" y="1798209"/>
                  <a:pt x="8624196" y="1777603"/>
                </a:cubicBezTo>
                <a:cubicBezTo>
                  <a:pt x="8465442" y="1756997"/>
                  <a:pt x="8385817" y="1785284"/>
                  <a:pt x="8194027" y="1777603"/>
                </a:cubicBezTo>
                <a:cubicBezTo>
                  <a:pt x="8002237" y="1769922"/>
                  <a:pt x="7726708" y="1755659"/>
                  <a:pt x="7500206" y="1777603"/>
                </a:cubicBezTo>
                <a:cubicBezTo>
                  <a:pt x="7273704" y="1799547"/>
                  <a:pt x="7140753" y="1768496"/>
                  <a:pt x="6806385" y="1777603"/>
                </a:cubicBezTo>
                <a:cubicBezTo>
                  <a:pt x="6472017" y="1786710"/>
                  <a:pt x="6341901" y="1792123"/>
                  <a:pt x="5980737" y="1777603"/>
                </a:cubicBezTo>
                <a:cubicBezTo>
                  <a:pt x="5619573" y="1763083"/>
                  <a:pt x="5422463" y="1782573"/>
                  <a:pt x="5023264" y="1777603"/>
                </a:cubicBezTo>
                <a:cubicBezTo>
                  <a:pt x="4624065" y="1772633"/>
                  <a:pt x="4830918" y="1788185"/>
                  <a:pt x="4724921" y="1777603"/>
                </a:cubicBezTo>
                <a:cubicBezTo>
                  <a:pt x="4618924" y="1767021"/>
                  <a:pt x="4338338" y="1762613"/>
                  <a:pt x="4162926" y="1777603"/>
                </a:cubicBezTo>
                <a:cubicBezTo>
                  <a:pt x="3987514" y="1792593"/>
                  <a:pt x="3851876" y="1796621"/>
                  <a:pt x="3600931" y="1777603"/>
                </a:cubicBezTo>
                <a:cubicBezTo>
                  <a:pt x="3349987" y="1758585"/>
                  <a:pt x="3130245" y="1761570"/>
                  <a:pt x="2775284" y="1777603"/>
                </a:cubicBezTo>
                <a:cubicBezTo>
                  <a:pt x="2420323" y="1793636"/>
                  <a:pt x="2281219" y="1800403"/>
                  <a:pt x="1949637" y="1777603"/>
                </a:cubicBezTo>
                <a:cubicBezTo>
                  <a:pt x="1618055" y="1754803"/>
                  <a:pt x="1390110" y="1764459"/>
                  <a:pt x="992164" y="1777603"/>
                </a:cubicBezTo>
                <a:cubicBezTo>
                  <a:pt x="594218" y="1790747"/>
                  <a:pt x="390171" y="1728233"/>
                  <a:pt x="0" y="1777603"/>
                </a:cubicBezTo>
                <a:cubicBezTo>
                  <a:pt x="11790" y="1629374"/>
                  <a:pt x="-5226" y="1337773"/>
                  <a:pt x="0" y="1220621"/>
                </a:cubicBezTo>
                <a:cubicBezTo>
                  <a:pt x="5226" y="1103469"/>
                  <a:pt x="19489" y="936713"/>
                  <a:pt x="0" y="681414"/>
                </a:cubicBezTo>
                <a:cubicBezTo>
                  <a:pt x="-19489" y="426115"/>
                  <a:pt x="-3171" y="168601"/>
                  <a:pt x="0" y="0"/>
                </a:cubicBezTo>
                <a:close/>
              </a:path>
            </a:pathLst>
          </a:custGeom>
          <a:solidFill>
            <a:schemeClr val="bg1"/>
          </a:solidFill>
          <a:ln>
            <a:extLst>
              <a:ext uri="{C807C97D-BFC1-408E-A445-0C87EB9F89A2}">
                <ask:lineSketchStyleProps xmlns="" xmlns:ask="http://schemas.microsoft.com/office/drawing/2018/sketchyshapes" sd="91002879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defTabSz="384048">
              <a:buClrTx/>
              <a:defRPr/>
            </a:pPr>
            <a:endParaRPr lang="vi-VN" sz="800" kern="1200">
              <a:solidFill>
                <a:prstClr val="white"/>
              </a:solidFill>
              <a:latin typeface="Arial" panose="020B0604020202020204" pitchFamily="34" charset="0"/>
            </a:endParaRPr>
          </a:p>
        </p:txBody>
      </p:sp>
      <p:sp>
        <p:nvSpPr>
          <p:cNvPr id="5" name="TextBox 4">
            <a:extLst>
              <a:ext uri="{FF2B5EF4-FFF2-40B4-BE49-F238E27FC236}">
                <a16:creationId xmlns:a16="http://schemas.microsoft.com/office/drawing/2014/main" id="{9BE3BC96-3D9E-580F-7AB7-A848E012B983}"/>
              </a:ext>
            </a:extLst>
          </p:cNvPr>
          <p:cNvSpPr txBox="1"/>
          <p:nvPr/>
        </p:nvSpPr>
        <p:spPr>
          <a:xfrm>
            <a:off x="809760" y="4072264"/>
            <a:ext cx="4829175" cy="777443"/>
          </a:xfrm>
          <a:prstGeom prst="rect">
            <a:avLst/>
          </a:prstGeom>
          <a:noFill/>
        </p:spPr>
        <p:txBody>
          <a:bodyPr wrap="square" lIns="38405" tIns="19202" rIns="38405" bIns="19202" rtlCol="0">
            <a:spAutoFit/>
          </a:bodyPr>
          <a:lstStyle/>
          <a:p>
            <a:pPr algn="just" defTabSz="384048">
              <a:buClrTx/>
              <a:defRPr/>
            </a:pPr>
            <a:r>
              <a:rPr lang="vi-VN" sz="2400" b="1" kern="1200" dirty="0">
                <a:solidFill>
                  <a:srgbClr val="0070C0"/>
                </a:solidFill>
                <a:latin typeface="+mj-lt"/>
                <a:ea typeface="+mn-ea"/>
                <a:cs typeface="+mn-cs"/>
              </a:rPr>
              <a:t>Hai bà cháu đã làm gì để giúp mọi người hết đói khổ?</a:t>
            </a:r>
            <a:endParaRPr lang="vi-VN" sz="2400" b="1" kern="1200" dirty="0">
              <a:solidFill>
                <a:prstClr val="black"/>
              </a:solidFill>
              <a:latin typeface="+mj-lt"/>
              <a:ea typeface="+mn-ea"/>
              <a:cs typeface="+mn-cs"/>
            </a:endParaRPr>
          </a:p>
        </p:txBody>
      </p:sp>
      <p:sp>
        <p:nvSpPr>
          <p:cNvPr id="6" name="TextBox 5">
            <a:extLst>
              <a:ext uri="{FF2B5EF4-FFF2-40B4-BE49-F238E27FC236}">
                <a16:creationId xmlns:a16="http://schemas.microsoft.com/office/drawing/2014/main" id="{716CD906-8671-9173-D59F-810A4C9D07CD}"/>
              </a:ext>
            </a:extLst>
          </p:cNvPr>
          <p:cNvSpPr txBox="1"/>
          <p:nvPr/>
        </p:nvSpPr>
        <p:spPr>
          <a:xfrm>
            <a:off x="828675" y="4026120"/>
            <a:ext cx="5056842" cy="1146775"/>
          </a:xfrm>
          <a:prstGeom prst="rect">
            <a:avLst/>
          </a:prstGeom>
          <a:noFill/>
        </p:spPr>
        <p:txBody>
          <a:bodyPr wrap="square" lIns="38405" tIns="19202" rIns="38405" bIns="19202" rtlCol="0">
            <a:spAutoFit/>
          </a:bodyPr>
          <a:lstStyle/>
          <a:p>
            <a:pPr algn="just" defTabSz="384048">
              <a:buClrTx/>
              <a:defRPr/>
            </a:pPr>
            <a:r>
              <a:rPr lang="vi-VN" sz="2400" b="1" kern="1200" dirty="0">
                <a:solidFill>
                  <a:srgbClr val="C0504D">
                    <a:lumMod val="75000"/>
                  </a:srgbClr>
                </a:solidFill>
                <a:latin typeface="+mj-lt"/>
                <a:ea typeface="+mn-ea"/>
                <a:cs typeface="+mn-cs"/>
              </a:rPr>
              <a:t>Hai bà cháu đã đưa cho mọi người cùng gieo trồng. Loài cây lạ mọc khắp nơi. </a:t>
            </a:r>
          </a:p>
        </p:txBody>
      </p:sp>
      <p:pic>
        <p:nvPicPr>
          <p:cNvPr id="11" name="Picture 10">
            <a:extLst>
              <a:ext uri="{FF2B5EF4-FFF2-40B4-BE49-F238E27FC236}">
                <a16:creationId xmlns:a16="http://schemas.microsoft.com/office/drawing/2014/main" id="{005A4546-4EC6-474D-9B98-EEAFBCA55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Effect>
                      <a14:saturation sat="200000"/>
                    </a14:imgEffect>
                  </a14:imgLayer>
                </a14:imgProps>
              </a:ext>
            </a:extLst>
          </a:blip>
          <a:stretch>
            <a:fillRect/>
          </a:stretch>
        </p:blipFill>
        <p:spPr>
          <a:xfrm>
            <a:off x="947756" y="775751"/>
            <a:ext cx="4711027" cy="3015533"/>
          </a:xfrm>
          <a:prstGeom prst="rect">
            <a:avLst/>
          </a:prstGeom>
        </p:spPr>
      </p:pic>
      <p:sp>
        <p:nvSpPr>
          <p:cNvPr id="12" name="TextBox 11">
            <a:extLst>
              <a:ext uri="{FF2B5EF4-FFF2-40B4-BE49-F238E27FC236}">
                <a16:creationId xmlns:a16="http://schemas.microsoft.com/office/drawing/2014/main" id="{8042ADE7-78EB-A331-06F8-551DF147B95E}"/>
              </a:ext>
            </a:extLst>
          </p:cNvPr>
          <p:cNvSpPr txBox="1"/>
          <p:nvPr/>
        </p:nvSpPr>
        <p:spPr>
          <a:xfrm>
            <a:off x="85724" y="105542"/>
            <a:ext cx="6686550" cy="900553"/>
          </a:xfrm>
          <a:prstGeom prst="rect">
            <a:avLst/>
          </a:prstGeom>
          <a:noFill/>
        </p:spPr>
        <p:txBody>
          <a:bodyPr wrap="square" lIns="38405" tIns="19202" rIns="38405" bIns="19202" rtlCol="0">
            <a:spAutoFit/>
          </a:bodyPr>
          <a:lstStyle/>
          <a:p>
            <a:pPr algn="just" defTabSz="384048">
              <a:buClrTx/>
              <a:defRPr/>
            </a:pPr>
            <a:r>
              <a:rPr lang="vi-VN" sz="2800" b="1" kern="1200" dirty="0">
                <a:solidFill>
                  <a:srgbClr val="0070C0"/>
                </a:solidFill>
                <a:latin typeface="+mj-lt"/>
                <a:ea typeface="+mn-ea"/>
                <a:cs typeface="+mn-cs"/>
              </a:rPr>
              <a:t>1. </a:t>
            </a:r>
            <a:r>
              <a:rPr lang="vi-VN" sz="2800" b="1" kern="1200" dirty="0">
                <a:solidFill>
                  <a:prstClr val="black"/>
                </a:solidFill>
                <a:latin typeface="+mj-lt"/>
                <a:ea typeface="+mn-ea"/>
                <a:cs typeface="+mn-cs"/>
              </a:rPr>
              <a:t>Dựa vào tranh và gợi ý, đoán nội dung từng tranh:</a:t>
            </a:r>
          </a:p>
        </p:txBody>
      </p:sp>
    </p:spTree>
    <p:extLst>
      <p:ext uri="{BB962C8B-B14F-4D97-AF65-F5344CB8AC3E}">
        <p14:creationId xmlns:p14="http://schemas.microsoft.com/office/powerpoint/2010/main" val="2451029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2" grpId="0"/>
    </p:bldLst>
  </p:timing>
</p:sld>
</file>

<file path=ppt/theme/theme1.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TotalTime>
  <Words>753</Words>
  <Application>Microsoft Office PowerPoint</Application>
  <PresentationFormat>Custom</PresentationFormat>
  <Paragraphs>55</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Times New Roman</vt:lpstr>
      <vt:lpstr>Arial</vt:lpstr>
      <vt:lpstr>Josefin Sans Regular</vt:lpstr>
      <vt:lpstr>Montserrat</vt:lpstr>
      <vt:lpstr>Kalam</vt:lpstr>
      <vt:lpstr>UTM Avo</vt:lpstr>
      <vt:lpstr>Cambria</vt:lpstr>
      <vt:lpstr>Josefin Sans Bold</vt:lpstr>
      <vt:lpstr>2_Doodle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MAIHUNG</cp:lastModifiedBy>
  <cp:revision>244</cp:revision>
  <dcterms:modified xsi:type="dcterms:W3CDTF">2026-02-11T07:21:59Z</dcterms:modified>
</cp:coreProperties>
</file>