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22"/>
  </p:notesMasterIdLst>
  <p:sldIdLst>
    <p:sldId id="256" r:id="rId2"/>
    <p:sldId id="295" r:id="rId3"/>
    <p:sldId id="258" r:id="rId4"/>
    <p:sldId id="257" r:id="rId5"/>
    <p:sldId id="259" r:id="rId6"/>
    <p:sldId id="269" r:id="rId7"/>
    <p:sldId id="260" r:id="rId8"/>
    <p:sldId id="273" r:id="rId9"/>
    <p:sldId id="274" r:id="rId10"/>
    <p:sldId id="278" r:id="rId11"/>
    <p:sldId id="281" r:id="rId12"/>
    <p:sldId id="282" r:id="rId13"/>
    <p:sldId id="283" r:id="rId14"/>
    <p:sldId id="285" r:id="rId15"/>
    <p:sldId id="289" r:id="rId16"/>
    <p:sldId id="290" r:id="rId17"/>
    <p:sldId id="291" r:id="rId18"/>
    <p:sldId id="292" r:id="rId19"/>
    <p:sldId id="293" r:id="rId20"/>
    <p:sldId id="294" r:id="rId21"/>
  </p:sldIdLst>
  <p:sldSz cx="18288000" cy="10287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SimSun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F2B"/>
    <a:srgbClr val="F8F3CE"/>
    <a:srgbClr val="527434"/>
    <a:srgbClr val="ED61A7"/>
    <a:srgbClr val="F07CC9"/>
    <a:srgbClr val="7E9C5A"/>
    <a:srgbClr val="71986C"/>
    <a:srgbClr val="E5F4FB"/>
    <a:srgbClr val="EEEC71"/>
    <a:srgbClr val="8FA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2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E0413-3482-4570-858E-780A39FB901F}" type="datetimeFigureOut">
              <a:rPr lang="vi-VN" smtClean="0"/>
              <a:t>12/02/2026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AB93-B0B3-44AE-8611-FEFEB32E0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67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8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8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6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7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6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4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6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21A9479-AA20-14A1-4915-C904E367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-571500"/>
            <a:ext cx="8338738" cy="357626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4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HÒA NGHĨA</a:t>
            </a:r>
            <a:endParaRPr lang="vi-VN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9599" y="2857500"/>
            <a:ext cx="49337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MÔN: MĨ THUẬT</a:t>
            </a:r>
          </a:p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LỚP 5</a:t>
            </a:r>
            <a:endParaRPr lang="en-US" sz="5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9288" y="6433761"/>
            <a:ext cx="7954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Giáo viên: Phạm Thị Lương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E8603-2772-F1DC-1F89-83F41FEA1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D5C8A360-6B94-B4B4-E864-C98BF40E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901127"/>
            <a:ext cx="10058400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sát hình ảnh SGK tr.32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DF147-9C06-AA44-A2F5-B78CE93E4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44ADD03-32BC-4597-EDB2-A50387340587}"/>
              </a:ext>
            </a:extLst>
          </p:cNvPr>
          <p:cNvSpPr/>
          <p:nvPr/>
        </p:nvSpPr>
        <p:spPr>
          <a:xfrm>
            <a:off x="914400" y="1380594"/>
            <a:ext cx="6705600" cy="3762905"/>
          </a:xfrm>
          <a:prstGeom prst="roundRect">
            <a:avLst>
              <a:gd name="adj" fmla="val 14716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Dot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Các hoạt động trong tranh chủ yếu thể hiện mối quan hệ giữa quân với dân.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A3EE91C-FC86-3223-61CD-39EC85B431EF}"/>
              </a:ext>
            </a:extLst>
          </p:cNvPr>
          <p:cNvSpPr/>
          <p:nvPr/>
        </p:nvSpPr>
        <p:spPr>
          <a:xfrm>
            <a:off x="8458200" y="1380594"/>
            <a:ext cx="8915400" cy="3762905"/>
          </a:xfrm>
          <a:prstGeom prst="roundRect">
            <a:avLst>
              <a:gd name="adj" fmla="val 14716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Dot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hình ảnh là minh chứng những việc làm bình dị nhưng vô cùng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 nghĩa, tốt đẹp, cao quý và lớn lao. 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3426BB3-4872-BF81-CCE2-70DD502ED736}"/>
              </a:ext>
            </a:extLst>
          </p:cNvPr>
          <p:cNvSpPr/>
          <p:nvPr/>
        </p:nvSpPr>
        <p:spPr>
          <a:xfrm rot="16200000">
            <a:off x="1028700" y="6160770"/>
            <a:ext cx="609600" cy="1295400"/>
          </a:xfrm>
          <a:prstGeom prst="downArrow">
            <a:avLst>
              <a:gd name="adj1" fmla="val 50000"/>
              <a:gd name="adj2" fmla="val 72131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ECBEFE-F069-C4AB-0F9C-E3F20AB8488A}"/>
              </a:ext>
            </a:extLst>
          </p:cNvPr>
          <p:cNvGrpSpPr/>
          <p:nvPr/>
        </p:nvGrpSpPr>
        <p:grpSpPr>
          <a:xfrm>
            <a:off x="2477196" y="6134100"/>
            <a:ext cx="15125004" cy="1348740"/>
            <a:chOff x="1400974" y="2324100"/>
            <a:chExt cx="4085426" cy="1371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CB87A4-149D-88E3-2E0A-735723CDA5CF}"/>
                </a:ext>
              </a:extLst>
            </p:cNvPr>
            <p:cNvSpPr/>
            <p:nvPr/>
          </p:nvSpPr>
          <p:spPr>
            <a:xfrm>
              <a:off x="1447800" y="2324100"/>
              <a:ext cx="4038600" cy="1219200"/>
            </a:xfrm>
            <a:prstGeom prst="roundRect">
              <a:avLst/>
            </a:prstGeom>
            <a:noFill/>
            <a:ln>
              <a:solidFill>
                <a:srgbClr val="00B0F0"/>
              </a:solidFill>
              <a:prstDash val="lgDashDot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62A19D6-1FE3-3829-82B6-BBBC6E520A92}"/>
                </a:ext>
              </a:extLst>
            </p:cNvPr>
            <p:cNvSpPr/>
            <p:nvPr/>
          </p:nvSpPr>
          <p:spPr>
            <a:xfrm>
              <a:off x="1400974" y="2476500"/>
              <a:ext cx="4038600" cy="1219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Góp phần thể hiện tình yêu quê hương, đất nước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6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6C34D-2374-346C-09EA-37F7E2BBA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7B6ACCE-5545-2874-534B-7512C49BF418}"/>
              </a:ext>
            </a:extLst>
          </p:cNvPr>
          <p:cNvSpPr/>
          <p:nvPr/>
        </p:nvSpPr>
        <p:spPr>
          <a:xfrm>
            <a:off x="685800" y="1181100"/>
            <a:ext cx="4495800" cy="4419599"/>
          </a:xfrm>
          <a:prstGeom prst="roundRect">
            <a:avLst>
              <a:gd name="adj" fmla="val 77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Chủ đề, nội dung của các bức tranh trên diễn tả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hoạt động gì?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E02D79-4553-8792-7EBB-144A64F2A1F2}"/>
              </a:ext>
            </a:extLst>
          </p:cNvPr>
          <p:cNvSpPr/>
          <p:nvPr/>
        </p:nvSpPr>
        <p:spPr>
          <a:xfrm>
            <a:off x="5715000" y="1181100"/>
            <a:ext cx="5181600" cy="4419599"/>
          </a:xfrm>
          <a:prstGeom prst="roundRect">
            <a:avLst>
              <a:gd name="adj" fmla="val 104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Các hình ảnh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chính – phụ trong tranh được sắp xếp như thế nào?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61265F-973F-0290-1FCF-A83FC22A2A1F}"/>
              </a:ext>
            </a:extLst>
          </p:cNvPr>
          <p:cNvSpPr/>
          <p:nvPr/>
        </p:nvSpPr>
        <p:spPr>
          <a:xfrm>
            <a:off x="11430000" y="1181100"/>
            <a:ext cx="6299111" cy="4419599"/>
          </a:xfrm>
          <a:prstGeom prst="roundRect">
            <a:avLst>
              <a:gd name="adj" fmla="val 83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Màu sắc chủ đạo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gam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màu chính) và cách sắp xếp màu sắc trong tranh có gì đặc biệt? </a:t>
            </a:r>
          </a:p>
        </p:txBody>
      </p:sp>
    </p:spTree>
    <p:extLst>
      <p:ext uri="{BB962C8B-B14F-4D97-AF65-F5344CB8AC3E}">
        <p14:creationId xmlns:p14="http://schemas.microsoft.com/office/powerpoint/2010/main" val="37544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62218-094E-B88C-8595-02C329545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A8B5E6-E07F-3B6D-E48F-CD2FF1854054}"/>
              </a:ext>
            </a:extLst>
          </p:cNvPr>
          <p:cNvSpPr/>
          <p:nvPr/>
        </p:nvSpPr>
        <p:spPr>
          <a:xfrm>
            <a:off x="2133600" y="800100"/>
            <a:ext cx="14020800" cy="2286000"/>
          </a:xfrm>
          <a:prstGeom prst="roundRect">
            <a:avLst>
              <a:gd name="adj" fmla="val 14716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Dot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hoạt động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tốt, có ích </a:t>
            </a:r>
            <a:r>
              <a:rPr lang="vi-VN" sz="4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mọi người xung quanh,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cộng đồng và cho quê hương, đất nước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B2C9BF-D737-D386-CB9A-2D33C45DAC66}"/>
              </a:ext>
            </a:extLst>
          </p:cNvPr>
          <p:cNvSpPr/>
          <p:nvPr/>
        </p:nvSpPr>
        <p:spPr>
          <a:xfrm>
            <a:off x="2133600" y="3467100"/>
            <a:ext cx="14020800" cy="2286000"/>
          </a:xfrm>
          <a:prstGeom prst="roundRect">
            <a:avLst>
              <a:gd name="adj" fmla="val 14716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Dot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chính – phụ, các nhân vật trong từng tác phẩm được sắp xếp cân đối, làm nổi bật nội dung.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B875FC-751E-7FAD-9DB5-24C9FCB30236}"/>
              </a:ext>
            </a:extLst>
          </p:cNvPr>
          <p:cNvSpPr/>
          <p:nvPr/>
        </p:nvSpPr>
        <p:spPr>
          <a:xfrm>
            <a:off x="2133600" y="6134100"/>
            <a:ext cx="14020800" cy="2286000"/>
          </a:xfrm>
          <a:prstGeom prst="roundRect">
            <a:avLst>
              <a:gd name="adj" fmla="val 14716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Dot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sắc được kết hợp hài </a:t>
            </a:r>
            <a:r>
              <a:rPr lang="vi-V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tả một cách sinh động các việc làm trong tranh....</a:t>
            </a:r>
          </a:p>
        </p:txBody>
      </p:sp>
    </p:spTree>
    <p:extLst>
      <p:ext uri="{BB962C8B-B14F-4D97-AF65-F5344CB8AC3E}">
        <p14:creationId xmlns:p14="http://schemas.microsoft.com/office/powerpoint/2010/main" val="1612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0C658-E192-664C-B94D-C0C5B7917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C608E0E-5F87-D0A3-A4BC-542A4A2F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26" y="665765"/>
            <a:ext cx="15968748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sát một số TPMT khác thể hiện chủ đề 5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067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BC32D-7A93-49D9-ED70-79190C4BF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D17640-59AB-1321-CA40-A8F261EB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100"/>
            <a:ext cx="11506200" cy="1143000"/>
          </a:xfrm>
          <a:solidFill>
            <a:schemeClr val="tx2"/>
          </a:solidFill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vi-V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Tìm hiểu về họa sĩ Mai Văn Hiến</a:t>
            </a:r>
            <a:endParaRPr lang="vi-VN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769EC8-1763-9392-EA79-7C612E2BF422}"/>
              </a:ext>
            </a:extLst>
          </p:cNvPr>
          <p:cNvGrpSpPr/>
          <p:nvPr/>
        </p:nvGrpSpPr>
        <p:grpSpPr>
          <a:xfrm>
            <a:off x="11506200" y="206293"/>
            <a:ext cx="6302351" cy="9874414"/>
            <a:chOff x="11506200" y="30217"/>
            <a:chExt cx="6302351" cy="9874414"/>
          </a:xfrm>
        </p:grpSpPr>
        <p:pic>
          <p:nvPicPr>
            <p:cNvPr id="1026" name="Picture 2" descr="BÁC HỒ VÀ CHÚ LIÊN LẠC” CỦA HỌA SĨ MAI VĂN HIẾN (1923-2006) NƠI KHỞI ĐẦU  MÙA XUÂN CÁCH MẠNG - Viet Art View">
              <a:extLst>
                <a:ext uri="{FF2B5EF4-FFF2-40B4-BE49-F238E27FC236}">
                  <a16:creationId xmlns:a16="http://schemas.microsoft.com/office/drawing/2014/main" id="{1058767F-1EAE-2AEC-4D2C-7373023ED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200" y="30217"/>
              <a:ext cx="6302351" cy="9084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5212B2-53F1-D787-9F89-46257504D599}"/>
                </a:ext>
              </a:extLst>
            </p:cNvPr>
            <p:cNvSpPr txBox="1"/>
            <p:nvPr/>
          </p:nvSpPr>
          <p:spPr>
            <a:xfrm>
              <a:off x="11506200" y="9258300"/>
              <a:ext cx="63023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Mai Văn Hiến (1923 -2006)</a:t>
              </a:r>
              <a:endParaRPr lang="vi-VN" sz="36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6690E1-F65D-149B-D582-B2760A29BB90}"/>
              </a:ext>
            </a:extLst>
          </p:cNvPr>
          <p:cNvSpPr txBox="1"/>
          <p:nvPr/>
        </p:nvSpPr>
        <p:spPr>
          <a:xfrm>
            <a:off x="1181099" y="1664081"/>
            <a:ext cx="9372601" cy="828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Quê quán: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Châu Thành,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Tho,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Giang.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Đề tài sáng tác: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truyền-cổ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Một số tác phẩm tiêu biểu: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giờ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, Du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SG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51BB2-7F6C-3D7A-8896-392AC69A7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A896C0E-3E73-DBB6-99D8-652C07D4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26" y="665765"/>
            <a:ext cx="15968748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sát một số TPMT của họa sĩ Mai Văn Hiến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934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B56C7-2FCE-45D1-C60A-C5CC02943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506EEEE4-B0C0-2A08-3775-5D2C112D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89" y="380917"/>
            <a:ext cx="16713022" cy="220543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Tìm hiểu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yếu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tố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nguyên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lí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tạo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sản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mĩ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thuật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chủ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việc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bình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dị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mà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cao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quý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cuộc</a:t>
            </a:r>
            <a:r>
              <a:rPr lang="en-SG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4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sống</a:t>
            </a:r>
            <a:endParaRPr lang="vi-VN" sz="4200" dirty="0">
              <a:solidFill>
                <a:srgbClr val="00206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3B1DF45-446C-C261-9225-AC84989F97D3}"/>
              </a:ext>
            </a:extLst>
          </p:cNvPr>
          <p:cNvSpPr/>
          <p:nvPr/>
        </p:nvSpPr>
        <p:spPr>
          <a:xfrm>
            <a:off x="781242" y="2909358"/>
            <a:ext cx="9810558" cy="2866874"/>
          </a:xfrm>
          <a:prstGeom prst="wedgeRoundRectCallout">
            <a:avLst>
              <a:gd name="adj1" fmla="val 60362"/>
              <a:gd name="adj2" fmla="val 578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D4FD6BEE-E88F-06F3-4A62-AD3F5307A8E3}"/>
              </a:ext>
            </a:extLst>
          </p:cNvPr>
          <p:cNvSpPr/>
          <p:nvPr/>
        </p:nvSpPr>
        <p:spPr>
          <a:xfrm>
            <a:off x="779994" y="6071185"/>
            <a:ext cx="9811806" cy="1747748"/>
          </a:xfrm>
          <a:prstGeom prst="wedgeRoundRectCallout">
            <a:avLst>
              <a:gd name="adj1" fmla="val 63721"/>
              <a:gd name="adj2" fmla="val -129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557FEF-27BF-66CE-72FA-24065D07AA1A}"/>
              </a:ext>
            </a:extLst>
          </p:cNvPr>
          <p:cNvSpPr txBox="1"/>
          <p:nvPr/>
        </p:nvSpPr>
        <p:spPr>
          <a:xfrm>
            <a:off x="11930457" y="6438900"/>
            <a:ext cx="5570054" cy="6776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E39FAEB-DB64-4ECD-8F04-BA6DADC930E9}"/>
              </a:ext>
            </a:extLst>
          </p:cNvPr>
          <p:cNvSpPr/>
          <p:nvPr/>
        </p:nvSpPr>
        <p:spPr>
          <a:xfrm>
            <a:off x="779994" y="8113886"/>
            <a:ext cx="9811806" cy="1747748"/>
          </a:xfrm>
          <a:prstGeom prst="wedgeRoundRectCallout">
            <a:avLst>
              <a:gd name="adj1" fmla="val 60829"/>
              <a:gd name="adj2" fmla="val -553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? Vi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24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9C03C-9219-C738-9C8E-B95228797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CAE80B5-A6C4-6909-DA9D-A8D08CC2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901127"/>
            <a:ext cx="10058400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sát hình ảnh SGK </a:t>
            </a:r>
            <a:r>
              <a:rPr lang="vi-VN" sz="4800" b="1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tr.32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981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D7DB7-8F82-48CE-5180-545FD5098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434B61B-4102-8F2F-7B7C-97DE2C392160}"/>
              </a:ext>
            </a:extLst>
          </p:cNvPr>
          <p:cNvSpPr/>
          <p:nvPr/>
        </p:nvSpPr>
        <p:spPr>
          <a:xfrm>
            <a:off x="914400" y="1380594"/>
            <a:ext cx="6705600" cy="2086505"/>
          </a:xfrm>
          <a:prstGeom prst="roundRect">
            <a:avLst>
              <a:gd name="adj" fmla="val 14716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Dot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CBD680A-02BA-3AE9-96A2-EBC8E778CF77}"/>
              </a:ext>
            </a:extLst>
          </p:cNvPr>
          <p:cNvSpPr/>
          <p:nvPr/>
        </p:nvSpPr>
        <p:spPr>
          <a:xfrm>
            <a:off x="8229600" y="1380595"/>
            <a:ext cx="9144000" cy="3967958"/>
          </a:xfrm>
          <a:prstGeom prst="roundRect">
            <a:avLst>
              <a:gd name="adj" fmla="val 10945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Dot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yếu tố tạo hình: </a:t>
            </a:r>
          </a:p>
          <a:p>
            <a:pPr algn="just">
              <a:lnSpc>
                <a:spcPct val="150000"/>
              </a:lnSpc>
            </a:pP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F550B9-1992-7087-68BC-FB65FC39076B}"/>
              </a:ext>
            </a:extLst>
          </p:cNvPr>
          <p:cNvSpPr/>
          <p:nvPr/>
        </p:nvSpPr>
        <p:spPr>
          <a:xfrm>
            <a:off x="914400" y="4145334"/>
            <a:ext cx="6705600" cy="1198880"/>
          </a:xfrm>
          <a:prstGeom prst="roundRect">
            <a:avLst>
              <a:gd name="adj" fmla="val 14716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Dot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đội giúp dân gặt lúa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15D755-56FF-C3A9-8D15-D842222DB9A1}"/>
              </a:ext>
            </a:extLst>
          </p:cNvPr>
          <p:cNvSpPr/>
          <p:nvPr/>
        </p:nvSpPr>
        <p:spPr>
          <a:xfrm>
            <a:off x="914400" y="5905500"/>
            <a:ext cx="16459200" cy="2086505"/>
          </a:xfrm>
          <a:prstGeom prst="roundRect">
            <a:avLst>
              <a:gd name="adj" fmla="val 14716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Dot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en-SG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SG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SG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SG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SG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SG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SG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SG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SG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SG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SG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5BCA3-B559-CAB3-0360-7A3644493620}"/>
              </a:ext>
            </a:extLst>
          </p:cNvPr>
          <p:cNvSpPr txBox="1">
            <a:spLocks/>
          </p:cNvSpPr>
          <p:nvPr/>
        </p:nvSpPr>
        <p:spPr>
          <a:xfrm>
            <a:off x="1371600" y="998475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2FD73-78D7-A22A-3B87-1ABFAE989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9FEE9B-31F0-DE11-EE4F-A61A628E8DA3}"/>
              </a:ext>
            </a:extLst>
          </p:cNvPr>
          <p:cNvSpPr/>
          <p:nvPr/>
        </p:nvSpPr>
        <p:spPr>
          <a:xfrm>
            <a:off x="1161002" y="723901"/>
            <a:ext cx="7144797" cy="2133599"/>
          </a:xfrm>
          <a:prstGeom prst="roundRect">
            <a:avLst>
              <a:gd name="adj" fmla="val 144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SPMT.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8D710E-C9E9-0633-C07D-42823B35D627}"/>
              </a:ext>
            </a:extLst>
          </p:cNvPr>
          <p:cNvSpPr/>
          <p:nvPr/>
        </p:nvSpPr>
        <p:spPr>
          <a:xfrm>
            <a:off x="8763000" y="723901"/>
            <a:ext cx="7772400" cy="2133599"/>
          </a:xfrm>
          <a:prstGeom prst="roundRect">
            <a:avLst>
              <a:gd name="adj" fmla="val 115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SPMT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E2322-33D3-A2FB-A335-5F98B3630BC4}"/>
              </a:ext>
            </a:extLst>
          </p:cNvPr>
          <p:cNvSpPr/>
          <p:nvPr/>
        </p:nvSpPr>
        <p:spPr>
          <a:xfrm>
            <a:off x="685800" y="3396263"/>
            <a:ext cx="10896600" cy="2286000"/>
          </a:xfrm>
          <a:prstGeom prst="roundRect">
            <a:avLst>
              <a:gd name="adj" fmla="val 104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SPMT.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397488-91E8-5F6E-9BA5-BBFF5B1823CA}"/>
              </a:ext>
            </a:extLst>
          </p:cNvPr>
          <p:cNvSpPr/>
          <p:nvPr/>
        </p:nvSpPr>
        <p:spPr>
          <a:xfrm>
            <a:off x="12192000" y="3360791"/>
            <a:ext cx="5410200" cy="2321472"/>
          </a:xfrm>
          <a:prstGeom prst="roundRect">
            <a:avLst>
              <a:gd name="adj" fmla="val 124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SG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1642890" flipH="1">
            <a:off x="10827402" y="6415654"/>
            <a:ext cx="585282" cy="621663"/>
          </a:xfrm>
          <a:custGeom>
            <a:avLst/>
            <a:gdLst/>
            <a:ahLst/>
            <a:cxnLst/>
            <a:rect l="l" t="t" r="r" b="b"/>
            <a:pathLst>
              <a:path w="585282" h="621663">
                <a:moveTo>
                  <a:pt x="585283" y="0"/>
                </a:moveTo>
                <a:lnTo>
                  <a:pt x="0" y="0"/>
                </a:lnTo>
                <a:lnTo>
                  <a:pt x="0" y="621663"/>
                </a:lnTo>
                <a:lnTo>
                  <a:pt x="585283" y="621663"/>
                </a:lnTo>
                <a:lnTo>
                  <a:pt x="58528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B6142CA-92C3-DEFB-5920-BBEBACBF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85900"/>
            <a:ext cx="17449800" cy="7315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8000" b="1" dirty="0">
                <a:solidFill>
                  <a:srgbClr val="445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5:</a:t>
            </a:r>
            <a:r>
              <a:rPr lang="vi-VN" sz="8000" dirty="0">
                <a:solidFill>
                  <a:srgbClr val="445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8000" dirty="0">
                <a:solidFill>
                  <a:srgbClr val="445F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8000" b="1" dirty="0">
                <a:solidFill>
                  <a:srgbClr val="445F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 HOẠT VIỆC LÀM CAO QUÝ MÀ BÌNH DỊ TRONG CUỘC SỐNG</a:t>
            </a:r>
            <a:endParaRPr lang="vi-VN" sz="8000" dirty="0">
              <a:solidFill>
                <a:srgbClr val="445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C818878-0E0C-3E30-6071-26527FAC0196}"/>
              </a:ext>
            </a:extLst>
          </p:cNvPr>
          <p:cNvGrpSpPr/>
          <p:nvPr/>
        </p:nvGrpSpPr>
        <p:grpSpPr>
          <a:xfrm>
            <a:off x="1371600" y="2850965"/>
            <a:ext cx="8382002" cy="2438400"/>
            <a:chOff x="952106" y="1750005"/>
            <a:chExt cx="3267523" cy="9505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5895B3D-5D70-B8C1-D361-3534182EF03E}"/>
                </a:ext>
              </a:extLst>
            </p:cNvPr>
            <p:cNvSpPr/>
            <p:nvPr/>
          </p:nvSpPr>
          <p:spPr>
            <a:xfrm>
              <a:off x="1986719" y="1884022"/>
              <a:ext cx="2232910" cy="682520"/>
            </a:xfrm>
            <a:prstGeom prst="roundRect">
              <a:avLst>
                <a:gd name="adj" fmla="val 16286"/>
              </a:avLst>
            </a:prstGeom>
            <a:solidFill>
              <a:srgbClr val="F8F3CE"/>
            </a:solidFill>
            <a:ln w="12700">
              <a:solidFill>
                <a:schemeClr val="accent5">
                  <a:lumMod val="10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vi-VN" sz="66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endParaRPr lang="en-US" sz="6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6BA413F-73EF-86A3-2CE8-85F0813C4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106" y="1750005"/>
              <a:ext cx="1034613" cy="95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0E6AD0D-D1A8-F21A-2F31-E1AA5816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56861"/>
            <a:ext cx="16306800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Tìm hiểu về một số việc làm tốt trong cuộc sống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361DA06-025D-1D43-FC60-D241AF66A03D}"/>
              </a:ext>
            </a:extLst>
          </p:cNvPr>
          <p:cNvSpPr/>
          <p:nvPr/>
        </p:nvSpPr>
        <p:spPr>
          <a:xfrm>
            <a:off x="1219200" y="2625179"/>
            <a:ext cx="8152150" cy="2675722"/>
          </a:xfrm>
          <a:prstGeom prst="wedgeRoundRectCallout">
            <a:avLst>
              <a:gd name="adj1" fmla="val 60362"/>
              <a:gd name="adj2" fmla="val 578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 hình ảnh thể hiện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 việc làm tốt gì?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7A0F343C-FFD9-583D-97C0-F4067C9A4C79}"/>
              </a:ext>
            </a:extLst>
          </p:cNvPr>
          <p:cNvSpPr/>
          <p:nvPr/>
        </p:nvSpPr>
        <p:spPr>
          <a:xfrm>
            <a:off x="1217951" y="6362700"/>
            <a:ext cx="8153399" cy="2668852"/>
          </a:xfrm>
          <a:prstGeom prst="wedgeRoundRectCallout">
            <a:avLst>
              <a:gd name="adj1" fmla="val 63721"/>
              <a:gd name="adj2" fmla="val -129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Tại sao có thể nói những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việc làm đó bình dị mà cao quý?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7BCFCA-4A7B-DAE5-FB66-DC69CD610AD5}"/>
              </a:ext>
            </a:extLst>
          </p:cNvPr>
          <p:cNvSpPr txBox="1"/>
          <p:nvPr/>
        </p:nvSpPr>
        <p:spPr>
          <a:xfrm>
            <a:off x="9982200" y="5829300"/>
            <a:ext cx="63246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9E68E-5F7B-85C3-C242-698EFAEA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63709F7-C894-2035-D51A-AC7E5CBC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901127"/>
            <a:ext cx="10058400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sát hình ảnh SGK tr.31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C8CFDE8-E604-C2A4-8BCA-6B01FE4200A3}"/>
              </a:ext>
            </a:extLst>
          </p:cNvPr>
          <p:cNvSpPr/>
          <p:nvPr/>
        </p:nvSpPr>
        <p:spPr>
          <a:xfrm>
            <a:off x="1219200" y="1380595"/>
            <a:ext cx="6019800" cy="3505200"/>
          </a:xfrm>
          <a:prstGeom prst="roundRect">
            <a:avLst>
              <a:gd name="adj" fmla="val 14716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Dot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 việc làm </a:t>
            </a:r>
            <a:r>
              <a:rPr lang="vi-VN" sz="40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 thường 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 hiện trong cuộc sống hàng ngày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B8E6F7A-4124-E985-B117-F1894B7F7634}"/>
              </a:ext>
            </a:extLst>
          </p:cNvPr>
          <p:cNvSpPr/>
          <p:nvPr/>
        </p:nvSpPr>
        <p:spPr>
          <a:xfrm>
            <a:off x="8305800" y="1380595"/>
            <a:ext cx="8915400" cy="3505200"/>
          </a:xfrm>
          <a:prstGeom prst="roundRect">
            <a:avLst>
              <a:gd name="adj" fmla="val 14716"/>
            </a:avLst>
          </a:prstGeom>
          <a:solidFill>
            <a:schemeClr val="bg1"/>
          </a:solidFill>
          <a:ln>
            <a:solidFill>
              <a:srgbClr val="00B0F0"/>
            </a:solidFill>
            <a:prstDash val="lgDashDot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động đó mang ý nghĩa cao cả, lòng tốt, năng lượng tích cực lan tỏa tình yêu thương, trách nhiệm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5E76223-E3E6-C5FB-F46E-DC314E51EEE3}"/>
              </a:ext>
            </a:extLst>
          </p:cNvPr>
          <p:cNvSpPr/>
          <p:nvPr/>
        </p:nvSpPr>
        <p:spPr>
          <a:xfrm rot="16200000">
            <a:off x="1943100" y="5937792"/>
            <a:ext cx="609600" cy="1295400"/>
          </a:xfrm>
          <a:prstGeom prst="downArrow">
            <a:avLst>
              <a:gd name="adj1" fmla="val 50000"/>
              <a:gd name="adj2" fmla="val 72131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68E946-1606-B48A-6C9B-C991B4A62F9E}"/>
              </a:ext>
            </a:extLst>
          </p:cNvPr>
          <p:cNvGrpSpPr/>
          <p:nvPr/>
        </p:nvGrpSpPr>
        <p:grpSpPr>
          <a:xfrm>
            <a:off x="3391596" y="5911122"/>
            <a:ext cx="13296205" cy="1348740"/>
            <a:chOff x="1400974" y="2324100"/>
            <a:chExt cx="4085426" cy="1371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724B0AC-64B5-B275-3890-092E09767439}"/>
                </a:ext>
              </a:extLst>
            </p:cNvPr>
            <p:cNvSpPr/>
            <p:nvPr/>
          </p:nvSpPr>
          <p:spPr>
            <a:xfrm>
              <a:off x="1447800" y="2324100"/>
              <a:ext cx="4038600" cy="1219200"/>
            </a:xfrm>
            <a:prstGeom prst="roundRect">
              <a:avLst/>
            </a:prstGeom>
            <a:noFill/>
            <a:ln>
              <a:solidFill>
                <a:srgbClr val="00B0F0"/>
              </a:solidFill>
              <a:prstDash val="lgDashDot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29FBA71-DA6B-8BB0-DBA9-7800AAD271D2}"/>
                </a:ext>
              </a:extLst>
            </p:cNvPr>
            <p:cNvSpPr/>
            <p:nvPr/>
          </p:nvSpPr>
          <p:spPr>
            <a:xfrm>
              <a:off x="1400974" y="2476500"/>
              <a:ext cx="4038600" cy="1219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việc làm bình dị mà cao quý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32AD7-350D-C167-8FC8-BB577774A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ABFE4B-3D0B-CC38-B3E9-816635509B80}"/>
              </a:ext>
            </a:extLst>
          </p:cNvPr>
          <p:cNvSpPr/>
          <p:nvPr/>
        </p:nvSpPr>
        <p:spPr>
          <a:xfrm>
            <a:off x="685800" y="1181100"/>
            <a:ext cx="5715000" cy="4419599"/>
          </a:xfrm>
          <a:prstGeom prst="roundRect">
            <a:avLst>
              <a:gd name="adj" fmla="val 77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kể tên những việc làm bình dị em biết hoặc tham gia mà có ý nghĩa với cộng đồng.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608741-689C-D311-B23F-0BB3C4282C5E}"/>
              </a:ext>
            </a:extLst>
          </p:cNvPr>
          <p:cNvSpPr/>
          <p:nvPr/>
        </p:nvSpPr>
        <p:spPr>
          <a:xfrm>
            <a:off x="6858000" y="1181100"/>
            <a:ext cx="3810000" cy="4419599"/>
          </a:xfrm>
          <a:prstGeom prst="roundRect">
            <a:avLst>
              <a:gd name="adj" fmla="val 104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Trong đó, hoạt động nào ấn tượng nhất với em?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3EA336-3E79-918E-548C-C6FE9A7B66D3}"/>
              </a:ext>
            </a:extLst>
          </p:cNvPr>
          <p:cNvSpPr/>
          <p:nvPr/>
        </p:nvSpPr>
        <p:spPr>
          <a:xfrm>
            <a:off x="11125200" y="1181100"/>
            <a:ext cx="6603911" cy="4419599"/>
          </a:xfrm>
          <a:prstGeom prst="roundRect">
            <a:avLst>
              <a:gd name="adj" fmla="val 7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Trong những việc làm bình dị có ý nghĩa với cộng đồng của em, có những hình ảnh nào nổi bật?</a:t>
            </a:r>
          </a:p>
        </p:txBody>
      </p:sp>
    </p:spTree>
    <p:extLst>
      <p:ext uri="{BB962C8B-B14F-4D97-AF65-F5344CB8AC3E}">
        <p14:creationId xmlns:p14="http://schemas.microsoft.com/office/powerpoint/2010/main" val="27607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12CE9-307F-398F-62FD-D8B9138A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6BE8AE3-BEEF-13F6-179C-D599B2F4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54" y="1028700"/>
            <a:ext cx="16880092" cy="1143000"/>
          </a:xfrm>
        </p:spPr>
        <p:txBody>
          <a:bodyPr>
            <a:noAutofit/>
          </a:bodyPr>
          <a:lstStyle/>
          <a:p>
            <a:r>
              <a:rPr lang="vi-VN" sz="4800" b="1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 số việc làm bình dị mà cao quý trong cuộc sống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B99234-168B-3234-090C-DEAFC122F95D}"/>
              </a:ext>
            </a:extLst>
          </p:cNvPr>
          <p:cNvGrpSpPr/>
          <p:nvPr/>
        </p:nvGrpSpPr>
        <p:grpSpPr>
          <a:xfrm>
            <a:off x="722692" y="3086100"/>
            <a:ext cx="8118621" cy="5396865"/>
            <a:chOff x="838200" y="3350229"/>
            <a:chExt cx="8118621" cy="53968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C748E5-91D4-34CB-966D-D3660F4A6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3350229"/>
              <a:ext cx="8100468" cy="456218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0CA40E-31D1-626D-9450-9B5734192BAA}"/>
                </a:ext>
              </a:extLst>
            </p:cNvPr>
            <p:cNvSpPr txBox="1"/>
            <p:nvPr/>
          </p:nvSpPr>
          <p:spPr>
            <a:xfrm>
              <a:off x="838200" y="8100763"/>
              <a:ext cx="811862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vi-VN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Phong trào kế hoạch nhỏ hằng năm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2255D7F-E815-3C3B-8F56-8D40AC55865E}"/>
              </a:ext>
            </a:extLst>
          </p:cNvPr>
          <p:cNvGrpSpPr/>
          <p:nvPr/>
        </p:nvGrpSpPr>
        <p:grpSpPr>
          <a:xfrm>
            <a:off x="9483579" y="3086100"/>
            <a:ext cx="8118621" cy="5396864"/>
            <a:chOff x="838200" y="2885191"/>
            <a:chExt cx="8118621" cy="53968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E16C96-56B9-1759-B631-743FEB64D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6937" y="2885191"/>
              <a:ext cx="8062992" cy="456218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86B7A3-A72D-F191-456E-A18011867558}"/>
                </a:ext>
              </a:extLst>
            </p:cNvPr>
            <p:cNvSpPr txBox="1"/>
            <p:nvPr/>
          </p:nvSpPr>
          <p:spPr>
            <a:xfrm>
              <a:off x="838200" y="7635724"/>
              <a:ext cx="811862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vi-VN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Chăm sóc cây xanh trong vườn trường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91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721</Words>
  <Application>Microsoft Office PowerPoint</Application>
  <PresentationFormat>Custom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 Light</vt:lpstr>
      <vt:lpstr>SimSun</vt:lpstr>
      <vt:lpstr>Calibri</vt:lpstr>
      <vt:lpstr>Arial</vt:lpstr>
      <vt:lpstr>Times New Roman</vt:lpstr>
      <vt:lpstr>Office Theme</vt:lpstr>
      <vt:lpstr>TRƯỜNG TIỂU HỌC HÒA NGHĨA</vt:lpstr>
      <vt:lpstr>PowerPoint Presentation</vt:lpstr>
      <vt:lpstr>CHỦ ĐỀ 5: NHỮNG HOẠT VIỆC LÀM CAO QUÝ MÀ BÌNH DỊ TRONG CUỘC SỐNG</vt:lpstr>
      <vt:lpstr>PowerPoint Presentation</vt:lpstr>
      <vt:lpstr>1. Tìm hiểu về một số việc làm tốt trong cuộc sống</vt:lpstr>
      <vt:lpstr>Quan sát hình ảnh SGK tr.31</vt:lpstr>
      <vt:lpstr>PowerPoint Presentation</vt:lpstr>
      <vt:lpstr>PowerPoint Presentation</vt:lpstr>
      <vt:lpstr>Một số việc làm bình dị mà cao quý trong cuộc sống</vt:lpstr>
      <vt:lpstr>Quan sát hình ảnh SGK tr.32</vt:lpstr>
      <vt:lpstr>PowerPoint Presentation</vt:lpstr>
      <vt:lpstr>PowerPoint Presentation</vt:lpstr>
      <vt:lpstr>PowerPoint Presentation</vt:lpstr>
      <vt:lpstr>Quan sát một số TPMT khác thể hiện chủ đề 5</vt:lpstr>
      <vt:lpstr>Tìm hiểu về họa sĩ Mai Văn Hiến</vt:lpstr>
      <vt:lpstr>Quan sát một số TPMT của họa sĩ Mai Văn Hiến</vt:lpstr>
      <vt:lpstr>3. Tìm hiểu yếu tố và nguyên lí tạo hình trong sản phẩm mĩ thuật về chủ đề Những việc làm bình dị mà cao quý trong cuộc sống</vt:lpstr>
      <vt:lpstr>Quan sát hình ảnh SGK tr.32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Green Cute Scenery Illustration Group Project Presentation</dc:title>
  <cp:lastModifiedBy>MAIHUNG</cp:lastModifiedBy>
  <cp:revision>33</cp:revision>
  <dcterms:created xsi:type="dcterms:W3CDTF">2006-08-16T00:00:00Z</dcterms:created>
  <dcterms:modified xsi:type="dcterms:W3CDTF">2026-02-12T03:27:57Z</dcterms:modified>
  <dc:identifier>DAGW5uN7Jfc</dc:identifier>
</cp:coreProperties>
</file>