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notesMasterIdLst>
    <p:notesMasterId r:id="rId14"/>
  </p:notesMasterIdLst>
  <p:sldIdLst>
    <p:sldId id="316" r:id="rId2"/>
    <p:sldId id="258" r:id="rId3"/>
    <p:sldId id="299" r:id="rId4"/>
    <p:sldId id="300" r:id="rId5"/>
    <p:sldId id="301" r:id="rId6"/>
    <p:sldId id="302" r:id="rId7"/>
    <p:sldId id="303" r:id="rId8"/>
    <p:sldId id="304" r:id="rId9"/>
    <p:sldId id="306" r:id="rId10"/>
    <p:sldId id="307" r:id="rId11"/>
    <p:sldId id="305" r:id="rId12"/>
    <p:sldId id="308" r:id="rId13"/>
  </p:sldIdLst>
  <p:sldSz cx="18288000" cy="10287000"/>
  <p:notesSz cx="6858000" cy="9144000"/>
  <p:embeddedFontLst>
    <p:embeddedFont>
      <p:font typeface="SimSun" panose="02010600030101010101" pitchFamily="2" charset="-122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F2B"/>
    <a:srgbClr val="F8F3CE"/>
    <a:srgbClr val="527434"/>
    <a:srgbClr val="ED61A7"/>
    <a:srgbClr val="F07CC9"/>
    <a:srgbClr val="7E9C5A"/>
    <a:srgbClr val="71986C"/>
    <a:srgbClr val="E5F4FB"/>
    <a:srgbClr val="EEEC71"/>
    <a:srgbClr val="8FA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2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E0413-3482-4570-858E-780A39FB901F}" type="datetimeFigureOut">
              <a:rPr lang="vi-VN" smtClean="0"/>
              <a:t>12/02/2026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AB93-B0B3-44AE-8611-FEFEB32E01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67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7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1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5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7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1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4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7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21A9479-AA20-14A1-4915-C904E367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-571500"/>
            <a:ext cx="8338738" cy="357626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4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HÒA NGHĨA</a:t>
            </a:r>
            <a:endParaRPr lang="vi-VN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9599" y="2857500"/>
            <a:ext cx="49337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MÔN: MĨ THUẬT</a:t>
            </a:r>
          </a:p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LỚP 5</a:t>
            </a:r>
            <a:endParaRPr lang="en-US" sz="5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9288" y="6433761"/>
            <a:ext cx="7954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Giáo viên: Phạm Thị Lương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073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CB133-C055-ECE4-FD69-1CCEA7CEF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8E0059-B625-FA2E-DD72-A86DB323D189}"/>
              </a:ext>
            </a:extLst>
          </p:cNvPr>
          <p:cNvCxnSpPr>
            <a:cxnSpLocks/>
          </p:cNvCxnSpPr>
          <p:nvPr/>
        </p:nvCxnSpPr>
        <p:spPr>
          <a:xfrm>
            <a:off x="0" y="7048500"/>
            <a:ext cx="15544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7FFD16E9-070D-5DDD-136A-E0511747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626" y="665765"/>
            <a:ext cx="15968748" cy="1143000"/>
          </a:xfrm>
        </p:spPr>
        <p:txBody>
          <a:bodyPr>
            <a:noAutofit/>
          </a:bodyPr>
          <a:lstStyle/>
          <a:p>
            <a:r>
              <a:rPr lang="vi-VN" sz="4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 bước thực hiện SPMT bằng cắt, dán</a:t>
            </a:r>
            <a:endParaRPr lang="vi-VN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803EAC-4DD0-22EE-0748-E14FA00B210F}"/>
              </a:ext>
            </a:extLst>
          </p:cNvPr>
          <p:cNvGrpSpPr/>
          <p:nvPr/>
        </p:nvGrpSpPr>
        <p:grpSpPr>
          <a:xfrm>
            <a:off x="3962400" y="6591300"/>
            <a:ext cx="1142140" cy="914400"/>
            <a:chOff x="998308" y="2324100"/>
            <a:chExt cx="4335693" cy="13716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61ADE6E-BA30-230D-BCD8-E322A1EC73BF}"/>
                </a:ext>
              </a:extLst>
            </p:cNvPr>
            <p:cNvSpPr/>
            <p:nvPr/>
          </p:nvSpPr>
          <p:spPr>
            <a:xfrm>
              <a:off x="1295400" y="2324100"/>
              <a:ext cx="4038601" cy="12192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lgDashDot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650074A-2684-CE24-F41C-CFE198D1A0FE}"/>
                </a:ext>
              </a:extLst>
            </p:cNvPr>
            <p:cNvSpPr/>
            <p:nvPr/>
          </p:nvSpPr>
          <p:spPr>
            <a:xfrm>
              <a:off x="998308" y="2476500"/>
              <a:ext cx="4038601" cy="12192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5A1022-D1FB-A3F2-F32E-1C3E99714317}"/>
              </a:ext>
            </a:extLst>
          </p:cNvPr>
          <p:cNvGrpSpPr/>
          <p:nvPr/>
        </p:nvGrpSpPr>
        <p:grpSpPr>
          <a:xfrm>
            <a:off x="11049000" y="6595241"/>
            <a:ext cx="1142140" cy="914400"/>
            <a:chOff x="998308" y="2324100"/>
            <a:chExt cx="4335693" cy="13716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A0651C0-9958-093B-6770-7EB06744148C}"/>
                </a:ext>
              </a:extLst>
            </p:cNvPr>
            <p:cNvSpPr/>
            <p:nvPr/>
          </p:nvSpPr>
          <p:spPr>
            <a:xfrm>
              <a:off x="1295400" y="2324100"/>
              <a:ext cx="4038601" cy="12192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lgDashDot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4D81E7C-9E1F-D72C-C0BD-F124CBCE588B}"/>
                </a:ext>
              </a:extLst>
            </p:cNvPr>
            <p:cNvSpPr/>
            <p:nvPr/>
          </p:nvSpPr>
          <p:spPr>
            <a:xfrm>
              <a:off x="998308" y="2476500"/>
              <a:ext cx="4038601" cy="12192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46AE1D-CA1F-25A8-4B4A-76F7F14A8EBE}"/>
              </a:ext>
            </a:extLst>
          </p:cNvPr>
          <p:cNvGrpSpPr/>
          <p:nvPr/>
        </p:nvGrpSpPr>
        <p:grpSpPr>
          <a:xfrm>
            <a:off x="1292480" y="2253752"/>
            <a:ext cx="6403720" cy="7239727"/>
            <a:chOff x="1021318" y="2198334"/>
            <a:chExt cx="6962978" cy="78719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EFD5C1-5F97-03FE-7472-543BADD76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2737" y="2198334"/>
              <a:ext cx="6300140" cy="442309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9E1E32-5723-7D40-0526-A937D6D76FF3}"/>
                </a:ext>
              </a:extLst>
            </p:cNvPr>
            <p:cNvSpPr txBox="1"/>
            <p:nvPr/>
          </p:nvSpPr>
          <p:spPr>
            <a:xfrm>
              <a:off x="1021318" y="8086030"/>
              <a:ext cx="6962978" cy="19842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1000"/>
                </a:spcAft>
              </a:pPr>
              <a:r>
                <a:rPr lang="vi-VN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Lựa chọn màu để thể hiện, tạo hòa sắc chung.</a:t>
              </a:r>
              <a:endParaRPr lang="vi-VN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6A8C0E-B16C-0EF6-4CCD-19C73B9D5760}"/>
              </a:ext>
            </a:extLst>
          </p:cNvPr>
          <p:cNvGrpSpPr/>
          <p:nvPr/>
        </p:nvGrpSpPr>
        <p:grpSpPr>
          <a:xfrm>
            <a:off x="8567599" y="2248499"/>
            <a:ext cx="6183206" cy="6332519"/>
            <a:chOff x="1141205" y="2192622"/>
            <a:chExt cx="6723206" cy="688555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5022592-48A6-A9B1-9F39-C663D39AD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0496" y="2192622"/>
              <a:ext cx="6304620" cy="443451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010D8C-CAA1-5805-08F0-5374019F19E1}"/>
                </a:ext>
              </a:extLst>
            </p:cNvPr>
            <p:cNvSpPr txBox="1"/>
            <p:nvPr/>
          </p:nvSpPr>
          <p:spPr>
            <a:xfrm>
              <a:off x="1141205" y="8097848"/>
              <a:ext cx="6723206" cy="980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Hoàn thiện sản phẩm.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9950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57782-C0A9-F9EC-10C1-873172B48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967CF29-2202-2A52-1728-CFF9CCB3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01127"/>
            <a:ext cx="15697200" cy="1143000"/>
          </a:xfrm>
        </p:spPr>
        <p:txBody>
          <a:bodyPr>
            <a:noAutofit/>
          </a:bodyPr>
          <a:lstStyle/>
          <a:p>
            <a:r>
              <a:rPr lang="vi-VN" sz="4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 sát một số SPMT được thể hiện bằng cắt, dán</a:t>
            </a:r>
            <a:endParaRPr lang="vi-VN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D35F85-3EE6-89EC-747E-2B403078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" b="1587"/>
          <a:stretch/>
        </p:blipFill>
        <p:spPr bwMode="auto">
          <a:xfrm>
            <a:off x="457200" y="2570356"/>
            <a:ext cx="8102321" cy="57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2EE563F-480B-F808-4FF3-A45536D37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6897"/>
          <a:stretch/>
        </p:blipFill>
        <p:spPr bwMode="auto">
          <a:xfrm>
            <a:off x="8960917" y="2570356"/>
            <a:ext cx="8900566" cy="58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C7392-9123-3F8D-B44A-912F2B33E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5449E8-9D10-873E-F75C-E63679148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376"/>
            <a:ext cx="16611600" cy="24479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Thực hành, sáng tạo sản phẩm mĩ thuật về chủ đề </a:t>
            </a:r>
            <a:r>
              <a:rPr lang="vi-VN" sz="4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Những việc làm bình dị mà cao quý trong cuộc sống</a:t>
            </a:r>
            <a:endParaRPr lang="vi-VN" sz="4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1B75D-60A4-5B68-0EBD-35F4C15C6C8A}"/>
              </a:ext>
            </a:extLst>
          </p:cNvPr>
          <p:cNvSpPr txBox="1"/>
          <p:nvPr/>
        </p:nvSpPr>
        <p:spPr>
          <a:xfrm>
            <a:off x="5791200" y="4152900"/>
            <a:ext cx="7162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thực hành sáng tạo sản phẩm mĩ thuật về chủ đề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Những việc làm bình dị mà cao quý trong cuộc sống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48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1642890" flipH="1">
            <a:off x="10827402" y="6415654"/>
            <a:ext cx="585282" cy="621663"/>
          </a:xfrm>
          <a:custGeom>
            <a:avLst/>
            <a:gdLst/>
            <a:ahLst/>
            <a:cxnLst/>
            <a:rect l="l" t="t" r="r" b="b"/>
            <a:pathLst>
              <a:path w="585282" h="621663">
                <a:moveTo>
                  <a:pt x="585283" y="0"/>
                </a:moveTo>
                <a:lnTo>
                  <a:pt x="0" y="0"/>
                </a:lnTo>
                <a:lnTo>
                  <a:pt x="0" y="621663"/>
                </a:lnTo>
                <a:lnTo>
                  <a:pt x="585283" y="621663"/>
                </a:lnTo>
                <a:lnTo>
                  <a:pt x="58528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B6142CA-92C3-DEFB-5920-BBEBACBF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85900"/>
            <a:ext cx="17449800" cy="7315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445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5:</a:t>
            </a:r>
            <a:r>
              <a:rPr lang="vi-VN" dirty="0">
                <a:solidFill>
                  <a:srgbClr val="445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dirty="0">
                <a:solidFill>
                  <a:srgbClr val="445F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b="1" dirty="0">
                <a:solidFill>
                  <a:srgbClr val="445F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 HOẠT VIỆC LÀM CAO QUÝ MÀ BÌNH DỊ TRONG CUỘC SỐNG</a:t>
            </a:r>
            <a:endParaRPr lang="vi-VN" dirty="0">
              <a:solidFill>
                <a:srgbClr val="445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21B54-4A6B-53C1-42FC-0B34E24BB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C6CC55-590B-9C5C-CB6F-2E32DC2CDEC1}"/>
              </a:ext>
            </a:extLst>
          </p:cNvPr>
          <p:cNvGrpSpPr/>
          <p:nvPr/>
        </p:nvGrpSpPr>
        <p:grpSpPr>
          <a:xfrm>
            <a:off x="1396920" y="2236235"/>
            <a:ext cx="8848836" cy="2360323"/>
            <a:chOff x="952106" y="3319228"/>
            <a:chExt cx="3582392" cy="9555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DA01E1-44BD-7A2F-5C17-56F1333523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7" t="13608" r="12792" b="9281"/>
            <a:stretch/>
          </p:blipFill>
          <p:spPr bwMode="auto">
            <a:xfrm>
              <a:off x="952106" y="3319228"/>
              <a:ext cx="1030216" cy="955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FEA6F97-0B2A-ACDC-C06B-6F6BC905F590}"/>
                </a:ext>
              </a:extLst>
            </p:cNvPr>
            <p:cNvSpPr/>
            <p:nvPr/>
          </p:nvSpPr>
          <p:spPr>
            <a:xfrm>
              <a:off x="2052421" y="3432839"/>
              <a:ext cx="2482077" cy="733348"/>
            </a:xfrm>
            <a:prstGeom prst="roundRect">
              <a:avLst>
                <a:gd name="adj" fmla="val 16286"/>
              </a:avLst>
            </a:prstGeom>
            <a:solidFill>
              <a:srgbClr val="F8F3CE"/>
            </a:solidFill>
            <a:ln w="12700">
              <a:solidFill>
                <a:schemeClr val="accent5">
                  <a:lumMod val="1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72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 HIỆN</a:t>
              </a:r>
              <a:endParaRPr lang="en-US" sz="7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2704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0A94-519F-DEDA-56F9-3C6052FE9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B49EC2E-69C0-B760-4CEB-4E4A305F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12878"/>
            <a:ext cx="17678400" cy="209986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Tìm hiểu cách làm sản phẩm mĩ thuật bằng hình thức vẽ màu sáp về chủ đề </a:t>
            </a:r>
            <a:r>
              <a:rPr lang="vi-VN" sz="4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Những việc làm bình dị mà cao quý trong cuộc sống</a:t>
            </a:r>
            <a:endParaRPr lang="vi-VN" sz="4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D82662A5-F8B6-FB90-2808-0C6A0967C08E}"/>
              </a:ext>
            </a:extLst>
          </p:cNvPr>
          <p:cNvSpPr/>
          <p:nvPr/>
        </p:nvSpPr>
        <p:spPr>
          <a:xfrm>
            <a:off x="890428" y="2905165"/>
            <a:ext cx="8786972" cy="2543135"/>
          </a:xfrm>
          <a:prstGeom prst="wedgeRoundRectCallout">
            <a:avLst>
              <a:gd name="adj1" fmla="val 60362"/>
              <a:gd name="adj2" fmla="val 578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nêu các bước để thực hiện sản phẩm mĩ thuật trên. 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B289E023-7915-FA57-0F3F-1CAE2AFDACA2}"/>
              </a:ext>
            </a:extLst>
          </p:cNvPr>
          <p:cNvSpPr/>
          <p:nvPr/>
        </p:nvSpPr>
        <p:spPr>
          <a:xfrm>
            <a:off x="890428" y="5973313"/>
            <a:ext cx="8786972" cy="3338225"/>
          </a:xfrm>
          <a:prstGeom prst="wedgeRoundRectCallout">
            <a:avLst>
              <a:gd name="adj1" fmla="val 62824"/>
              <a:gd name="adj2" fmla="val -3891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Cách sắp xếp hình ảnh chính – phụ và kết hợp màu sắc trong sản phẩm này được thể hiện như thế nào?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DD05F3-E6AF-B76F-D523-753012CBC114}"/>
              </a:ext>
            </a:extLst>
          </p:cNvPr>
          <p:cNvSpPr txBox="1"/>
          <p:nvPr/>
        </p:nvSpPr>
        <p:spPr>
          <a:xfrm>
            <a:off x="10668000" y="5588592"/>
            <a:ext cx="63246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844276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F8B08-DBA9-4E51-6E23-675C8D992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520046-7A48-F2BB-9D49-8E7BBEC4145A}"/>
              </a:ext>
            </a:extLst>
          </p:cNvPr>
          <p:cNvCxnSpPr>
            <a:cxnSpLocks/>
          </p:cNvCxnSpPr>
          <p:nvPr/>
        </p:nvCxnSpPr>
        <p:spPr>
          <a:xfrm>
            <a:off x="0" y="7048500"/>
            <a:ext cx="15544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FD6922E6-C430-261A-511C-1C8903CE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626" y="665765"/>
            <a:ext cx="15968748" cy="1143000"/>
          </a:xfrm>
        </p:spPr>
        <p:txBody>
          <a:bodyPr>
            <a:noAutofit/>
          </a:bodyPr>
          <a:lstStyle/>
          <a:p>
            <a:r>
              <a:rPr lang="vi-VN" sz="4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 bước thực hiện SPMT bằng màu sáp</a:t>
            </a:r>
            <a:endParaRPr lang="vi-VN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F1236D-3BED-6EE2-54CE-19B1F14939E1}"/>
              </a:ext>
            </a:extLst>
          </p:cNvPr>
          <p:cNvGrpSpPr/>
          <p:nvPr/>
        </p:nvGrpSpPr>
        <p:grpSpPr>
          <a:xfrm>
            <a:off x="3962400" y="6591300"/>
            <a:ext cx="1142140" cy="914400"/>
            <a:chOff x="998308" y="2324100"/>
            <a:chExt cx="4335693" cy="13716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C44614E-FCC2-A561-6863-4467FB1B0D7C}"/>
                </a:ext>
              </a:extLst>
            </p:cNvPr>
            <p:cNvSpPr/>
            <p:nvPr/>
          </p:nvSpPr>
          <p:spPr>
            <a:xfrm>
              <a:off x="1295400" y="2324100"/>
              <a:ext cx="4038601" cy="12192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lgDashDot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590A31C-43AB-F896-C8AE-52E96DC5311A}"/>
                </a:ext>
              </a:extLst>
            </p:cNvPr>
            <p:cNvSpPr/>
            <p:nvPr/>
          </p:nvSpPr>
          <p:spPr>
            <a:xfrm>
              <a:off x="998308" y="2476500"/>
              <a:ext cx="4038601" cy="12192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5BA3A5-E6F1-1FB7-B8A8-0A2CEB78FF24}"/>
              </a:ext>
            </a:extLst>
          </p:cNvPr>
          <p:cNvGrpSpPr/>
          <p:nvPr/>
        </p:nvGrpSpPr>
        <p:grpSpPr>
          <a:xfrm>
            <a:off x="11049000" y="6595241"/>
            <a:ext cx="1142140" cy="914400"/>
            <a:chOff x="998308" y="2324100"/>
            <a:chExt cx="4335693" cy="13716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EFFEBEF-A79A-7332-7289-5FE5D0323C71}"/>
                </a:ext>
              </a:extLst>
            </p:cNvPr>
            <p:cNvSpPr/>
            <p:nvPr/>
          </p:nvSpPr>
          <p:spPr>
            <a:xfrm>
              <a:off x="1295400" y="2324100"/>
              <a:ext cx="4038601" cy="12192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lgDashDot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AA2B44B-E406-CB43-E1EB-F434FF988D5A}"/>
                </a:ext>
              </a:extLst>
            </p:cNvPr>
            <p:cNvSpPr/>
            <p:nvPr/>
          </p:nvSpPr>
          <p:spPr>
            <a:xfrm>
              <a:off x="998308" y="2476500"/>
              <a:ext cx="4038601" cy="12192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252B5E-AED9-7EF3-67CE-D0FAB92F91FD}"/>
              </a:ext>
            </a:extLst>
          </p:cNvPr>
          <p:cNvGrpSpPr/>
          <p:nvPr/>
        </p:nvGrpSpPr>
        <p:grpSpPr>
          <a:xfrm>
            <a:off x="1597188" y="2248499"/>
            <a:ext cx="5794304" cy="7244981"/>
            <a:chOff x="1352637" y="2192622"/>
            <a:chExt cx="6300340" cy="78777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1CE2325-692C-D4D2-ADC0-CAC4C6A4F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2637" y="2192622"/>
              <a:ext cx="6300340" cy="443451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33896C-5969-F2F5-757E-5E3190EE842F}"/>
                </a:ext>
              </a:extLst>
            </p:cNvPr>
            <p:cNvSpPr txBox="1"/>
            <p:nvPr/>
          </p:nvSpPr>
          <p:spPr>
            <a:xfrm>
              <a:off x="1352637" y="8086031"/>
              <a:ext cx="6300340" cy="19842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1000"/>
                </a:spcAft>
              </a:pPr>
              <a:r>
                <a:rPr lang="vi-VN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Vẽ phác hình, xây dựng bố cục.</a:t>
              </a:r>
              <a:endParaRPr lang="vi-VN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37449B-2728-B967-42BD-769F83B7A67A}"/>
              </a:ext>
            </a:extLst>
          </p:cNvPr>
          <p:cNvGrpSpPr/>
          <p:nvPr/>
        </p:nvGrpSpPr>
        <p:grpSpPr>
          <a:xfrm>
            <a:off x="8567597" y="2248499"/>
            <a:ext cx="6183208" cy="6332519"/>
            <a:chOff x="1141203" y="2192622"/>
            <a:chExt cx="6723208" cy="688555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2323587-F3F7-59B5-B415-DA81AE7F4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1203" y="2192622"/>
              <a:ext cx="6723208" cy="443451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8117CF-A38A-42B2-1947-2ADC4BC0C523}"/>
                </a:ext>
              </a:extLst>
            </p:cNvPr>
            <p:cNvSpPr txBox="1"/>
            <p:nvPr/>
          </p:nvSpPr>
          <p:spPr>
            <a:xfrm>
              <a:off x="1141205" y="8097848"/>
              <a:ext cx="6723206" cy="980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Vẽ hình chi tiết.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333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EB697-9865-AA45-97DF-20417D6BA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F2D625-472A-6DA1-843E-C30F82294CCE}"/>
              </a:ext>
            </a:extLst>
          </p:cNvPr>
          <p:cNvCxnSpPr>
            <a:cxnSpLocks/>
          </p:cNvCxnSpPr>
          <p:nvPr/>
        </p:nvCxnSpPr>
        <p:spPr>
          <a:xfrm>
            <a:off x="0" y="7048500"/>
            <a:ext cx="15544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B2AF2933-08ED-20C6-90E7-DC3D5B39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626" y="665765"/>
            <a:ext cx="15968748" cy="1143000"/>
          </a:xfrm>
        </p:spPr>
        <p:txBody>
          <a:bodyPr>
            <a:noAutofit/>
          </a:bodyPr>
          <a:lstStyle/>
          <a:p>
            <a:r>
              <a:rPr lang="vi-VN" sz="4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 bước thực hiện SPMT bằng màu sáp</a:t>
            </a:r>
            <a:endParaRPr lang="vi-VN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D8F70C-EEF2-5FAD-089D-A58BD60CBF33}"/>
              </a:ext>
            </a:extLst>
          </p:cNvPr>
          <p:cNvGrpSpPr/>
          <p:nvPr/>
        </p:nvGrpSpPr>
        <p:grpSpPr>
          <a:xfrm>
            <a:off x="3962400" y="6591300"/>
            <a:ext cx="1142140" cy="914400"/>
            <a:chOff x="998308" y="2324100"/>
            <a:chExt cx="4335693" cy="13716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F9D7786-51AE-0CF3-263E-838288FAE4F0}"/>
                </a:ext>
              </a:extLst>
            </p:cNvPr>
            <p:cNvSpPr/>
            <p:nvPr/>
          </p:nvSpPr>
          <p:spPr>
            <a:xfrm>
              <a:off x="1295400" y="2324100"/>
              <a:ext cx="4038601" cy="12192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lgDashDot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76C8D9-651F-DB2F-553E-7416966CB7D2}"/>
                </a:ext>
              </a:extLst>
            </p:cNvPr>
            <p:cNvSpPr/>
            <p:nvPr/>
          </p:nvSpPr>
          <p:spPr>
            <a:xfrm>
              <a:off x="998308" y="2476500"/>
              <a:ext cx="4038601" cy="12192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96D822-6999-0949-5F5B-FECC22336C80}"/>
              </a:ext>
            </a:extLst>
          </p:cNvPr>
          <p:cNvGrpSpPr/>
          <p:nvPr/>
        </p:nvGrpSpPr>
        <p:grpSpPr>
          <a:xfrm>
            <a:off x="11049000" y="6595241"/>
            <a:ext cx="1142140" cy="914400"/>
            <a:chOff x="998308" y="2324100"/>
            <a:chExt cx="4335693" cy="13716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A63A2F3-2AC0-2C31-4F05-F43CCAF9816C}"/>
                </a:ext>
              </a:extLst>
            </p:cNvPr>
            <p:cNvSpPr/>
            <p:nvPr/>
          </p:nvSpPr>
          <p:spPr>
            <a:xfrm>
              <a:off x="1295400" y="2324100"/>
              <a:ext cx="4038601" cy="12192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lgDashDot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277A58D-5337-1F1A-D351-C848EA4C05F0}"/>
                </a:ext>
              </a:extLst>
            </p:cNvPr>
            <p:cNvSpPr/>
            <p:nvPr/>
          </p:nvSpPr>
          <p:spPr>
            <a:xfrm>
              <a:off x="998308" y="2476500"/>
              <a:ext cx="4038601" cy="12192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0A361D-4B6F-89E6-72E8-9694AC28FA1F}"/>
              </a:ext>
            </a:extLst>
          </p:cNvPr>
          <p:cNvGrpSpPr/>
          <p:nvPr/>
        </p:nvGrpSpPr>
        <p:grpSpPr>
          <a:xfrm>
            <a:off x="1292480" y="2253752"/>
            <a:ext cx="6403720" cy="7239727"/>
            <a:chOff x="1021318" y="2198334"/>
            <a:chExt cx="6962978" cy="78719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CAC374B-4410-4823-0BE2-90FFABC9D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2637" y="2198334"/>
              <a:ext cx="6300340" cy="442309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801A45-A297-CF28-215D-9F0D8BF6B768}"/>
                </a:ext>
              </a:extLst>
            </p:cNvPr>
            <p:cNvSpPr txBox="1"/>
            <p:nvPr/>
          </p:nvSpPr>
          <p:spPr>
            <a:xfrm>
              <a:off x="1021318" y="8086030"/>
              <a:ext cx="6962978" cy="19842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1000"/>
                </a:spcAft>
              </a:pPr>
              <a:r>
                <a:rPr lang="vi-VN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Lựa chọn màu để thể hiện, tạo hòa sắc chung.</a:t>
              </a:r>
              <a:endParaRPr lang="vi-VN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399653-6B17-73CA-23D8-E6207B52D41A}"/>
              </a:ext>
            </a:extLst>
          </p:cNvPr>
          <p:cNvGrpSpPr/>
          <p:nvPr/>
        </p:nvGrpSpPr>
        <p:grpSpPr>
          <a:xfrm>
            <a:off x="8567596" y="2248499"/>
            <a:ext cx="6183210" cy="6332519"/>
            <a:chOff x="1141202" y="2192622"/>
            <a:chExt cx="6723210" cy="688555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587EA1F-F99D-F549-955E-010AEB45B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1202" y="2192622"/>
              <a:ext cx="6723210" cy="443451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E4B7DF-9291-DDC2-E8E1-2C8C7C3E0303}"/>
                </a:ext>
              </a:extLst>
            </p:cNvPr>
            <p:cNvSpPr txBox="1"/>
            <p:nvPr/>
          </p:nvSpPr>
          <p:spPr>
            <a:xfrm>
              <a:off x="1141205" y="8097848"/>
              <a:ext cx="6723206" cy="980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Hoàn thiện sản phẩm.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5890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21590-148B-10A1-B00F-144BF807F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04E7EB45-1D89-8E1D-B74C-B2394C2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01127"/>
            <a:ext cx="15697200" cy="1143000"/>
          </a:xfrm>
        </p:spPr>
        <p:txBody>
          <a:bodyPr>
            <a:noAutofit/>
          </a:bodyPr>
          <a:lstStyle/>
          <a:p>
            <a:r>
              <a:rPr lang="vi-VN" sz="4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 sát một số SPMT được thể hiện bằng màu sáp</a:t>
            </a:r>
            <a:endParaRPr lang="vi-VN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83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8967B-B575-9BE9-FBBD-63DCB7369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BA38F05-9534-E6AA-430D-1BE453B6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378" y="412878"/>
            <a:ext cx="17119244" cy="209986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Tìm hiểu cách sản phẩm mĩ thuật bằng hình thức cắt, dán về chủ đề </a:t>
            </a:r>
            <a:r>
              <a:rPr lang="vi-VN" sz="4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Những việc làm bình dị mà cao quý trong cuộc sống</a:t>
            </a:r>
            <a:endParaRPr lang="vi-VN" sz="4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5819BD50-5651-6F87-802D-112A510330FB}"/>
              </a:ext>
            </a:extLst>
          </p:cNvPr>
          <p:cNvSpPr/>
          <p:nvPr/>
        </p:nvSpPr>
        <p:spPr>
          <a:xfrm>
            <a:off x="890428" y="2905165"/>
            <a:ext cx="8786972" cy="1857335"/>
          </a:xfrm>
          <a:prstGeom prst="wedgeRoundRectCallout">
            <a:avLst>
              <a:gd name="adj1" fmla="val 60362"/>
              <a:gd name="adj2" fmla="val 578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nêu các bước để thực hiện sản phẩm mĩ thuật trên. 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41A4E30D-CD1A-9920-D121-6A56EA932773}"/>
              </a:ext>
            </a:extLst>
          </p:cNvPr>
          <p:cNvSpPr/>
          <p:nvPr/>
        </p:nvSpPr>
        <p:spPr>
          <a:xfrm>
            <a:off x="890428" y="5054829"/>
            <a:ext cx="8786972" cy="1857335"/>
          </a:xfrm>
          <a:prstGeom prst="wedgeRoundRectCallout">
            <a:avLst>
              <a:gd name="adj1" fmla="val 62824"/>
              <a:gd name="adj2" fmla="val -3891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Sản phẩm được thực hiện bằng những hình thức và chất liệu nào?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CDCE2A-884E-2FAE-6069-A2B7C76B34F3}"/>
              </a:ext>
            </a:extLst>
          </p:cNvPr>
          <p:cNvSpPr txBox="1"/>
          <p:nvPr/>
        </p:nvSpPr>
        <p:spPr>
          <a:xfrm>
            <a:off x="10595806" y="5983496"/>
            <a:ext cx="63246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DF26BDE-CB06-A325-9AC1-62A40FE717EE}"/>
              </a:ext>
            </a:extLst>
          </p:cNvPr>
          <p:cNvSpPr/>
          <p:nvPr/>
        </p:nvSpPr>
        <p:spPr>
          <a:xfrm>
            <a:off x="890428" y="7234710"/>
            <a:ext cx="8786972" cy="1098928"/>
          </a:xfrm>
          <a:prstGeom prst="wedgeRoundRectCallout">
            <a:avLst>
              <a:gd name="adj1" fmla="val 62286"/>
              <a:gd name="adj2" fmla="val -4752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/>
              <a:t>Nêu các kĩ thuật khi tạo hình SPMT?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468B1AD-0780-69E5-8ABF-545F61BC9585}"/>
              </a:ext>
            </a:extLst>
          </p:cNvPr>
          <p:cNvSpPr/>
          <p:nvPr/>
        </p:nvSpPr>
        <p:spPr>
          <a:xfrm>
            <a:off x="890428" y="8656184"/>
            <a:ext cx="8786972" cy="1098928"/>
          </a:xfrm>
          <a:prstGeom prst="wedgeRoundRectCallout">
            <a:avLst>
              <a:gd name="adj1" fmla="val 62286"/>
              <a:gd name="adj2" fmla="val -4752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/>
              <a:t>Cách sắp xếp và sử dụng màu sắc.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269;p5">
            <a:extLst>
              <a:ext uri="{FF2B5EF4-FFF2-40B4-BE49-F238E27FC236}">
                <a16:creationId xmlns:a16="http://schemas.microsoft.com/office/drawing/2014/main" id="{81842D62-90FD-38AE-5369-10A18B7EB59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57651" y="-33799"/>
            <a:ext cx="2739365" cy="529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110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B9FEC-F59F-8CB8-2357-A638AFA4E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FFC805-9028-095F-548F-EE3A5BBCF275}"/>
              </a:ext>
            </a:extLst>
          </p:cNvPr>
          <p:cNvCxnSpPr>
            <a:cxnSpLocks/>
          </p:cNvCxnSpPr>
          <p:nvPr/>
        </p:nvCxnSpPr>
        <p:spPr>
          <a:xfrm>
            <a:off x="0" y="7048500"/>
            <a:ext cx="15544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7A3554BB-A0AB-80C7-F7E0-EEFE562E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626" y="665765"/>
            <a:ext cx="15968748" cy="1143000"/>
          </a:xfrm>
        </p:spPr>
        <p:txBody>
          <a:bodyPr>
            <a:noAutofit/>
          </a:bodyPr>
          <a:lstStyle/>
          <a:p>
            <a:r>
              <a:rPr lang="vi-VN" sz="4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 bước thực hiện SPMT bằng cắt, dán</a:t>
            </a:r>
            <a:endParaRPr lang="vi-VN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7E99C7-C049-6437-68C0-A3929617C11E}"/>
              </a:ext>
            </a:extLst>
          </p:cNvPr>
          <p:cNvGrpSpPr/>
          <p:nvPr/>
        </p:nvGrpSpPr>
        <p:grpSpPr>
          <a:xfrm>
            <a:off x="3831360" y="6591300"/>
            <a:ext cx="1142140" cy="914400"/>
            <a:chOff x="998308" y="2324100"/>
            <a:chExt cx="4335693" cy="13716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0A3955E-576A-280A-D37C-8354CA8B59A6}"/>
                </a:ext>
              </a:extLst>
            </p:cNvPr>
            <p:cNvSpPr/>
            <p:nvPr/>
          </p:nvSpPr>
          <p:spPr>
            <a:xfrm>
              <a:off x="1295400" y="2324100"/>
              <a:ext cx="4038601" cy="12192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lgDashDot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BD1DC42-B9ED-1E38-7C31-0CEECCFF5962}"/>
                </a:ext>
              </a:extLst>
            </p:cNvPr>
            <p:cNvSpPr/>
            <p:nvPr/>
          </p:nvSpPr>
          <p:spPr>
            <a:xfrm>
              <a:off x="998308" y="2476500"/>
              <a:ext cx="4038601" cy="12192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A8E219-ABBF-25BC-C887-66E1B1A6B4AD}"/>
              </a:ext>
            </a:extLst>
          </p:cNvPr>
          <p:cNvGrpSpPr/>
          <p:nvPr/>
        </p:nvGrpSpPr>
        <p:grpSpPr>
          <a:xfrm>
            <a:off x="11038920" y="6595241"/>
            <a:ext cx="1142140" cy="914400"/>
            <a:chOff x="998308" y="2324100"/>
            <a:chExt cx="4335693" cy="13716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404A24D-01B7-80EF-6F93-CC758681ED66}"/>
                </a:ext>
              </a:extLst>
            </p:cNvPr>
            <p:cNvSpPr/>
            <p:nvPr/>
          </p:nvSpPr>
          <p:spPr>
            <a:xfrm>
              <a:off x="1295400" y="2324100"/>
              <a:ext cx="4038601" cy="12192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lgDashDot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C0358F7-D370-6614-D4D5-561722CA9A78}"/>
                </a:ext>
              </a:extLst>
            </p:cNvPr>
            <p:cNvSpPr/>
            <p:nvPr/>
          </p:nvSpPr>
          <p:spPr>
            <a:xfrm>
              <a:off x="998308" y="2476500"/>
              <a:ext cx="4038601" cy="12192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87D7AD-D532-691A-0057-D98EC9A94BB1}"/>
              </a:ext>
            </a:extLst>
          </p:cNvPr>
          <p:cNvGrpSpPr/>
          <p:nvPr/>
        </p:nvGrpSpPr>
        <p:grpSpPr>
          <a:xfrm>
            <a:off x="1466147" y="2248499"/>
            <a:ext cx="5794306" cy="7244981"/>
            <a:chOff x="1352636" y="2192622"/>
            <a:chExt cx="6300342" cy="78777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1902435-B186-B750-2D1A-BCCBAEDC9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2636" y="2192622"/>
              <a:ext cx="6300342" cy="443451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AD11FC-8F8E-C318-7FE8-DD56DC834AE8}"/>
                </a:ext>
              </a:extLst>
            </p:cNvPr>
            <p:cNvSpPr txBox="1"/>
            <p:nvPr/>
          </p:nvSpPr>
          <p:spPr>
            <a:xfrm>
              <a:off x="1601302" y="8086031"/>
              <a:ext cx="5803011" cy="19842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Vẽ phác hình, </a:t>
              </a:r>
            </a:p>
            <a:p>
              <a:pPr lvl="0" algn="ctr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xây dựng bố cục.</a:t>
              </a:r>
              <a:endParaRPr lang="vi-VN" sz="4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C96942-AC31-5FDB-C3C3-A37B4A537A66}"/>
              </a:ext>
            </a:extLst>
          </p:cNvPr>
          <p:cNvGrpSpPr/>
          <p:nvPr/>
        </p:nvGrpSpPr>
        <p:grpSpPr>
          <a:xfrm>
            <a:off x="7306324" y="2248499"/>
            <a:ext cx="8685596" cy="7250015"/>
            <a:chOff x="-219261" y="2192622"/>
            <a:chExt cx="9444138" cy="788318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C86F3DB-12B9-3532-1291-8B0A86730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7833" y="2192622"/>
              <a:ext cx="6129948" cy="443451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DCD08F-16D0-6CB3-3F1E-E7CBD3E1ED26}"/>
                </a:ext>
              </a:extLst>
            </p:cNvPr>
            <p:cNvSpPr txBox="1"/>
            <p:nvPr/>
          </p:nvSpPr>
          <p:spPr>
            <a:xfrm>
              <a:off x="-219261" y="8091505"/>
              <a:ext cx="9444138" cy="19842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Lựa chọn giấy màu, can hình và cắt rời từng hình theo bản vẽ phác hình. </a:t>
              </a:r>
              <a:endParaRPr lang="vi-VN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5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362</Words>
  <Application>Microsoft Office PowerPoint</Application>
  <PresentationFormat>Custom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SimSun</vt:lpstr>
      <vt:lpstr>Calibri Light</vt:lpstr>
      <vt:lpstr>Calibri</vt:lpstr>
      <vt:lpstr>Arial</vt:lpstr>
      <vt:lpstr>Times New Roman</vt:lpstr>
      <vt:lpstr>Office Theme</vt:lpstr>
      <vt:lpstr>TRƯỜNG TIỂU HỌC HÒA NGHĨA</vt:lpstr>
      <vt:lpstr>CHỦ ĐỀ 5: NHỮNG HOẠT VIỆC LÀM CAO QUÝ MÀ BÌNH DỊ TRONG CUỘC SỐNG</vt:lpstr>
      <vt:lpstr>PowerPoint Presentation</vt:lpstr>
      <vt:lpstr>1. Tìm hiểu cách làm sản phẩm mĩ thuật bằng hình thức vẽ màu sáp về chủ đề Những việc làm bình dị mà cao quý trong cuộc sống</vt:lpstr>
      <vt:lpstr>Các bước thực hiện SPMT bằng màu sáp</vt:lpstr>
      <vt:lpstr>Các bước thực hiện SPMT bằng màu sáp</vt:lpstr>
      <vt:lpstr>Quan sát một số SPMT được thể hiện bằng màu sáp</vt:lpstr>
      <vt:lpstr>2. Tìm hiểu cách sản phẩm mĩ thuật bằng hình thức cắt, dán về chủ đề Những việc làm bình dị mà cao quý trong cuộc sống</vt:lpstr>
      <vt:lpstr>Các bước thực hiện SPMT bằng cắt, dán</vt:lpstr>
      <vt:lpstr>Các bước thực hiện SPMT bằng cắt, dán</vt:lpstr>
      <vt:lpstr>Quan sát một số SPMT được thể hiện bằng cắt, dán</vt:lpstr>
      <vt:lpstr>3. Thực hành, sáng tạo sản phẩm mĩ thuật về chủ đề Những việc làm bình dị mà cao quý trong cuộc sống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Green Cute Scenery Illustration Group Project Presentation</dc:title>
  <cp:lastModifiedBy>MAIHUNG</cp:lastModifiedBy>
  <cp:revision>29</cp:revision>
  <dcterms:created xsi:type="dcterms:W3CDTF">2006-08-16T00:00:00Z</dcterms:created>
  <dcterms:modified xsi:type="dcterms:W3CDTF">2026-02-12T03:29:59Z</dcterms:modified>
  <dc:identifier>DAGW5uN7Jfc</dc:identifier>
</cp:coreProperties>
</file>