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1"/>
  </p:notesMasterIdLst>
  <p:sldIdLst>
    <p:sldId id="889" r:id="rId2"/>
    <p:sldId id="256" r:id="rId3"/>
    <p:sldId id="886" r:id="rId4"/>
    <p:sldId id="887" r:id="rId5"/>
    <p:sldId id="489" r:id="rId6"/>
    <p:sldId id="492" r:id="rId7"/>
    <p:sldId id="885" r:id="rId8"/>
    <p:sldId id="387" r:id="rId9"/>
    <p:sldId id="878" r:id="rId10"/>
    <p:sldId id="877" r:id="rId11"/>
    <p:sldId id="879" r:id="rId12"/>
    <p:sldId id="880" r:id="rId13"/>
    <p:sldId id="881" r:id="rId14"/>
    <p:sldId id="390" r:id="rId15"/>
    <p:sldId id="882" r:id="rId16"/>
    <p:sldId id="888" r:id="rId17"/>
    <p:sldId id="883" r:id="rId18"/>
    <p:sldId id="884" r:id="rId19"/>
    <p:sldId id="4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39741-87CF-434D-885B-3AAD4CE59D79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251E0-DCBE-4426-89C2-2763CEBB1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3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C1E0E-7A6E-4FE7-9D97-77C6176297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04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251E0-DCBE-4426-89C2-2763CEBB13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2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392E-F0ED-214A-ABBD-875E9E01F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86C95-461A-F90C-5C4A-B1CC2FFD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729E6-A9C2-30A2-E8BF-A64CCA6A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3280-3ADC-4982-B332-8FCE91DD4E7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47FB0-FE48-765E-04B0-A83E2FE14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9230C-BED2-5A73-F1F7-18058DEA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2D73-03D8-4E1B-A429-5DF02F5E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5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9176D-6311-8A45-560A-7A204B48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FE3C4-5008-2BE2-6D76-217DCE7F3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E39A-0F79-D6F2-7AA0-E3D95617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3280-3ADC-4982-B332-8FCE91DD4E7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77F2E-3409-B370-81F6-503D2A82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957EE-93C5-76ED-B073-0C30DE16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2D73-03D8-4E1B-A429-5DF02F5E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3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5CDD1-E693-E5BA-4746-2E73EDF3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3280-3ADC-4982-B332-8FCE91DD4E7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81E2A-5CF3-DAAE-791D-A082EA29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49500-E167-811D-3213-32DD3C707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B2D73-03D8-4E1B-A429-5DF02F5EF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9F22D8-0D2D-051E-26C6-7F4A2A53E4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圆角矩形 52"/>
          <p:cNvSpPr/>
          <p:nvPr userDrawn="1"/>
        </p:nvSpPr>
        <p:spPr>
          <a:xfrm>
            <a:off x="800100" y="777240"/>
            <a:ext cx="10591800" cy="5257800"/>
          </a:xfrm>
          <a:prstGeom prst="roundRect">
            <a:avLst>
              <a:gd name="adj" fmla="val 4202"/>
            </a:avLst>
          </a:prstGeom>
          <a:solidFill>
            <a:schemeClr val="accent1">
              <a:alpha val="48000"/>
            </a:schemeClr>
          </a:solidFill>
          <a:ln>
            <a:noFill/>
          </a:ln>
          <a:effectLst>
            <a:glow rad="101600">
              <a:srgbClr val="8ECCAB">
                <a:alpha val="40000"/>
              </a:srgbClr>
            </a:glow>
            <a:outerShdw blurRad="165100" dist="127000" sx="105000" sy="105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圆角矩形 53"/>
          <p:cNvSpPr/>
          <p:nvPr userDrawn="1"/>
        </p:nvSpPr>
        <p:spPr>
          <a:xfrm>
            <a:off x="964565" y="950595"/>
            <a:ext cx="10262870" cy="4956175"/>
          </a:xfrm>
          <a:prstGeom prst="roundRect">
            <a:avLst>
              <a:gd name="adj" fmla="val 42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5ECD8B-DBBB-4CD5-28BF-8C8B878FB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97962"/>
            <a:ext cx="4079631" cy="16600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7B2827-DE17-F0E9-C5E4-B39CD6072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1559" y="5519195"/>
            <a:ext cx="3090441" cy="133880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0856EC-CA4B-B337-9D91-E43E9466AF80}"/>
              </a:ext>
            </a:extLst>
          </p:cNvPr>
          <p:cNvSpPr/>
          <p:nvPr userDrawn="1"/>
        </p:nvSpPr>
        <p:spPr>
          <a:xfrm>
            <a:off x="104172" y="151548"/>
            <a:ext cx="11930315" cy="657357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3BB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34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868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683035" y="757535"/>
            <a:ext cx="6788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TRƯỜNG TIỂU HỌC HÒA NGHĨA</a:t>
            </a:r>
            <a:endParaRPr lang="en-US" sz="40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4045" y="1755637"/>
            <a:ext cx="51877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KHOA HỌC</a:t>
            </a:r>
          </a:p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 4</a:t>
            </a: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8172" y="4294486"/>
            <a:ext cx="10195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Giáo viên: Nguyễn Thị Hồng Nhung</a:t>
            </a:r>
            <a:endParaRPr lang="en-US" sz="5400" b="1" cap="none" spc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422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4C9FF-BE6A-746E-5C7A-83043E7EB07B}"/>
              </a:ext>
            </a:extLst>
          </p:cNvPr>
          <p:cNvSpPr txBox="1"/>
          <p:nvPr/>
        </p:nvSpPr>
        <p:spPr>
          <a:xfrm>
            <a:off x="1115121" y="278780"/>
            <a:ext cx="10582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nl-NL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uan sát hình 10 và chỉ một số bộ phận của nấm.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D5519-6420-71FA-276A-B7AE7652D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64" y="1220941"/>
            <a:ext cx="6075338" cy="49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4C9FF-BE6A-746E-5C7A-83043E7EB07B}"/>
              </a:ext>
            </a:extLst>
          </p:cNvPr>
          <p:cNvSpPr txBox="1"/>
          <p:nvPr/>
        </p:nvSpPr>
        <p:spPr>
          <a:xfrm>
            <a:off x="1115121" y="278780"/>
            <a:ext cx="10582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Lựa chọn một loại nấm khác thường gặp, vẽ và ghi chú các bộ phận của chúng.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8D608-6AC1-CC2B-2947-A91D967CA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184" y="1776644"/>
            <a:ext cx="5958817" cy="4686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845798-BDDF-F318-AF8F-A0CC6B611151}"/>
              </a:ext>
            </a:extLst>
          </p:cNvPr>
          <p:cNvSpPr txBox="1"/>
          <p:nvPr/>
        </p:nvSpPr>
        <p:spPr>
          <a:xfrm>
            <a:off x="490654" y="1839951"/>
            <a:ext cx="479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endParaRPr lang="en-US" sz="4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9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44C9FF-BE6A-746E-5C7A-83043E7EB07B}"/>
              </a:ext>
            </a:extLst>
          </p:cNvPr>
          <p:cNvSpPr txBox="1"/>
          <p:nvPr/>
        </p:nvSpPr>
        <p:spPr>
          <a:xfrm>
            <a:off x="814039" y="278780"/>
            <a:ext cx="10883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Sưu tầm một số nấm khác và chia sẻ với bạn về hình dạng, màu sắc, các bộ phận và nơi sống của chúng.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3E85B-46CF-B657-B09D-9B34983F6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15" y="2431780"/>
            <a:ext cx="6055390" cy="3422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9F5BDD-0164-86B0-16B3-D91D333DE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427" y="2074127"/>
            <a:ext cx="4434140" cy="38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96B35E-BDE4-E2CC-7E16-AA62FBADD689}"/>
              </a:ext>
            </a:extLst>
          </p:cNvPr>
          <p:cNvGrpSpPr/>
          <p:nvPr/>
        </p:nvGrpSpPr>
        <p:grpSpPr>
          <a:xfrm>
            <a:off x="915194" y="990601"/>
            <a:ext cx="6600728" cy="1518424"/>
            <a:chOff x="986208" y="1329418"/>
            <a:chExt cx="10260743" cy="41991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CB925E-40FE-421F-9AF3-25CCD61CAE95}"/>
                </a:ext>
              </a:extLst>
            </p:cNvPr>
            <p:cNvGrpSpPr/>
            <p:nvPr/>
          </p:nvGrpSpPr>
          <p:grpSpPr>
            <a:xfrm>
              <a:off x="986208" y="1329418"/>
              <a:ext cx="10219585" cy="4199164"/>
              <a:chOff x="986208" y="774700"/>
              <a:chExt cx="10219585" cy="53086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E77E281-9EB6-5436-5B22-7433FD54B4DC}"/>
                  </a:ext>
                </a:extLst>
              </p:cNvPr>
              <p:cNvSpPr/>
              <p:nvPr/>
            </p:nvSpPr>
            <p:spPr>
              <a:xfrm>
                <a:off x="986208" y="774700"/>
                <a:ext cx="10219585" cy="53086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4C97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9135BAA-92BC-5920-C658-FACA9342A34B}"/>
                  </a:ext>
                </a:extLst>
              </p:cNvPr>
              <p:cNvSpPr/>
              <p:nvPr/>
            </p:nvSpPr>
            <p:spPr>
              <a:xfrm>
                <a:off x="1161143" y="957491"/>
                <a:ext cx="9869714" cy="493957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C976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标题 1">
              <a:extLst>
                <a:ext uri="{FF2B5EF4-FFF2-40B4-BE49-F238E27FC236}">
                  <a16:creationId xmlns:a16="http://schemas.microsoft.com/office/drawing/2014/main" id="{42409161-8AA2-A1DC-CEBD-C8C6391BF594}"/>
                </a:ext>
              </a:extLst>
            </p:cNvPr>
            <p:cNvSpPr txBox="1">
              <a:spLocks/>
            </p:cNvSpPr>
            <p:nvPr/>
          </p:nvSpPr>
          <p:spPr>
            <a:xfrm>
              <a:off x="2473063" y="3611892"/>
              <a:ext cx="8773888" cy="5901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-1905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55270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Nấm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lợi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ích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gì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j-cs"/>
                </a:rPr>
                <a:t>?</a:t>
              </a:r>
            </a:p>
          </p:txBody>
        </p:sp>
      </p:grpSp>
      <p:pic>
        <p:nvPicPr>
          <p:cNvPr id="8" name="Picture 2" descr="Dấu chấm hỏi png | PNGEgg">
            <a:extLst>
              <a:ext uri="{FF2B5EF4-FFF2-40B4-BE49-F238E27FC236}">
                <a16:creationId xmlns:a16="http://schemas.microsoft.com/office/drawing/2014/main" id="{8BB386AA-C2E6-4FFA-A0D7-BF0FFBD04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4" b="96542" l="9483" r="89943">
                        <a14:foregroundMark x1="36207" y1="8934" x2="65230" y2="6916"/>
                        <a14:foregroundMark x1="65230" y1="6916" x2="67241" y2="8357"/>
                        <a14:foregroundMark x1="44828" y1="85014" x2="53448" y2="88473"/>
                        <a14:foregroundMark x1="46552" y1="2594" x2="59195" y2="2594"/>
                        <a14:foregroundMark x1="47126" y1="96542" x2="52299" y2="95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4" y="1143000"/>
            <a:ext cx="1143000" cy="10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C8D83B-E464-1E7E-A7D6-487069E50007}"/>
              </a:ext>
            </a:extLst>
          </p:cNvPr>
          <p:cNvSpPr/>
          <p:nvPr/>
        </p:nvSpPr>
        <p:spPr>
          <a:xfrm>
            <a:off x="3735658" y="3354659"/>
            <a:ext cx="7373609" cy="830997"/>
          </a:xfrm>
          <a:prstGeom prst="rect">
            <a:avLst/>
          </a:prstGeom>
          <a:ln w="762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48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 thức ăn, làm thuốc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E71971-1D88-0C0A-490A-DDF9F155D60A}"/>
              </a:ext>
            </a:extLst>
          </p:cNvPr>
          <p:cNvSpPr/>
          <p:nvPr/>
        </p:nvSpPr>
        <p:spPr>
          <a:xfrm>
            <a:off x="534124" y="305207"/>
            <a:ext cx="11277036" cy="6397247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AF2C30-8051-EC3B-731B-23C902F7CFFA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2133958" y="1800438"/>
            <a:ext cx="3581091" cy="79047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72B2CC-9061-0DFD-0B7B-E9BC21EF8BD5}"/>
              </a:ext>
            </a:extLst>
          </p:cNvPr>
          <p:cNvSpPr/>
          <p:nvPr/>
        </p:nvSpPr>
        <p:spPr>
          <a:xfrm>
            <a:off x="610315" y="2590911"/>
            <a:ext cx="3047286" cy="30190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09"/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hường có 3 bộ phận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Mũ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81CBC8-F2BF-C98B-1B5A-2D3A3ECBADE2}"/>
              </a:ext>
            </a:extLst>
          </p:cNvPr>
          <p:cNvSpPr/>
          <p:nvPr/>
        </p:nvSpPr>
        <p:spPr>
          <a:xfrm>
            <a:off x="4267438" y="2638531"/>
            <a:ext cx="3733315" cy="39904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09"/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 vai trò quan trọng trong việc phân hủy biến xác động vật, thực vật sau khi chúng chết thành chất khoáng trong đất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2EBA07-315F-F506-4A0F-7F015596AB0B}"/>
              </a:ext>
            </a:extLst>
          </p:cNvPr>
          <p:cNvCxnSpPr>
            <a:cxnSpLocks/>
          </p:cNvCxnSpPr>
          <p:nvPr/>
        </p:nvCxnSpPr>
        <p:spPr>
          <a:xfrm>
            <a:off x="6034095" y="1809962"/>
            <a:ext cx="0" cy="83809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EDC3B7-3F8C-773A-6B1A-88CD291B2746}"/>
              </a:ext>
            </a:extLst>
          </p:cNvPr>
          <p:cNvCxnSpPr>
            <a:cxnSpLocks/>
          </p:cNvCxnSpPr>
          <p:nvPr/>
        </p:nvCxnSpPr>
        <p:spPr>
          <a:xfrm>
            <a:off x="6429331" y="1829009"/>
            <a:ext cx="4199978" cy="7809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680700-5CAB-833E-CE2B-2AAA5D06C2B1}"/>
              </a:ext>
            </a:extLst>
          </p:cNvPr>
          <p:cNvSpPr/>
          <p:nvPr/>
        </p:nvSpPr>
        <p:spPr>
          <a:xfrm>
            <a:off x="8638843" y="2629006"/>
            <a:ext cx="2714273" cy="300950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09"/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làm thức ăn cho người.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2C320E-EFBE-04A2-109D-D4D751CB9E11}"/>
              </a:ext>
            </a:extLst>
          </p:cNvPr>
          <p:cNvSpPr/>
          <p:nvPr/>
        </p:nvSpPr>
        <p:spPr>
          <a:xfrm>
            <a:off x="4343629" y="762348"/>
            <a:ext cx="3333315" cy="1133329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09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Nấm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E71971-1D88-0C0A-490A-DDF9F155D60A}"/>
              </a:ext>
            </a:extLst>
          </p:cNvPr>
          <p:cNvSpPr/>
          <p:nvPr/>
        </p:nvSpPr>
        <p:spPr>
          <a:xfrm>
            <a:off x="534124" y="305207"/>
            <a:ext cx="11277036" cy="6397247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42C320E-EFBE-04A2-109D-D4D751CB9E11}"/>
              </a:ext>
            </a:extLst>
          </p:cNvPr>
          <p:cNvSpPr/>
          <p:nvPr/>
        </p:nvSpPr>
        <p:spPr>
          <a:xfrm>
            <a:off x="407249" y="171334"/>
            <a:ext cx="3729854" cy="1133329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BAB737-CAF8-D8C2-798F-BED8787ECF81}"/>
              </a:ext>
            </a:extLst>
          </p:cNvPr>
          <p:cNvSpPr txBox="1"/>
          <p:nvPr/>
        </p:nvSpPr>
        <p:spPr>
          <a:xfrm>
            <a:off x="814039" y="1828800"/>
            <a:ext cx="10470995" cy="311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động vật, thực vật chết, xác của chúng bị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 huỷ một phần nhờ hoạt động của nấm. Sự phân huỷ này đóng vai trò rất quan trọng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 với các sinh vật sống và môi trường.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Nơi sống của nấm rất đa dạng, chúng hầu như có được rất nhiều trên Trái Đất.</a:t>
            </a:r>
            <a:endParaRPr lang="vi-VN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199D5-08AD-0E51-22B3-A3059122E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91" y="2117895"/>
            <a:ext cx="9980017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3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E71971-1D88-0C0A-490A-DDF9F155D60A}"/>
              </a:ext>
            </a:extLst>
          </p:cNvPr>
          <p:cNvSpPr/>
          <p:nvPr/>
        </p:nvSpPr>
        <p:spPr>
          <a:xfrm>
            <a:off x="334537" y="305207"/>
            <a:ext cx="11476623" cy="6397247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34C5C38B-4103-6DD9-15FD-B9563DB73372}"/>
              </a:ext>
            </a:extLst>
          </p:cNvPr>
          <p:cNvSpPr/>
          <p:nvPr/>
        </p:nvSpPr>
        <p:spPr>
          <a:xfrm>
            <a:off x="1874933" y="693681"/>
            <a:ext cx="8397528" cy="1361898"/>
          </a:xfrm>
          <a:prstGeom prst="rect">
            <a:avLst/>
          </a:prstGeom>
          <a:solidFill>
            <a:srgbClr val="699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vi-VN" altLang="zh-CN" sz="3600" b="1" dirty="0">
                <a:solidFill>
                  <a:srgbClr val="FFFFFF"/>
                </a:solidFill>
                <a:latin typeface="Cambria" panose="02040503050406030204" pitchFamily="18" charset="0"/>
              </a:rPr>
              <a:t>Câu 1: Nấm ít được tìm thấy nhất ở nơi nào sau đây: </a:t>
            </a:r>
            <a:endParaRPr lang="zh-CN" altLang="en-US" sz="36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6" name="圆角矩形 7">
            <a:extLst>
              <a:ext uri="{FF2B5EF4-FFF2-40B4-BE49-F238E27FC236}">
                <a16:creationId xmlns:a16="http://schemas.microsoft.com/office/drawing/2014/main" id="{01165C1C-F4A9-E12B-CE04-8785C8A64FEB}"/>
              </a:ext>
            </a:extLst>
          </p:cNvPr>
          <p:cNvSpPr/>
          <p:nvPr/>
        </p:nvSpPr>
        <p:spPr>
          <a:xfrm>
            <a:off x="916727" y="2526217"/>
            <a:ext cx="4884305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217"/>
            <a:r>
              <a:rPr lang="en-US" altLang="zh-CN" sz="40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         </a:t>
            </a:r>
            <a:r>
              <a:rPr lang="en-US" altLang="zh-CN" sz="40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Gỗ</a:t>
            </a:r>
            <a:r>
              <a:rPr lang="en-US" altLang="zh-CN" sz="40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mục</a:t>
            </a:r>
            <a:endParaRPr lang="zh-CN" altLang="en-US" sz="40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椭圆 5">
            <a:extLst>
              <a:ext uri="{FF2B5EF4-FFF2-40B4-BE49-F238E27FC236}">
                <a16:creationId xmlns:a16="http://schemas.microsoft.com/office/drawing/2014/main" id="{B660363C-8D03-1986-BF43-8928B8335B26}"/>
              </a:ext>
            </a:extLst>
          </p:cNvPr>
          <p:cNvSpPr/>
          <p:nvPr/>
        </p:nvSpPr>
        <p:spPr>
          <a:xfrm>
            <a:off x="1000861" y="2795192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圆角矩形 12">
            <a:extLst>
              <a:ext uri="{FF2B5EF4-FFF2-40B4-BE49-F238E27FC236}">
                <a16:creationId xmlns:a16="http://schemas.microsoft.com/office/drawing/2014/main" id="{7AE645FC-E43A-4FC8-29D9-10C8A38B30A0}"/>
              </a:ext>
            </a:extLst>
          </p:cNvPr>
          <p:cNvSpPr/>
          <p:nvPr/>
        </p:nvSpPr>
        <p:spPr>
          <a:xfrm>
            <a:off x="6479459" y="2523039"/>
            <a:ext cx="4957296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217"/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        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Lá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cây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xanh</a:t>
            </a:r>
            <a:endParaRPr lang="zh-CN" altLang="en-US" sz="48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椭圆 11">
            <a:extLst>
              <a:ext uri="{FF2B5EF4-FFF2-40B4-BE49-F238E27FC236}">
                <a16:creationId xmlns:a16="http://schemas.microsoft.com/office/drawing/2014/main" id="{7F140526-81AF-57A3-95FB-A56FBAAC4C2D}"/>
              </a:ext>
            </a:extLst>
          </p:cNvPr>
          <p:cNvSpPr/>
          <p:nvPr/>
        </p:nvSpPr>
        <p:spPr>
          <a:xfrm>
            <a:off x="6608039" y="2698259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圆角矩形 19">
            <a:extLst>
              <a:ext uri="{FF2B5EF4-FFF2-40B4-BE49-F238E27FC236}">
                <a16:creationId xmlns:a16="http://schemas.microsoft.com/office/drawing/2014/main" id="{2570CDBB-FAEE-6AE6-9FD3-F4A4E0B9CDB3}"/>
              </a:ext>
            </a:extLst>
          </p:cNvPr>
          <p:cNvSpPr/>
          <p:nvPr/>
        </p:nvSpPr>
        <p:spPr>
          <a:xfrm>
            <a:off x="900523" y="4709689"/>
            <a:ext cx="4668361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217"/>
            <a:r>
              <a:rPr lang="en-US" altLang="zh-CN" sz="40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           </a:t>
            </a:r>
            <a:r>
              <a:rPr lang="en-US" altLang="zh-CN" sz="40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Lá</a:t>
            </a:r>
            <a:r>
              <a:rPr lang="en-US" altLang="zh-CN" sz="40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cây</a:t>
            </a:r>
            <a:r>
              <a:rPr lang="en-US" altLang="zh-CN" sz="40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mục</a:t>
            </a:r>
            <a:endParaRPr lang="zh-CN" altLang="en-US" sz="40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椭圆 18">
            <a:extLst>
              <a:ext uri="{FF2B5EF4-FFF2-40B4-BE49-F238E27FC236}">
                <a16:creationId xmlns:a16="http://schemas.microsoft.com/office/drawing/2014/main" id="{E11658ED-C149-32CF-3FB0-7C8BA3D103FD}"/>
              </a:ext>
            </a:extLst>
          </p:cNvPr>
          <p:cNvSpPr/>
          <p:nvPr/>
        </p:nvSpPr>
        <p:spPr>
          <a:xfrm>
            <a:off x="984659" y="4978665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圆角矩形 24">
            <a:extLst>
              <a:ext uri="{FF2B5EF4-FFF2-40B4-BE49-F238E27FC236}">
                <a16:creationId xmlns:a16="http://schemas.microsoft.com/office/drawing/2014/main" id="{ACB43597-9B65-2130-18A0-2B1DE74AC75D}"/>
              </a:ext>
            </a:extLst>
          </p:cNvPr>
          <p:cNvSpPr/>
          <p:nvPr/>
        </p:nvSpPr>
        <p:spPr>
          <a:xfrm>
            <a:off x="6479460" y="4709689"/>
            <a:ext cx="4955158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217"/>
            <a:r>
              <a:rPr lang="en-US" altLang="zh-CN" sz="32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Thức</a:t>
            </a:r>
            <a:r>
              <a:rPr lang="en-US" altLang="zh-CN" sz="32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ăn</a:t>
            </a:r>
            <a:r>
              <a:rPr lang="en-US" altLang="zh-CN" sz="32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để</a:t>
            </a:r>
            <a:r>
              <a:rPr lang="en-US" altLang="zh-CN" sz="32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lâu</a:t>
            </a:r>
            <a:r>
              <a:rPr lang="en-US" altLang="zh-CN" sz="32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ngày</a:t>
            </a:r>
            <a:endParaRPr lang="zh-CN" altLang="en-US" sz="32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椭圆 23">
            <a:extLst>
              <a:ext uri="{FF2B5EF4-FFF2-40B4-BE49-F238E27FC236}">
                <a16:creationId xmlns:a16="http://schemas.microsoft.com/office/drawing/2014/main" id="{5C15DB03-3CFF-F62E-A2E7-025031B0E1DB}"/>
              </a:ext>
            </a:extLst>
          </p:cNvPr>
          <p:cNvSpPr/>
          <p:nvPr/>
        </p:nvSpPr>
        <p:spPr>
          <a:xfrm>
            <a:off x="6608039" y="4972823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47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>
            <a:extLst>
              <a:ext uri="{FF2B5EF4-FFF2-40B4-BE49-F238E27FC236}">
                <a16:creationId xmlns:a16="http://schemas.microsoft.com/office/drawing/2014/main" id="{2E03ED85-D571-16FA-C006-9B19D914A39E}"/>
              </a:ext>
            </a:extLst>
          </p:cNvPr>
          <p:cNvSpPr/>
          <p:nvPr/>
        </p:nvSpPr>
        <p:spPr>
          <a:xfrm>
            <a:off x="1964144" y="559866"/>
            <a:ext cx="8397528" cy="1361898"/>
          </a:xfrm>
          <a:prstGeom prst="rect">
            <a:avLst/>
          </a:prstGeom>
          <a:solidFill>
            <a:srgbClr val="699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3200" b="1">
                <a:solidFill>
                  <a:srgbClr val="FFFFFF"/>
                </a:solidFill>
                <a:latin typeface="Cambria" panose="02040503050406030204" pitchFamily="18" charset="0"/>
              </a:rPr>
              <a:t>Câu 2: Thành phần nào sau đây không phải là bộ phận cấu tạo của nấm mũ?</a:t>
            </a:r>
            <a:endParaRPr lang="zh-CN" altLang="en-US" sz="32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6" name="圆角矩形 7">
            <a:extLst>
              <a:ext uri="{FF2B5EF4-FFF2-40B4-BE49-F238E27FC236}">
                <a16:creationId xmlns:a16="http://schemas.microsoft.com/office/drawing/2014/main" id="{0BB9798F-C724-3459-3E4E-B8F37CE7E9CB}"/>
              </a:ext>
            </a:extLst>
          </p:cNvPr>
          <p:cNvSpPr/>
          <p:nvPr/>
        </p:nvSpPr>
        <p:spPr>
          <a:xfrm>
            <a:off x="916727" y="2526217"/>
            <a:ext cx="4884305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217"/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        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Mũ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nấm</a:t>
            </a:r>
            <a:endParaRPr lang="zh-CN" altLang="en-US" sz="48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椭圆 5">
            <a:extLst>
              <a:ext uri="{FF2B5EF4-FFF2-40B4-BE49-F238E27FC236}">
                <a16:creationId xmlns:a16="http://schemas.microsoft.com/office/drawing/2014/main" id="{1EBCFFE3-85A2-A5A3-512B-FC137C2690A9}"/>
              </a:ext>
            </a:extLst>
          </p:cNvPr>
          <p:cNvSpPr/>
          <p:nvPr/>
        </p:nvSpPr>
        <p:spPr>
          <a:xfrm>
            <a:off x="1000861" y="2795192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圆角矩形 12">
            <a:extLst>
              <a:ext uri="{FF2B5EF4-FFF2-40B4-BE49-F238E27FC236}">
                <a16:creationId xmlns:a16="http://schemas.microsoft.com/office/drawing/2014/main" id="{24807D7D-45F2-1C28-817D-6277FA373B79}"/>
              </a:ext>
            </a:extLst>
          </p:cNvPr>
          <p:cNvSpPr/>
          <p:nvPr/>
        </p:nvSpPr>
        <p:spPr>
          <a:xfrm>
            <a:off x="6312190" y="4630620"/>
            <a:ext cx="4957296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217"/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        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Vảy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nấm</a:t>
            </a:r>
            <a:endParaRPr lang="zh-CN" altLang="en-US" sz="48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椭圆 11">
            <a:extLst>
              <a:ext uri="{FF2B5EF4-FFF2-40B4-BE49-F238E27FC236}">
                <a16:creationId xmlns:a16="http://schemas.microsoft.com/office/drawing/2014/main" id="{543C0DE8-F674-7646-5A75-AEF5BC860DC6}"/>
              </a:ext>
            </a:extLst>
          </p:cNvPr>
          <p:cNvSpPr/>
          <p:nvPr/>
        </p:nvSpPr>
        <p:spPr>
          <a:xfrm>
            <a:off x="6418468" y="4839964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圆角矩形 19">
            <a:extLst>
              <a:ext uri="{FF2B5EF4-FFF2-40B4-BE49-F238E27FC236}">
                <a16:creationId xmlns:a16="http://schemas.microsoft.com/office/drawing/2014/main" id="{365F3A44-1C18-D4AE-0B33-ACAB172AC59A}"/>
              </a:ext>
            </a:extLst>
          </p:cNvPr>
          <p:cNvSpPr/>
          <p:nvPr/>
        </p:nvSpPr>
        <p:spPr>
          <a:xfrm>
            <a:off x="900523" y="4709689"/>
            <a:ext cx="4668361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217"/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Thân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nấm</a:t>
            </a:r>
            <a:endParaRPr lang="zh-CN" altLang="en-US" sz="48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椭圆 18">
            <a:extLst>
              <a:ext uri="{FF2B5EF4-FFF2-40B4-BE49-F238E27FC236}">
                <a16:creationId xmlns:a16="http://schemas.microsoft.com/office/drawing/2014/main" id="{161F9369-C2DC-C8F8-CAF5-E2DDD1B367D0}"/>
              </a:ext>
            </a:extLst>
          </p:cNvPr>
          <p:cNvSpPr/>
          <p:nvPr/>
        </p:nvSpPr>
        <p:spPr>
          <a:xfrm>
            <a:off x="984659" y="4978665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圆角矩形 24">
            <a:extLst>
              <a:ext uri="{FF2B5EF4-FFF2-40B4-BE49-F238E27FC236}">
                <a16:creationId xmlns:a16="http://schemas.microsoft.com/office/drawing/2014/main" id="{FC8FBEDE-B248-E81A-37E7-35B7D0DAB1CC}"/>
              </a:ext>
            </a:extLst>
          </p:cNvPr>
          <p:cNvSpPr/>
          <p:nvPr/>
        </p:nvSpPr>
        <p:spPr>
          <a:xfrm>
            <a:off x="6222982" y="2535201"/>
            <a:ext cx="4955158" cy="1373093"/>
          </a:xfrm>
          <a:prstGeom prst="roundRect">
            <a:avLst>
              <a:gd name="adj" fmla="val 7594"/>
            </a:avLst>
          </a:prstGeom>
          <a:noFill/>
          <a:ln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defTabSz="914217"/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Chân</a:t>
            </a:r>
            <a:r>
              <a:rPr lang="en-US" altLang="zh-CN" sz="4800" dirty="0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mbria" panose="02040503050406030204" pitchFamily="18" charset="0"/>
                <a:ea typeface="微软雅黑" panose="020B0503020204020204" pitchFamily="34" charset="-122"/>
              </a:rPr>
              <a:t>nấm</a:t>
            </a:r>
            <a:endParaRPr lang="zh-CN" altLang="en-US" sz="4800" dirty="0">
              <a:solidFill>
                <a:srgbClr val="00000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椭圆 23">
            <a:extLst>
              <a:ext uri="{FF2B5EF4-FFF2-40B4-BE49-F238E27FC236}">
                <a16:creationId xmlns:a16="http://schemas.microsoft.com/office/drawing/2014/main" id="{122BF8ED-0BE4-6137-8054-F9E9C4BD0CAE}"/>
              </a:ext>
            </a:extLst>
          </p:cNvPr>
          <p:cNvSpPr/>
          <p:nvPr/>
        </p:nvSpPr>
        <p:spPr>
          <a:xfrm>
            <a:off x="6318108" y="2764882"/>
            <a:ext cx="846823" cy="846823"/>
          </a:xfrm>
          <a:prstGeom prst="ellipse">
            <a:avLst/>
          </a:prstGeom>
          <a:noFill/>
          <a:ln w="25400">
            <a:solidFill>
              <a:srgbClr val="699E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17"/>
            <a:r>
              <a:rPr lang="en-US" altLang="zh-C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endParaRPr lang="zh-CN" altLang="en-US" sz="4000" b="1" dirty="0">
              <a:solidFill>
                <a:srgbClr val="00B050"/>
              </a:solidFill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847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8BE47-47CB-0A9C-AC58-5ADBC7535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114" y="1707654"/>
            <a:ext cx="8407113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2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930EF3-D728-5C2A-7242-44C9A7D6FFD2}"/>
              </a:ext>
            </a:extLst>
          </p:cNvPr>
          <p:cNvSpPr/>
          <p:nvPr/>
        </p:nvSpPr>
        <p:spPr>
          <a:xfrm>
            <a:off x="1581040" y="1012370"/>
            <a:ext cx="8878824" cy="4569280"/>
          </a:xfrm>
          <a:prstGeom prst="roundRect">
            <a:avLst>
              <a:gd name="adj" fmla="val 11731"/>
            </a:avLst>
          </a:prstGeom>
          <a:solidFill>
            <a:schemeClr val="bg1">
              <a:alpha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A3054D-88A5-5C33-BE46-B8C653AB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419" y="1533525"/>
            <a:ext cx="3889585" cy="128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4C4682-35D7-7143-43C6-9993F9900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30" y="2819892"/>
            <a:ext cx="8888738" cy="20057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51A518-586A-A122-6C3F-7C40066FF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285" y="4586421"/>
            <a:ext cx="2670279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18580-FEB3-D31E-00E4-8D093D8ED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77" y="2158678"/>
            <a:ext cx="10827434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57EA0A-5D22-56CA-3A43-B51CB8D74BD1}"/>
              </a:ext>
            </a:extLst>
          </p:cNvPr>
          <p:cNvSpPr txBox="1"/>
          <p:nvPr/>
        </p:nvSpPr>
        <p:spPr>
          <a:xfrm>
            <a:off x="995680" y="2464420"/>
            <a:ext cx="918538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1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6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46D7BB80-3E4D-6605-0089-5755E10ED329}"/>
              </a:ext>
            </a:extLst>
          </p:cNvPr>
          <p:cNvSpPr txBox="1"/>
          <p:nvPr/>
        </p:nvSpPr>
        <p:spPr>
          <a:xfrm>
            <a:off x="2921620" y="1728439"/>
            <a:ext cx="79731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Hoạt động 2: </a:t>
            </a:r>
          </a:p>
          <a:p>
            <a:pPr algn="ctr"/>
            <a:r>
              <a:rPr lang="nl-NL" sz="8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 sống của nấm</a:t>
            </a:r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5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BE724C-34F3-57AC-28B5-4B192589E086}"/>
              </a:ext>
            </a:extLst>
          </p:cNvPr>
          <p:cNvSpPr txBox="1"/>
          <p:nvPr/>
        </p:nvSpPr>
        <p:spPr>
          <a:xfrm>
            <a:off x="747131" y="200722"/>
            <a:ext cx="10582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nl-NL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uan sát hình 9, đọc thông tin và cho biết nấm thường sống ở đâu.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7A805F-43DB-D312-003F-89013EB41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038" y="1534221"/>
            <a:ext cx="6124575" cy="5105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1FFFC23-C611-D2C1-0D86-7B27B20BD190}"/>
              </a:ext>
            </a:extLst>
          </p:cNvPr>
          <p:cNvSpPr/>
          <p:nvPr/>
        </p:nvSpPr>
        <p:spPr>
          <a:xfrm>
            <a:off x="111512" y="1800464"/>
            <a:ext cx="354608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09" fontAlgn="base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tai mèo (mộc nhĩ) mọc trên gỗ mục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00694A-7C73-B1D7-271F-036C9409A987}"/>
              </a:ext>
            </a:extLst>
          </p:cNvPr>
          <p:cNvSpPr/>
          <p:nvPr/>
        </p:nvSpPr>
        <p:spPr>
          <a:xfrm>
            <a:off x="8675650" y="1733557"/>
            <a:ext cx="340112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09" fontAlgn="base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mốc mọc trên bánh mì để lâu ngày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42EDC8-AB32-E8E1-5E50-CDED632E81F7}"/>
              </a:ext>
            </a:extLst>
          </p:cNvPr>
          <p:cNvSpPr/>
          <p:nvPr/>
        </p:nvSpPr>
        <p:spPr>
          <a:xfrm>
            <a:off x="0" y="4911654"/>
            <a:ext cx="354608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09" fontAlgn="base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rơm mọc trên rơm, rạ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242D3F-7732-C988-D47A-6077435C9B46}"/>
              </a:ext>
            </a:extLst>
          </p:cNvPr>
          <p:cNvSpPr/>
          <p:nvPr/>
        </p:nvSpPr>
        <p:spPr>
          <a:xfrm>
            <a:off x="8787160" y="4844747"/>
            <a:ext cx="3055435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09" fontAlgn="base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 mốc ở góc tường nhà </a:t>
            </a:r>
          </a:p>
        </p:txBody>
      </p:sp>
    </p:spTree>
    <p:extLst>
      <p:ext uri="{BB962C8B-B14F-4D97-AF65-F5344CB8AC3E}">
        <p14:creationId xmlns:p14="http://schemas.microsoft.com/office/powerpoint/2010/main" val="307621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20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DB0981-242A-AF63-9897-0E6760CA5678}"/>
              </a:ext>
            </a:extLst>
          </p:cNvPr>
          <p:cNvGrpSpPr/>
          <p:nvPr/>
        </p:nvGrpSpPr>
        <p:grpSpPr>
          <a:xfrm>
            <a:off x="915194" y="990600"/>
            <a:ext cx="10117222" cy="1600199"/>
            <a:chOff x="986208" y="1329418"/>
            <a:chExt cx="10219585" cy="41991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53BAA24-9651-5F72-FD56-7C928FAC9CBC}"/>
                </a:ext>
              </a:extLst>
            </p:cNvPr>
            <p:cNvGrpSpPr/>
            <p:nvPr/>
          </p:nvGrpSpPr>
          <p:grpSpPr>
            <a:xfrm>
              <a:off x="986208" y="1329418"/>
              <a:ext cx="10219585" cy="4199164"/>
              <a:chOff x="986208" y="774700"/>
              <a:chExt cx="10219585" cy="53086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1B0F092-29B9-559A-C043-C55EDED99638}"/>
                  </a:ext>
                </a:extLst>
              </p:cNvPr>
              <p:cNvSpPr/>
              <p:nvPr/>
            </p:nvSpPr>
            <p:spPr>
              <a:xfrm>
                <a:off x="986208" y="774700"/>
                <a:ext cx="10219585" cy="53086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4C97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FA0E78C-4162-806D-6549-32FD2692039B}"/>
                  </a:ext>
                </a:extLst>
              </p:cNvPr>
              <p:cNvSpPr/>
              <p:nvPr/>
            </p:nvSpPr>
            <p:spPr>
              <a:xfrm>
                <a:off x="1161143" y="957491"/>
                <a:ext cx="9869714" cy="493957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4C976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标题 1">
              <a:extLst>
                <a:ext uri="{FF2B5EF4-FFF2-40B4-BE49-F238E27FC236}">
                  <a16:creationId xmlns:a16="http://schemas.microsoft.com/office/drawing/2014/main" id="{CD16B157-9F32-925C-6F32-ABF53501E166}"/>
                </a:ext>
              </a:extLst>
            </p:cNvPr>
            <p:cNvSpPr txBox="1">
              <a:spLocks/>
            </p:cNvSpPr>
            <p:nvPr/>
          </p:nvSpPr>
          <p:spPr>
            <a:xfrm>
              <a:off x="2011237" y="4401979"/>
              <a:ext cx="8773888" cy="59012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indent="-1905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tabLst>
                  <a:tab pos="255270" algn="l"/>
                </a:tabLs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nấm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mọc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ngoài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khoa?</a:t>
              </a:r>
            </a:p>
          </p:txBody>
        </p:sp>
      </p:grpSp>
      <p:pic>
        <p:nvPicPr>
          <p:cNvPr id="8" name="Picture 2" descr="Dấu chấm hỏi png | PNGEgg">
            <a:extLst>
              <a:ext uri="{FF2B5EF4-FFF2-40B4-BE49-F238E27FC236}">
                <a16:creationId xmlns:a16="http://schemas.microsoft.com/office/drawing/2014/main" id="{FDC948A8-C03F-BFE1-62A8-D82CF6F2E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4" b="96542" l="9483" r="89943">
                        <a14:foregroundMark x1="36207" y1="8934" x2="65230" y2="6916"/>
                        <a14:foregroundMark x1="65230" y1="6916" x2="67241" y2="8357"/>
                        <a14:foregroundMark x1="44828" y1="85014" x2="53448" y2="88473"/>
                        <a14:foregroundMark x1="46552" y1="2594" x2="59195" y2="2594"/>
                        <a14:foregroundMark x1="47126" y1="96542" x2="52299" y2="95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94" y="1143000"/>
            <a:ext cx="1143000" cy="10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E8B415-2BAF-2A7B-21B9-4BD606E9643C}"/>
              </a:ext>
            </a:extLst>
          </p:cNvPr>
          <p:cNvSpPr/>
          <p:nvPr/>
        </p:nvSpPr>
        <p:spPr>
          <a:xfrm>
            <a:off x="3523785" y="3276600"/>
            <a:ext cx="7373609" cy="2862322"/>
          </a:xfrm>
          <a:prstGeom prst="rect">
            <a:avLst/>
          </a:prstGeom>
          <a:ln w="762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Nấm có thể sống ở nhiều nơi khác nhau bao gồm:</a:t>
            </a:r>
          </a:p>
          <a:p>
            <a:pPr lvl="0" algn="just"/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Gỗ, rơm, rạ, lá cây mục.</a:t>
            </a:r>
          </a:p>
          <a:p>
            <a:pPr lvl="0" algn="just"/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Đất ẩm, </a:t>
            </a:r>
            <a:r>
              <a:rPr lang="en-US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át động </a:t>
            </a:r>
            <a:r>
              <a:rPr lang="en-US" sz="3600" b="1" dirty="0" err="1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Chân tường ẩm, quần áo </a:t>
            </a:r>
            <a:r>
              <a:rPr lang="en-US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ẩ</a:t>
            </a:r>
            <a:r>
              <a:rPr lang="vi-VN" sz="36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12753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E71971-1D88-0C0A-490A-DDF9F155D60A}"/>
              </a:ext>
            </a:extLst>
          </p:cNvPr>
          <p:cNvSpPr/>
          <p:nvPr/>
        </p:nvSpPr>
        <p:spPr>
          <a:xfrm>
            <a:off x="534124" y="305207"/>
            <a:ext cx="11277036" cy="6397247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DB4410-BB32-64B6-9978-7D4564CAE802}"/>
              </a:ext>
            </a:extLst>
          </p:cNvPr>
          <p:cNvSpPr/>
          <p:nvPr/>
        </p:nvSpPr>
        <p:spPr>
          <a:xfrm>
            <a:off x="752665" y="1670672"/>
            <a:ext cx="6552347" cy="4401205"/>
          </a:xfrm>
          <a:prstGeom prst="rect">
            <a:avLst/>
          </a:prstGeom>
          <a:solidFill>
            <a:srgbClr val="FFFF00">
              <a:alpha val="76000"/>
            </a:srgb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 defTabSz="914309" fontAlgn="base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 sống của nấm rất đa dạng, nấm có thể sống ở rất nhiều nơi trên trái đất, thường ở nơi ẩm ướt như: Đất ẩm, rơm rạ mục, thức ăn để lâu, hoa quả thối rữa, xác động vật…..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BA681-38AB-7D4D-8B01-84E2A5ACD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662" y="185865"/>
            <a:ext cx="3993226" cy="1457070"/>
          </a:xfrm>
          <a:prstGeom prst="rect">
            <a:avLst/>
          </a:prstGeom>
        </p:spPr>
      </p:pic>
      <p:pic>
        <p:nvPicPr>
          <p:cNvPr id="1026" name="Picture 2" descr="Nguy cơ ngộ độc từ các loại nấm rừng">
            <a:extLst>
              <a:ext uri="{FF2B5EF4-FFF2-40B4-BE49-F238E27FC236}">
                <a16:creationId xmlns:a16="http://schemas.microsoft.com/office/drawing/2014/main" id="{8EDA0912-E3D8-1FD1-60BA-05021C012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26" y="4190999"/>
            <a:ext cx="3526512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Top 12 các loại Nấm Độc thường gặp ở Việt Nam &amp; Thế giới">
            <a:extLst>
              <a:ext uri="{FF2B5EF4-FFF2-40B4-BE49-F238E27FC236}">
                <a16:creationId xmlns:a16="http://schemas.microsoft.com/office/drawing/2014/main" id="{4F6B01D4-5DA7-66D1-7B23-73F5E64AE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337">
            <a:off x="7705725" y="1458192"/>
            <a:ext cx="3605213" cy="2232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17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46D7BB80-3E4D-6605-0089-5755E10ED329}"/>
              </a:ext>
            </a:extLst>
          </p:cNvPr>
          <p:cNvSpPr txBox="1"/>
          <p:nvPr/>
        </p:nvSpPr>
        <p:spPr>
          <a:xfrm>
            <a:off x="2921620" y="1728439"/>
            <a:ext cx="7973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7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Hoạt động 3: Một số bộ phận của nấm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theme/theme1.xml><?xml version="1.0" encoding="utf-8"?>
<a:theme xmlns:a="http://schemas.openxmlformats.org/drawingml/2006/main" name="Theme74">
  <a:themeElements>
    <a:clrScheme name="Theme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481</Words>
  <Application>Microsoft Office PowerPoint</Application>
  <PresentationFormat>Widescreen</PresentationFormat>
  <Paragraphs>54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微软雅黑</vt:lpstr>
      <vt:lpstr>宋体</vt:lpstr>
      <vt:lpstr>Arial</vt:lpstr>
      <vt:lpstr>Calibri</vt:lpstr>
      <vt:lpstr>Cambria</vt:lpstr>
      <vt:lpstr>Times New Roman</vt:lpstr>
      <vt:lpstr>Theme74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38</cp:revision>
  <dcterms:created xsi:type="dcterms:W3CDTF">2023-11-09T07:13:51Z</dcterms:created>
  <dcterms:modified xsi:type="dcterms:W3CDTF">2026-02-12T06:51:37Z</dcterms:modified>
</cp:coreProperties>
</file>