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13" r:id="rId2"/>
    <p:sldId id="257" r:id="rId3"/>
    <p:sldId id="316" r:id="rId4"/>
    <p:sldId id="319" r:id="rId5"/>
    <p:sldId id="340" r:id="rId6"/>
    <p:sldId id="341" r:id="rId7"/>
    <p:sldId id="342" r:id="rId8"/>
    <p:sldId id="323" r:id="rId9"/>
    <p:sldId id="322" r:id="rId10"/>
    <p:sldId id="297" r:id="rId11"/>
    <p:sldId id="343" r:id="rId12"/>
    <p:sldId id="344" r:id="rId13"/>
    <p:sldId id="345" r:id="rId14"/>
    <p:sldId id="321" r:id="rId15"/>
    <p:sldId id="324" r:id="rId16"/>
    <p:sldId id="346" r:id="rId17"/>
    <p:sldId id="347" r:id="rId18"/>
    <p:sldId id="348" r:id="rId19"/>
    <p:sldId id="349" r:id="rId20"/>
    <p:sldId id="350" r:id="rId21"/>
    <p:sldId id="328" r:id="rId22"/>
    <p:sldId id="329" r:id="rId23"/>
    <p:sldId id="33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74"/>
  </p:normalViewPr>
  <p:slideViewPr>
    <p:cSldViewPr snapToGrid="0">
      <p:cViewPr varScale="1">
        <p:scale>
          <a:sx n="80" d="100"/>
          <a:sy n="80" d="100"/>
        </p:scale>
        <p:origin x="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5C4A6-9F64-49F1-BA72-C91015CE6B04}"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937A5-763F-413C-A72B-6A824BA2D9FA}" type="slidenum">
              <a:rPr lang="en-US" smtClean="0"/>
              <a:t>‹#›</a:t>
            </a:fld>
            <a:endParaRPr lang="en-US"/>
          </a:p>
        </p:txBody>
      </p:sp>
    </p:spTree>
    <p:extLst>
      <p:ext uri="{BB962C8B-B14F-4D97-AF65-F5344CB8AC3E}">
        <p14:creationId xmlns:p14="http://schemas.microsoft.com/office/powerpoint/2010/main" val="399775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20000"/>
              </a:lnSpc>
              <a:spcBef>
                <a:spcPts val="0"/>
              </a:spcBef>
              <a:spcAft>
                <a:spcPts val="0"/>
              </a:spcAft>
            </a:pP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Rồng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cháu</a:t>
            </a:r>
            <a:r>
              <a:rPr lang="en-US" sz="1800" dirty="0">
                <a:effectLst/>
                <a:latin typeface="Times New Roman" panose="02020603050405020304" pitchFamily="18" charset="0"/>
                <a:ea typeface="Calibri" panose="020F0502020204030204" pitchFamily="34" charset="0"/>
              </a:rPr>
              <a:t> Tiên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gốc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tộc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tháng</a:t>
            </a:r>
            <a:r>
              <a:rPr lang="en-US" sz="1800" dirty="0">
                <a:effectLst/>
                <a:latin typeface="Times New Roman" panose="02020603050405020304" pitchFamily="18" charset="0"/>
                <a:ea typeface="Calibri" panose="020F0502020204030204" pitchFamily="34" charset="0"/>
              </a:rPr>
              <a:t> Ba (10/3 </a:t>
            </a:r>
            <a:r>
              <a:rPr lang="en-US" sz="1800" dirty="0" err="1">
                <a:effectLst/>
                <a:latin typeface="Times New Roman" panose="02020603050405020304" pitchFamily="18" charset="0"/>
                <a:ea typeface="Calibri" panose="020F0502020204030204" pitchFamily="34" charset="0"/>
              </a:rPr>
              <a: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825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4571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591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6260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626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5254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7198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071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811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584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8593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94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036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6999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3574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09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31651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2026/2/12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8462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2026/2/12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C5576B55-EC2A-23EE-C14D-78FAC6677C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5517" y="197145"/>
            <a:ext cx="1385334" cy="1385334"/>
          </a:xfrm>
          <a:prstGeom prst="rect">
            <a:avLst/>
          </a:prstGeom>
        </p:spPr>
      </p:pic>
    </p:spTree>
    <p:extLst>
      <p:ext uri="{BB962C8B-B14F-4D97-AF65-F5344CB8AC3E}">
        <p14:creationId xmlns:p14="http://schemas.microsoft.com/office/powerpoint/2010/main" val="45870289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1AC36C-304D-DAC5-05D9-7F345408D014}"/>
              </a:ext>
            </a:extLst>
          </p:cNvPr>
          <p:cNvPicPr>
            <a:picLocks noChangeAspect="1"/>
          </p:cNvPicPr>
          <p:nvPr/>
        </p:nvPicPr>
        <p:blipFill>
          <a:blip r:embed="rId2"/>
          <a:stretch>
            <a:fillRect/>
          </a:stretch>
        </p:blipFill>
        <p:spPr>
          <a:xfrm>
            <a:off x="2177515" y="1913389"/>
            <a:ext cx="7620660" cy="3798137"/>
          </a:xfrm>
          <a:prstGeom prst="rect">
            <a:avLst/>
          </a:prstGeom>
        </p:spPr>
      </p:pic>
    </p:spTree>
    <p:extLst>
      <p:ext uri="{BB962C8B-B14F-4D97-AF65-F5344CB8AC3E}">
        <p14:creationId xmlns:p14="http://schemas.microsoft.com/office/powerpoint/2010/main" val="308852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3" name="Picture 2">
            <a:extLst>
              <a:ext uri="{FF2B5EF4-FFF2-40B4-BE49-F238E27FC236}">
                <a16:creationId xmlns:a16="http://schemas.microsoft.com/office/drawing/2014/main" id="{9EB4A9C5-D581-D020-7B21-33735CBE2153}"/>
              </a:ext>
            </a:extLst>
          </p:cNvPr>
          <p:cNvPicPr>
            <a:picLocks noChangeAspect="1"/>
          </p:cNvPicPr>
          <p:nvPr/>
        </p:nvPicPr>
        <p:blipFill>
          <a:blip r:embed="rId3"/>
          <a:stretch>
            <a:fillRect/>
          </a:stretch>
        </p:blipFill>
        <p:spPr>
          <a:xfrm>
            <a:off x="96241" y="418481"/>
            <a:ext cx="6431837" cy="2566638"/>
          </a:xfrm>
          <a:prstGeom prst="rect">
            <a:avLst/>
          </a:prstGeom>
        </p:spPr>
      </p:pic>
      <p:sp>
        <p:nvSpPr>
          <p:cNvPr id="4" name="TextBox 3">
            <a:extLst>
              <a:ext uri="{FF2B5EF4-FFF2-40B4-BE49-F238E27FC236}">
                <a16:creationId xmlns:a16="http://schemas.microsoft.com/office/drawing/2014/main" id="{35FD1B9A-3ABE-3E68-8643-924E74E30D56}"/>
              </a:ext>
            </a:extLst>
          </p:cNvPr>
          <p:cNvSpPr txBox="1"/>
          <p:nvPr/>
        </p:nvSpPr>
        <p:spPr>
          <a:xfrm>
            <a:off x="448794" y="2060575"/>
            <a:ext cx="11172217"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Miền đất Lạc Việt: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miền đất mà người Lạc Việt sinh sống, chủ yếu thuộc Bắc Bộ nước ta ngày nay.</a:t>
            </a:r>
          </a:p>
        </p:txBody>
      </p:sp>
      <p:sp>
        <p:nvSpPr>
          <p:cNvPr id="6" name="TextBox 5">
            <a:extLst>
              <a:ext uri="{FF2B5EF4-FFF2-40B4-BE49-F238E27FC236}">
                <a16:creationId xmlns:a16="http://schemas.microsoft.com/office/drawing/2014/main" id="{68DC68B2-3A25-4D54-7C89-53A82322C6E1}"/>
              </a:ext>
            </a:extLst>
          </p:cNvPr>
          <p:cNvSpPr txBox="1"/>
          <p:nvPr/>
        </p:nvSpPr>
        <p:spPr>
          <a:xfrm>
            <a:off x="501957" y="3410910"/>
            <a:ext cx="11544731"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Phong Châu: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tên gọi một vùng đất cổ, nay thuộc tỉnh Phú Thọ.</a:t>
            </a:r>
          </a:p>
        </p:txBody>
      </p:sp>
      <p:sp>
        <p:nvSpPr>
          <p:cNvPr id="11" name="TextBox 10">
            <a:extLst>
              <a:ext uri="{FF2B5EF4-FFF2-40B4-BE49-F238E27FC236}">
                <a16:creationId xmlns:a16="http://schemas.microsoft.com/office/drawing/2014/main" id="{A60E0C9B-E58C-FF7F-AF6A-9EF8ABA2A9AC}"/>
              </a:ext>
            </a:extLst>
          </p:cNvPr>
          <p:cNvSpPr txBox="1"/>
          <p:nvPr/>
        </p:nvSpPr>
        <p:spPr>
          <a:xfrm>
            <a:off x="555120" y="4346575"/>
            <a:ext cx="11544731"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Đồng bào (cùng một bọc):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những người cùng giống nòi, cùng đất nước.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3" name="Picture 2">
            <a:extLst>
              <a:ext uri="{FF2B5EF4-FFF2-40B4-BE49-F238E27FC236}">
                <a16:creationId xmlns:a16="http://schemas.microsoft.com/office/drawing/2014/main" id="{9EB4A9C5-D581-D020-7B21-33735CBE2153}"/>
              </a:ext>
            </a:extLst>
          </p:cNvPr>
          <p:cNvPicPr>
            <a:picLocks noChangeAspect="1"/>
          </p:cNvPicPr>
          <p:nvPr/>
        </p:nvPicPr>
        <p:blipFill>
          <a:blip r:embed="rId6"/>
          <a:stretch>
            <a:fillRect/>
          </a:stretch>
        </p:blipFill>
        <p:spPr>
          <a:xfrm>
            <a:off x="96241" y="418481"/>
            <a:ext cx="6431837" cy="2566638"/>
          </a:xfrm>
          <a:prstGeom prst="rect">
            <a:avLst/>
          </a:prstGeom>
        </p:spPr>
      </p:pic>
      <p:sp>
        <p:nvSpPr>
          <p:cNvPr id="4" name="TextBox 3">
            <a:extLst>
              <a:ext uri="{FF2B5EF4-FFF2-40B4-BE49-F238E27FC236}">
                <a16:creationId xmlns:a16="http://schemas.microsoft.com/office/drawing/2014/main" id="{35FD1B9A-3ABE-3E68-8643-924E74E30D56}"/>
              </a:ext>
            </a:extLst>
          </p:cNvPr>
          <p:cNvSpPr txBox="1"/>
          <p:nvPr/>
        </p:nvSpPr>
        <p:spPr>
          <a:xfrm>
            <a:off x="448794" y="2060575"/>
            <a:ext cx="11172217"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Khôi</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ngô</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vẻ</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mặt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sáng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thông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minh</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68DC68B2-3A25-4D54-7C89-53A82322C6E1}"/>
              </a:ext>
            </a:extLst>
          </p:cNvPr>
          <p:cNvSpPr txBox="1"/>
          <p:nvPr/>
        </p:nvSpPr>
        <p:spPr>
          <a:xfrm>
            <a:off x="427529" y="2772957"/>
            <a:ext cx="11544731"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Tập</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quán</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thói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quen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cộng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địa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phương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dân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tộc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lâu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trong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đời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sống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được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mọi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ngườ</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làm</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theo.</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0653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2" name="Rectangle 1">
            <a:extLst>
              <a:ext uri="{FF2B5EF4-FFF2-40B4-BE49-F238E27FC236}">
                <a16:creationId xmlns:a16="http://schemas.microsoft.com/office/drawing/2014/main" id="{1245FFE1-9669-A2F5-AF3A-A634D15B6860}"/>
              </a:ext>
            </a:extLst>
          </p:cNvPr>
          <p:cNvSpPr/>
          <p:nvPr/>
        </p:nvSpPr>
        <p:spPr>
          <a:xfrm>
            <a:off x="1100104" y="974758"/>
            <a:ext cx="10331675"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w="13462">
                  <a:solidFill>
                    <a:srgbClr val="FFFFFF"/>
                  </a:solidFill>
                  <a:prstDash val="solid"/>
                </a:ln>
                <a:solidFill>
                  <a:srgbClr val="0066FF"/>
                </a:solidFill>
                <a:effectLst>
                  <a:outerShdw dist="38100" dir="2700000" algn="bl" rotWithShape="0">
                    <a:srgbClr val="9DCA55"/>
                  </a:outerShdw>
                </a:effectLst>
                <a:uLnTx/>
                <a:uFillTx/>
                <a:latin typeface="Cambria" panose="02040503050406030204" pitchFamily="18" charset="0"/>
                <a:ea typeface="Cambria" panose="02040503050406030204" pitchFamily="18" charset="0"/>
                <a:cs typeface="Arial"/>
                <a:sym typeface="Arial"/>
              </a:rPr>
              <a:t>LUYỆN ĐỌC TRONG NHÓM</a:t>
            </a:r>
          </a:p>
        </p:txBody>
      </p:sp>
      <p:grpSp>
        <p:nvGrpSpPr>
          <p:cNvPr id="5" name="Group 4">
            <a:extLst>
              <a:ext uri="{FF2B5EF4-FFF2-40B4-BE49-F238E27FC236}">
                <a16:creationId xmlns:a16="http://schemas.microsoft.com/office/drawing/2014/main" id="{5DD91D4E-C52B-8064-8EC2-0095695F6770}"/>
              </a:ext>
            </a:extLst>
          </p:cNvPr>
          <p:cNvGrpSpPr/>
          <p:nvPr/>
        </p:nvGrpSpPr>
        <p:grpSpPr>
          <a:xfrm>
            <a:off x="3464439" y="2547905"/>
            <a:ext cx="7689114" cy="2927862"/>
            <a:chOff x="787851" y="1389770"/>
            <a:chExt cx="5187441" cy="2436656"/>
          </a:xfrm>
        </p:grpSpPr>
        <p:sp>
          <p:nvSpPr>
            <p:cNvPr id="8" name="Rectangle: Diagonal Corners Rounded 7">
              <a:extLst>
                <a:ext uri="{FF2B5EF4-FFF2-40B4-BE49-F238E27FC236}">
                  <a16:creationId xmlns:a16="http://schemas.microsoft.com/office/drawing/2014/main" id="{C2FC4F17-190A-4A8E-7C8C-79A8169131D2}"/>
                </a:ext>
              </a:extLst>
            </p:cNvPr>
            <p:cNvSpPr/>
            <p:nvPr/>
          </p:nvSpPr>
          <p:spPr>
            <a:xfrm>
              <a:off x="787851" y="1996439"/>
              <a:ext cx="5187441" cy="1829987"/>
            </a:xfrm>
            <a:prstGeom prst="round2Diag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9" name="Hình ảnh 44" descr="Ảnh có chứa đồng hồ, tối&#10;&#10;Mô tả được tạo tự động">
              <a:extLst>
                <a:ext uri="{FF2B5EF4-FFF2-40B4-BE49-F238E27FC236}">
                  <a16:creationId xmlns:a16="http://schemas.microsoft.com/office/drawing/2014/main" id="{DD5A503E-0E12-48E0-E44E-82269B0ED7E3}"/>
                </a:ext>
              </a:extLst>
            </p:cNvPr>
            <p:cNvPicPr>
              <a:picLocks noChangeAspect="1"/>
            </p:cNvPicPr>
            <p:nvPr/>
          </p:nvPicPr>
          <p:blipFill rotWithShape="1">
            <a:blip r:embed="rId3"/>
            <a:srcRect t="27390" r="49735" b="25821"/>
            <a:stretch/>
          </p:blipFill>
          <p:spPr>
            <a:xfrm>
              <a:off x="851195" y="2388187"/>
              <a:ext cx="446729" cy="364423"/>
            </a:xfrm>
            <a:prstGeom prst="rect">
              <a:avLst/>
            </a:prstGeom>
          </p:spPr>
        </p:pic>
        <p:pic>
          <p:nvPicPr>
            <p:cNvPr id="10" name="Hình ảnh 44" descr="Ảnh có chứa đồng hồ, tối&#10;&#10;Mô tả được tạo tự động">
              <a:extLst>
                <a:ext uri="{FF2B5EF4-FFF2-40B4-BE49-F238E27FC236}">
                  <a16:creationId xmlns:a16="http://schemas.microsoft.com/office/drawing/2014/main" id="{6AF258DA-7556-DD18-08F9-7F34DA985C4F}"/>
                </a:ext>
              </a:extLst>
            </p:cNvPr>
            <p:cNvPicPr>
              <a:picLocks noChangeAspect="1"/>
            </p:cNvPicPr>
            <p:nvPr/>
          </p:nvPicPr>
          <p:blipFill rotWithShape="1">
            <a:blip r:embed="rId3"/>
            <a:srcRect t="27390" r="49735" b="25821"/>
            <a:stretch/>
          </p:blipFill>
          <p:spPr>
            <a:xfrm>
              <a:off x="825810" y="3029513"/>
              <a:ext cx="446729" cy="364423"/>
            </a:xfrm>
            <a:prstGeom prst="rect">
              <a:avLst/>
            </a:prstGeom>
          </p:spPr>
        </p:pic>
        <p:sp>
          <p:nvSpPr>
            <p:cNvPr id="11" name="Rectangle 10">
              <a:extLst>
                <a:ext uri="{FF2B5EF4-FFF2-40B4-BE49-F238E27FC236}">
                  <a16:creationId xmlns:a16="http://schemas.microsoft.com/office/drawing/2014/main" id="{8AD26058-E73B-D9FA-CBA9-FDC922E88797}"/>
                </a:ext>
              </a:extLst>
            </p:cNvPr>
            <p:cNvSpPr/>
            <p:nvPr/>
          </p:nvSpPr>
          <p:spPr>
            <a:xfrm>
              <a:off x="1310498" y="2311360"/>
              <a:ext cx="3925923" cy="5378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rPr>
                <a:t>Phân công đọc </a:t>
              </a:r>
              <a:r>
                <a:rPr kumimoji="0" lang="en-US" sz="3600" b="1" i="0" u="none" strike="noStrike" kern="0" cap="none" spc="0" normalizeH="0" baseline="0" noProof="0" dirty="0" err="1">
                  <a:ln>
                    <a:noFill/>
                  </a:ln>
                  <a:solidFill>
                    <a:srgbClr val="3D7D40"/>
                  </a:solidFill>
                  <a:effectLst/>
                  <a:uLnTx/>
                  <a:uFillTx/>
                  <a:latin typeface="Cambria" panose="02040503050406030204" pitchFamily="18" charset="0"/>
                  <a:ea typeface="Cambria" panose="02040503050406030204" pitchFamily="18" charset="0"/>
                  <a:cs typeface="Arial"/>
                  <a:sym typeface="Arial"/>
                </a:rPr>
                <a:t>trong</a:t>
              </a:r>
              <a:r>
                <a:rPr kumimoji="0" lang="en-US"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3D7D40"/>
                  </a:solidFill>
                  <a:effectLst/>
                  <a:uLnTx/>
                  <a:uFillTx/>
                  <a:latin typeface="Cambria" panose="02040503050406030204" pitchFamily="18" charset="0"/>
                  <a:ea typeface="Cambria" panose="02040503050406030204" pitchFamily="18" charset="0"/>
                  <a:cs typeface="Arial"/>
                  <a:sym typeface="Arial"/>
                </a:rPr>
                <a:t>nhóm</a:t>
              </a:r>
              <a:endParaRPr kumimoji="0" lang="en-US"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endParaRPr>
            </a:p>
          </p:txBody>
        </p:sp>
        <p:sp>
          <p:nvSpPr>
            <p:cNvPr id="13" name="Rectangle 12">
              <a:extLst>
                <a:ext uri="{FF2B5EF4-FFF2-40B4-BE49-F238E27FC236}">
                  <a16:creationId xmlns:a16="http://schemas.microsoft.com/office/drawing/2014/main" id="{8E64AC3D-71AC-0BAD-CBF1-33246EA60A37}"/>
                </a:ext>
              </a:extLst>
            </p:cNvPr>
            <p:cNvSpPr/>
            <p:nvPr/>
          </p:nvSpPr>
          <p:spPr>
            <a:xfrm>
              <a:off x="1297924" y="2931772"/>
              <a:ext cx="3761541" cy="5378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Tất cả th</a:t>
              </a:r>
              <a:r>
                <a:rPr kumimoji="0" lang="en-US"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à</a:t>
              </a:r>
              <a:r>
                <a:rPr kumimoji="0" lang="vi-VN"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nh viên đều đọc</a:t>
              </a:r>
              <a:endParaRPr kumimoji="0" lang="en-US"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endParaRPr>
            </a:p>
          </p:txBody>
        </p:sp>
        <p:sp>
          <p:nvSpPr>
            <p:cNvPr id="15" name="Rectangle 14">
              <a:extLst>
                <a:ext uri="{FF2B5EF4-FFF2-40B4-BE49-F238E27FC236}">
                  <a16:creationId xmlns:a16="http://schemas.microsoft.com/office/drawing/2014/main" id="{513D4EA1-E8A8-286C-FB2C-4A1A04D0595C}"/>
                </a:ext>
              </a:extLst>
            </p:cNvPr>
            <p:cNvSpPr/>
            <p:nvPr/>
          </p:nvSpPr>
          <p:spPr>
            <a:xfrm>
              <a:off x="4509685" y="2110085"/>
              <a:ext cx="124628"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200" b="1" i="0" u="none" strike="noStrike" kern="0" cap="none" spc="0" normalizeH="0" baseline="0" noProof="0" dirty="0">
                <a:ln w="6600">
                  <a:solidFill>
                    <a:srgbClr val="F7727B"/>
                  </a:solidFill>
                  <a:prstDash val="solid"/>
                </a:ln>
                <a:solidFill>
                  <a:srgbClr val="FFFFFF"/>
                </a:solidFill>
                <a:effectLst>
                  <a:outerShdw dist="38100" dir="2700000" algn="tl" rotWithShape="0">
                    <a:srgbClr val="F7727B"/>
                  </a:outerShdw>
                </a:effectLst>
                <a:uLnTx/>
                <a:uFillTx/>
                <a:latin typeface="Cambria" panose="02040503050406030204" pitchFamily="18" charset="0"/>
                <a:ea typeface="Cambria" panose="02040503050406030204" pitchFamily="18" charset="0"/>
                <a:cs typeface="Arial"/>
                <a:sym typeface="Arial"/>
              </a:endParaRPr>
            </a:p>
          </p:txBody>
        </p:sp>
        <p:sp>
          <p:nvSpPr>
            <p:cNvPr id="17" name="Rectangle 16">
              <a:extLst>
                <a:ext uri="{FF2B5EF4-FFF2-40B4-BE49-F238E27FC236}">
                  <a16:creationId xmlns:a16="http://schemas.microsoft.com/office/drawing/2014/main" id="{EFB943C7-B100-1299-D593-5EBD9EAC894B}"/>
                </a:ext>
              </a:extLst>
            </p:cNvPr>
            <p:cNvSpPr/>
            <p:nvPr/>
          </p:nvSpPr>
          <p:spPr>
            <a:xfrm>
              <a:off x="4509685" y="2110085"/>
              <a:ext cx="124628"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200" b="1" i="0" u="none" strike="noStrike" kern="0" cap="none" spc="0" normalizeH="0" baseline="0" noProof="0" dirty="0">
                <a:ln w="6600">
                  <a:solidFill>
                    <a:srgbClr val="F7727B"/>
                  </a:solidFill>
                  <a:prstDash val="solid"/>
                </a:ln>
                <a:solidFill>
                  <a:srgbClr val="FFFFFF"/>
                </a:solidFill>
                <a:effectLst>
                  <a:outerShdw dist="38100" dir="2700000" algn="tl" rotWithShape="0">
                    <a:srgbClr val="F7727B"/>
                  </a:outerShdw>
                </a:effectLst>
                <a:uLnTx/>
                <a:uFillTx/>
                <a:latin typeface="Cambria" panose="02040503050406030204" pitchFamily="18" charset="0"/>
                <a:ea typeface="Cambria" panose="02040503050406030204" pitchFamily="18" charset="0"/>
                <a:cs typeface="Arial"/>
                <a:sym typeface="Arial"/>
              </a:endParaRPr>
            </a:p>
          </p:txBody>
        </p:sp>
        <p:sp>
          <p:nvSpPr>
            <p:cNvPr id="18" name="Rectangle 17">
              <a:extLst>
                <a:ext uri="{FF2B5EF4-FFF2-40B4-BE49-F238E27FC236}">
                  <a16:creationId xmlns:a16="http://schemas.microsoft.com/office/drawing/2014/main" id="{56A1C907-6337-5672-8118-CD473EEB1734}"/>
                </a:ext>
              </a:extLst>
            </p:cNvPr>
            <p:cNvSpPr/>
            <p:nvPr/>
          </p:nvSpPr>
          <p:spPr>
            <a:xfrm>
              <a:off x="2217148" y="1429286"/>
              <a:ext cx="2188014"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Yêu</a:t>
              </a:r>
              <a:r>
                <a:rPr kumimoji="0" lang="en-US" sz="7200" b="0" i="0" u="none" strike="noStrike" kern="0" cap="none" spc="0" normalizeH="0" baseline="0" noProof="0" dirty="0">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 </a:t>
              </a:r>
              <a:r>
                <a:rPr kumimoji="0" lang="en-US" sz="7200" b="0" i="0" u="none" strike="noStrike" kern="0" cap="none" spc="0" normalizeH="0" baseline="0" noProof="0" dirty="0" err="1">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cầu</a:t>
              </a:r>
              <a:endParaRPr kumimoji="0" lang="en-US" sz="7200" b="0" i="0" u="none" strike="noStrike" kern="0" cap="none" spc="0" normalizeH="0" baseline="0" noProof="0" dirty="0">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endParaRPr>
            </a:p>
          </p:txBody>
        </p:sp>
        <p:sp>
          <p:nvSpPr>
            <p:cNvPr id="19" name="Rectangle 18">
              <a:extLst>
                <a:ext uri="{FF2B5EF4-FFF2-40B4-BE49-F238E27FC236}">
                  <a16:creationId xmlns:a16="http://schemas.microsoft.com/office/drawing/2014/main" id="{509E36BA-8214-AAD8-8C97-B7B103104B13}"/>
                </a:ext>
              </a:extLst>
            </p:cNvPr>
            <p:cNvSpPr/>
            <p:nvPr/>
          </p:nvSpPr>
          <p:spPr>
            <a:xfrm>
              <a:off x="2217148" y="1389770"/>
              <a:ext cx="2188014"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Yêu</a:t>
              </a:r>
              <a:r>
                <a:rPr kumimoji="0" lang="en-US" sz="7200" b="0" i="0" u="none" strike="noStrike" kern="0" cap="none" spc="0" normalizeH="0" baseline="0" noProof="0" dirty="0">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 </a:t>
              </a:r>
              <a:r>
                <a:rPr kumimoji="0" lang="en-US" sz="7200" b="0" i="0" u="none" strike="noStrike" kern="0" cap="none" spc="0" normalizeH="0" baseline="0" noProof="0" dirty="0" err="1">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cầu</a:t>
              </a:r>
              <a:endParaRPr kumimoji="0" lang="en-US" sz="7200" b="0" i="0" u="none" strike="noStrike" kern="0" cap="none" spc="0" normalizeH="0" baseline="0" noProof="0" dirty="0">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2304882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4" name="Google Shape;1794;p46">
            <a:extLst>
              <a:ext uri="{FF2B5EF4-FFF2-40B4-BE49-F238E27FC236}">
                <a16:creationId xmlns:a16="http://schemas.microsoft.com/office/drawing/2014/main" id="{9335F492-1A87-CA06-D044-D343B0DDF8DC}"/>
              </a:ext>
            </a:extLst>
          </p:cNvPr>
          <p:cNvSpPr/>
          <p:nvPr/>
        </p:nvSpPr>
        <p:spPr>
          <a:xfrm rot="21059539" flipH="1">
            <a:off x="8899703" y="3790026"/>
            <a:ext cx="60090" cy="89642"/>
          </a:xfrm>
          <a:custGeom>
            <a:avLst/>
            <a:gdLst/>
            <a:ahLst/>
            <a:cxnLst/>
            <a:rect l="l" t="t" r="r" b="b"/>
            <a:pathLst>
              <a:path w="300" h="541" extrusionOk="0">
                <a:moveTo>
                  <a:pt x="248" y="0"/>
                </a:moveTo>
                <a:cubicBezTo>
                  <a:pt x="228" y="0"/>
                  <a:pt x="208" y="10"/>
                  <a:pt x="186" y="20"/>
                </a:cubicBezTo>
                <a:cubicBezTo>
                  <a:pt x="166" y="30"/>
                  <a:pt x="156" y="42"/>
                  <a:pt x="136" y="62"/>
                </a:cubicBezTo>
                <a:cubicBezTo>
                  <a:pt x="136" y="62"/>
                  <a:pt x="124" y="62"/>
                  <a:pt x="124" y="72"/>
                </a:cubicBezTo>
                <a:cubicBezTo>
                  <a:pt x="84" y="114"/>
                  <a:pt x="52" y="153"/>
                  <a:pt x="33" y="215"/>
                </a:cubicBezTo>
                <a:cubicBezTo>
                  <a:pt x="13" y="267"/>
                  <a:pt x="0" y="319"/>
                  <a:pt x="13" y="371"/>
                </a:cubicBezTo>
                <a:cubicBezTo>
                  <a:pt x="13" y="423"/>
                  <a:pt x="23" y="475"/>
                  <a:pt x="52" y="524"/>
                </a:cubicBezTo>
                <a:cubicBezTo>
                  <a:pt x="59" y="533"/>
                  <a:pt x="73" y="541"/>
                  <a:pt x="87" y="541"/>
                </a:cubicBezTo>
                <a:cubicBezTo>
                  <a:pt x="93" y="541"/>
                  <a:pt x="99" y="539"/>
                  <a:pt x="104" y="536"/>
                </a:cubicBezTo>
                <a:cubicBezTo>
                  <a:pt x="114" y="524"/>
                  <a:pt x="114" y="504"/>
                  <a:pt x="114" y="485"/>
                </a:cubicBezTo>
                <a:cubicBezTo>
                  <a:pt x="104" y="485"/>
                  <a:pt x="104" y="475"/>
                  <a:pt x="94" y="462"/>
                </a:cubicBezTo>
                <a:cubicBezTo>
                  <a:pt x="94" y="452"/>
                  <a:pt x="94" y="452"/>
                  <a:pt x="84" y="443"/>
                </a:cubicBezTo>
                <a:lnTo>
                  <a:pt x="94" y="443"/>
                </a:lnTo>
                <a:cubicBezTo>
                  <a:pt x="114" y="433"/>
                  <a:pt x="124" y="413"/>
                  <a:pt x="114" y="401"/>
                </a:cubicBezTo>
                <a:cubicBezTo>
                  <a:pt x="114" y="381"/>
                  <a:pt x="104" y="371"/>
                  <a:pt x="104" y="361"/>
                </a:cubicBezTo>
                <a:lnTo>
                  <a:pt x="104" y="277"/>
                </a:lnTo>
                <a:cubicBezTo>
                  <a:pt x="104" y="257"/>
                  <a:pt x="114" y="228"/>
                  <a:pt x="124" y="205"/>
                </a:cubicBezTo>
                <a:cubicBezTo>
                  <a:pt x="124" y="186"/>
                  <a:pt x="136" y="166"/>
                  <a:pt x="156" y="144"/>
                </a:cubicBezTo>
                <a:cubicBezTo>
                  <a:pt x="156" y="134"/>
                  <a:pt x="166" y="124"/>
                  <a:pt x="176" y="114"/>
                </a:cubicBezTo>
                <a:lnTo>
                  <a:pt x="186" y="104"/>
                </a:lnTo>
                <a:cubicBezTo>
                  <a:pt x="198" y="92"/>
                  <a:pt x="218" y="82"/>
                  <a:pt x="228" y="72"/>
                </a:cubicBezTo>
                <a:cubicBezTo>
                  <a:pt x="248" y="72"/>
                  <a:pt x="260" y="62"/>
                  <a:pt x="270" y="62"/>
                </a:cubicBezTo>
                <a:cubicBezTo>
                  <a:pt x="290" y="52"/>
                  <a:pt x="299" y="30"/>
                  <a:pt x="290" y="20"/>
                </a:cubicBezTo>
                <a:cubicBezTo>
                  <a:pt x="290" y="10"/>
                  <a:pt x="280" y="0"/>
                  <a:pt x="2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 name="Google Shape;1795;p46">
            <a:extLst>
              <a:ext uri="{FF2B5EF4-FFF2-40B4-BE49-F238E27FC236}">
                <a16:creationId xmlns:a16="http://schemas.microsoft.com/office/drawing/2014/main" id="{DE82DF5E-451D-ACD5-2691-737074A59AA4}"/>
              </a:ext>
            </a:extLst>
          </p:cNvPr>
          <p:cNvSpPr/>
          <p:nvPr/>
        </p:nvSpPr>
        <p:spPr>
          <a:xfrm flipH="1">
            <a:off x="8875050" y="3734692"/>
            <a:ext cx="74311" cy="83345"/>
          </a:xfrm>
          <a:custGeom>
            <a:avLst/>
            <a:gdLst/>
            <a:ahLst/>
            <a:cxnLst/>
            <a:rect l="l" t="t" r="r" b="b"/>
            <a:pathLst>
              <a:path w="371" h="503" extrusionOk="0">
                <a:moveTo>
                  <a:pt x="42" y="1"/>
                </a:moveTo>
                <a:cubicBezTo>
                  <a:pt x="20" y="1"/>
                  <a:pt x="0" y="23"/>
                  <a:pt x="0" y="33"/>
                </a:cubicBezTo>
                <a:cubicBezTo>
                  <a:pt x="0" y="43"/>
                  <a:pt x="0" y="53"/>
                  <a:pt x="10" y="63"/>
                </a:cubicBezTo>
                <a:cubicBezTo>
                  <a:pt x="10" y="72"/>
                  <a:pt x="20" y="72"/>
                  <a:pt x="20" y="72"/>
                </a:cubicBezTo>
                <a:lnTo>
                  <a:pt x="32" y="72"/>
                </a:lnTo>
                <a:cubicBezTo>
                  <a:pt x="62" y="95"/>
                  <a:pt x="104" y="114"/>
                  <a:pt x="134" y="134"/>
                </a:cubicBezTo>
                <a:cubicBezTo>
                  <a:pt x="166" y="156"/>
                  <a:pt x="195" y="186"/>
                  <a:pt x="227" y="218"/>
                </a:cubicBezTo>
                <a:cubicBezTo>
                  <a:pt x="247" y="248"/>
                  <a:pt x="267" y="280"/>
                  <a:pt x="279" y="300"/>
                </a:cubicBezTo>
                <a:cubicBezTo>
                  <a:pt x="289" y="319"/>
                  <a:pt x="299" y="342"/>
                  <a:pt x="299" y="361"/>
                </a:cubicBezTo>
                <a:lnTo>
                  <a:pt x="299" y="423"/>
                </a:lnTo>
                <a:cubicBezTo>
                  <a:pt x="299" y="433"/>
                  <a:pt x="299" y="455"/>
                  <a:pt x="289" y="465"/>
                </a:cubicBezTo>
                <a:cubicBezTo>
                  <a:pt x="289" y="475"/>
                  <a:pt x="289" y="485"/>
                  <a:pt x="299" y="485"/>
                </a:cubicBezTo>
                <a:cubicBezTo>
                  <a:pt x="299" y="495"/>
                  <a:pt x="309" y="495"/>
                  <a:pt x="309" y="495"/>
                </a:cubicBezTo>
                <a:cubicBezTo>
                  <a:pt x="314" y="500"/>
                  <a:pt x="319" y="502"/>
                  <a:pt x="324" y="502"/>
                </a:cubicBezTo>
                <a:cubicBezTo>
                  <a:pt x="329" y="502"/>
                  <a:pt x="335" y="500"/>
                  <a:pt x="341" y="495"/>
                </a:cubicBezTo>
                <a:cubicBezTo>
                  <a:pt x="341" y="495"/>
                  <a:pt x="351" y="485"/>
                  <a:pt x="351" y="475"/>
                </a:cubicBezTo>
                <a:cubicBezTo>
                  <a:pt x="361" y="455"/>
                  <a:pt x="361" y="433"/>
                  <a:pt x="361" y="404"/>
                </a:cubicBezTo>
                <a:cubicBezTo>
                  <a:pt x="371" y="381"/>
                  <a:pt x="361" y="352"/>
                  <a:pt x="361" y="332"/>
                </a:cubicBezTo>
                <a:cubicBezTo>
                  <a:pt x="351" y="300"/>
                  <a:pt x="351" y="280"/>
                  <a:pt x="341" y="258"/>
                </a:cubicBezTo>
                <a:cubicBezTo>
                  <a:pt x="329" y="238"/>
                  <a:pt x="309" y="208"/>
                  <a:pt x="299" y="186"/>
                </a:cubicBezTo>
                <a:cubicBezTo>
                  <a:pt x="267" y="147"/>
                  <a:pt x="227" y="105"/>
                  <a:pt x="185" y="72"/>
                </a:cubicBezTo>
                <a:cubicBezTo>
                  <a:pt x="143" y="43"/>
                  <a:pt x="94" y="23"/>
                  <a:pt x="42"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 name="Rectangle: Rounded Corners 130">
            <a:extLst>
              <a:ext uri="{FF2B5EF4-FFF2-40B4-BE49-F238E27FC236}">
                <a16:creationId xmlns:a16="http://schemas.microsoft.com/office/drawing/2014/main" id="{93F4B83A-D60F-DA28-8A82-B3AD40435F08}"/>
              </a:ext>
            </a:extLst>
          </p:cNvPr>
          <p:cNvSpPr/>
          <p:nvPr/>
        </p:nvSpPr>
        <p:spPr>
          <a:xfrm>
            <a:off x="2095103" y="1598809"/>
            <a:ext cx="7776251" cy="102516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32" name="Rectangle 131">
            <a:extLst>
              <a:ext uri="{FF2B5EF4-FFF2-40B4-BE49-F238E27FC236}">
                <a16:creationId xmlns:a16="http://schemas.microsoft.com/office/drawing/2014/main" id="{0599F267-5ACE-1A80-7B3D-463304607263}"/>
              </a:ext>
            </a:extLst>
          </p:cNvPr>
          <p:cNvSpPr/>
          <p:nvPr/>
        </p:nvSpPr>
        <p:spPr>
          <a:xfrm>
            <a:off x="1929086" y="1631821"/>
            <a:ext cx="8129314"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rgbClr val="0066FF"/>
                </a:solidFill>
                <a:effectLst>
                  <a:outerShdw dist="38100" dir="2700000" algn="bl" rotWithShape="0">
                    <a:schemeClr val="accent5"/>
                  </a:outerShdw>
                </a:effectLst>
                <a:latin typeface="Cambria" panose="02040503050406030204" pitchFamily="18" charset="0"/>
                <a:ea typeface="Cambria" panose="02040503050406030204" pitchFamily="18" charset="0"/>
              </a:rPr>
              <a:t>LUYỆN ĐỌC TRƯỚC LỚP</a:t>
            </a:r>
          </a:p>
        </p:txBody>
      </p:sp>
      <p:grpSp>
        <p:nvGrpSpPr>
          <p:cNvPr id="133" name="Nhóm 5">
            <a:extLst>
              <a:ext uri="{FF2B5EF4-FFF2-40B4-BE49-F238E27FC236}">
                <a16:creationId xmlns:a16="http://schemas.microsoft.com/office/drawing/2014/main" id="{01CC03D8-F860-76FD-190B-333DE0F00217}"/>
              </a:ext>
            </a:extLst>
          </p:cNvPr>
          <p:cNvGrpSpPr/>
          <p:nvPr/>
        </p:nvGrpSpPr>
        <p:grpSpPr>
          <a:xfrm>
            <a:off x="3768894" y="3594700"/>
            <a:ext cx="6863663" cy="2517722"/>
            <a:chOff x="3305810" y="2754055"/>
            <a:chExt cx="5373302" cy="2214113"/>
          </a:xfrm>
        </p:grpSpPr>
        <p:grpSp>
          <p:nvGrpSpPr>
            <p:cNvPr id="134" name="Nhóm 17">
              <a:extLst>
                <a:ext uri="{FF2B5EF4-FFF2-40B4-BE49-F238E27FC236}">
                  <a16:creationId xmlns:a16="http://schemas.microsoft.com/office/drawing/2014/main" id="{837D12FC-3681-9572-2FCA-2E4BB0E097A0}"/>
                </a:ext>
              </a:extLst>
            </p:cNvPr>
            <p:cNvGrpSpPr/>
            <p:nvPr/>
          </p:nvGrpSpPr>
          <p:grpSpPr>
            <a:xfrm flipH="1">
              <a:off x="3305810" y="2754055"/>
              <a:ext cx="5373302" cy="2214113"/>
              <a:chOff x="878187" y="3415424"/>
              <a:chExt cx="3997245" cy="1885534"/>
            </a:xfrm>
          </p:grpSpPr>
          <p:grpSp>
            <p:nvGrpSpPr>
              <p:cNvPr id="145" name="Nhóm 19">
                <a:extLst>
                  <a:ext uri="{FF2B5EF4-FFF2-40B4-BE49-F238E27FC236}">
                    <a16:creationId xmlns:a16="http://schemas.microsoft.com/office/drawing/2014/main" id="{E786F5B6-0076-3746-CD29-7FCCE0195711}"/>
                  </a:ext>
                </a:extLst>
              </p:cNvPr>
              <p:cNvGrpSpPr/>
              <p:nvPr/>
            </p:nvGrpSpPr>
            <p:grpSpPr>
              <a:xfrm>
                <a:off x="878187" y="3415424"/>
                <a:ext cx="3997245" cy="1885534"/>
                <a:chOff x="666377" y="1770292"/>
                <a:chExt cx="3997245" cy="1885534"/>
              </a:xfrm>
            </p:grpSpPr>
            <p:sp>
              <p:nvSpPr>
                <p:cNvPr id="150" name="Hình chữ nhật: Góc Tròn 12">
                  <a:extLst>
                    <a:ext uri="{FF2B5EF4-FFF2-40B4-BE49-F238E27FC236}">
                      <a16:creationId xmlns:a16="http://schemas.microsoft.com/office/drawing/2014/main" id="{2C6D0BBD-BF42-D9E9-8853-48AE19AC0817}"/>
                    </a:ext>
                  </a:extLst>
                </p:cNvPr>
                <p:cNvSpPr/>
                <p:nvPr/>
              </p:nvSpPr>
              <p:spPr>
                <a:xfrm flipV="1">
                  <a:off x="666377" y="1770292"/>
                  <a:ext cx="3835423" cy="1753509"/>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1E0E2F"/>
                    </a:solidFill>
                    <a:effectLst/>
                    <a:uLnTx/>
                    <a:uFillTx/>
                    <a:latin typeface="Cambria" panose="02040503050406030204" pitchFamily="18" charset="0"/>
                    <a:ea typeface="Cambria" panose="02040503050406030204" pitchFamily="18" charset="0"/>
                    <a:sym typeface="Arial"/>
                  </a:endParaRPr>
                </a:p>
              </p:txBody>
            </p:sp>
            <p:sp>
              <p:nvSpPr>
                <p:cNvPr id="151" name="Hình chữ nhật: Góc Tròn 12">
                  <a:extLst>
                    <a:ext uri="{FF2B5EF4-FFF2-40B4-BE49-F238E27FC236}">
                      <a16:creationId xmlns:a16="http://schemas.microsoft.com/office/drawing/2014/main" id="{22196D43-17AB-21B8-060B-FAB2FFC2818E}"/>
                    </a:ext>
                  </a:extLst>
                </p:cNvPr>
                <p:cNvSpPr/>
                <p:nvPr/>
              </p:nvSpPr>
              <p:spPr>
                <a:xfrm flipV="1">
                  <a:off x="872364" y="1877941"/>
                  <a:ext cx="3791258" cy="1777885"/>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1E0E2F"/>
                    </a:solidFill>
                    <a:effectLst/>
                    <a:uLnTx/>
                    <a:uFillTx/>
                    <a:latin typeface="Cambria" panose="02040503050406030204" pitchFamily="18" charset="0"/>
                    <a:ea typeface="Cambria" panose="02040503050406030204" pitchFamily="18" charset="0"/>
                    <a:sym typeface="Arial"/>
                  </a:endParaRPr>
                </a:p>
              </p:txBody>
            </p:sp>
          </p:grpSp>
          <p:grpSp>
            <p:nvGrpSpPr>
              <p:cNvPr id="146" name="Nhóm 20">
                <a:extLst>
                  <a:ext uri="{FF2B5EF4-FFF2-40B4-BE49-F238E27FC236}">
                    <a16:creationId xmlns:a16="http://schemas.microsoft.com/office/drawing/2014/main" id="{A955DD5E-50BC-9F45-CB52-84AC8517DFA3}"/>
                  </a:ext>
                </a:extLst>
              </p:cNvPr>
              <p:cNvGrpSpPr/>
              <p:nvPr/>
            </p:nvGrpSpPr>
            <p:grpSpPr>
              <a:xfrm>
                <a:off x="890898" y="3583898"/>
                <a:ext cx="3709831" cy="1244349"/>
                <a:chOff x="717369" y="1915247"/>
                <a:chExt cx="3709831" cy="1244349"/>
              </a:xfrm>
            </p:grpSpPr>
            <p:sp>
              <p:nvSpPr>
                <p:cNvPr id="147" name="Hộp Văn bản 21">
                  <a:extLst>
                    <a:ext uri="{FF2B5EF4-FFF2-40B4-BE49-F238E27FC236}">
                      <a16:creationId xmlns:a16="http://schemas.microsoft.com/office/drawing/2014/main" id="{8ECD4BAE-0686-716D-47A9-47E0DC369909}"/>
                    </a:ext>
                  </a:extLst>
                </p:cNvPr>
                <p:cNvSpPr txBox="1"/>
                <p:nvPr/>
              </p:nvSpPr>
              <p:spPr>
                <a:xfrm>
                  <a:off x="717369" y="1915247"/>
                  <a:ext cx="3682248"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rPr>
                    <a:t>1. </a:t>
                  </a:r>
                  <a:r>
                    <a:rPr kumimoji="0" lang="vi-VN" sz="3200" b="1" i="0" u="none" strike="noStrike" kern="0" cap="none" spc="0" normalizeH="0" baseline="0" noProof="0" dirty="0" err="1">
                      <a:ln>
                        <a:noFill/>
                      </a:ln>
                      <a:solidFill>
                        <a:srgbClr val="0066FF"/>
                      </a:solidFill>
                      <a:effectLst/>
                      <a:uLnTx/>
                      <a:uFillTx/>
                      <a:latin typeface="Cambria" panose="02040503050406030204" pitchFamily="18" charset="0"/>
                      <a:ea typeface="Cambria" panose="02040503050406030204" pitchFamily="18" charset="0"/>
                      <a:sym typeface="Arial"/>
                    </a:rPr>
                    <a:t>Đọc</a:t>
                  </a:r>
                  <a:r>
                    <a:rPr kumimoji="0" lang="vi-VN"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rPr>
                    <a:t> </a:t>
                  </a:r>
                  <a:r>
                    <a:rPr kumimoji="0" lang="vi-VN" sz="3200" b="1" i="0" u="none" strike="noStrike" kern="0" cap="none" spc="0" normalizeH="0" baseline="0" noProof="0" dirty="0" err="1">
                      <a:ln>
                        <a:noFill/>
                      </a:ln>
                      <a:solidFill>
                        <a:srgbClr val="0066FF"/>
                      </a:solidFill>
                      <a:effectLst/>
                      <a:uLnTx/>
                      <a:uFillTx/>
                      <a:latin typeface="Cambria" panose="02040503050406030204" pitchFamily="18" charset="0"/>
                      <a:ea typeface="Cambria" panose="02040503050406030204" pitchFamily="18" charset="0"/>
                      <a:sym typeface="Arial"/>
                    </a:rPr>
                    <a:t>đúng</a:t>
                  </a:r>
                  <a:endParaRPr kumimoji="0" lang="en-US"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endParaRPr>
                </a:p>
              </p:txBody>
            </p:sp>
            <p:sp>
              <p:nvSpPr>
                <p:cNvPr id="148" name="Hộp Văn bản 22">
                  <a:extLst>
                    <a:ext uri="{FF2B5EF4-FFF2-40B4-BE49-F238E27FC236}">
                      <a16:creationId xmlns:a16="http://schemas.microsoft.com/office/drawing/2014/main" id="{E3E2C684-A8EE-EFCD-21CB-50FC90995F0B}"/>
                    </a:ext>
                  </a:extLst>
                </p:cNvPr>
                <p:cNvSpPr txBox="1"/>
                <p:nvPr/>
              </p:nvSpPr>
              <p:spPr>
                <a:xfrm>
                  <a:off x="736035" y="2343445"/>
                  <a:ext cx="3682248"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rPr>
                    <a:t>2. </a:t>
                  </a:r>
                  <a:r>
                    <a:rPr kumimoji="0" lang="vi-VN" sz="3200" b="1" i="0" u="none" strike="noStrike" kern="0" cap="none" spc="0" normalizeH="0" baseline="0" noProof="0" dirty="0" err="1">
                      <a:ln>
                        <a:noFill/>
                      </a:ln>
                      <a:solidFill>
                        <a:schemeClr val="accent6"/>
                      </a:solidFill>
                      <a:effectLst/>
                      <a:uLnTx/>
                      <a:uFillTx/>
                      <a:latin typeface="Cambria" panose="02040503050406030204" pitchFamily="18" charset="0"/>
                      <a:ea typeface="Cambria" panose="02040503050406030204" pitchFamily="18" charset="0"/>
                      <a:sym typeface="Arial"/>
                    </a:rPr>
                    <a:t>Đọc</a:t>
                  </a:r>
                  <a:r>
                    <a:rPr kumimoji="0" lang="vi-VN"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rPr>
                    <a:t> to, </a:t>
                  </a:r>
                  <a:r>
                    <a:rPr kumimoji="0" lang="vi-VN" sz="3200" b="1" i="0" u="none" strike="noStrike" kern="0" cap="none" spc="0" normalizeH="0" baseline="0" noProof="0" dirty="0" err="1">
                      <a:ln>
                        <a:noFill/>
                      </a:ln>
                      <a:solidFill>
                        <a:schemeClr val="accent6"/>
                      </a:solidFill>
                      <a:effectLst/>
                      <a:uLnTx/>
                      <a:uFillTx/>
                      <a:latin typeface="Cambria" panose="02040503050406030204" pitchFamily="18" charset="0"/>
                      <a:ea typeface="Cambria" panose="02040503050406030204" pitchFamily="18" charset="0"/>
                      <a:sym typeface="Arial"/>
                    </a:rPr>
                    <a:t>rõ</a:t>
                  </a:r>
                  <a:endParaRPr kumimoji="0" lang="en-US"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endParaRPr>
                </a:p>
              </p:txBody>
            </p:sp>
            <p:sp>
              <p:nvSpPr>
                <p:cNvPr id="149" name="Hộp Văn bản 23">
                  <a:extLst>
                    <a:ext uri="{FF2B5EF4-FFF2-40B4-BE49-F238E27FC236}">
                      <a16:creationId xmlns:a16="http://schemas.microsoft.com/office/drawing/2014/main" id="{A9F175C2-9816-B8C5-492E-95BE90599139}"/>
                    </a:ext>
                  </a:extLst>
                </p:cNvPr>
                <p:cNvSpPr txBox="1"/>
                <p:nvPr/>
              </p:nvSpPr>
              <p:spPr>
                <a:xfrm>
                  <a:off x="1156686" y="2721655"/>
                  <a:ext cx="3270514"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3. Đọc ngắt, nghỉ đúng nhịp</a:t>
                  </a:r>
                  <a:endPar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grpSp>
        </p:grpSp>
        <p:grpSp>
          <p:nvGrpSpPr>
            <p:cNvPr id="135" name="Nhóm 7">
              <a:extLst>
                <a:ext uri="{FF2B5EF4-FFF2-40B4-BE49-F238E27FC236}">
                  <a16:creationId xmlns:a16="http://schemas.microsoft.com/office/drawing/2014/main" id="{213921EB-5821-DF77-B1CE-4C76FD7F60D3}"/>
                </a:ext>
              </a:extLst>
            </p:cNvPr>
            <p:cNvGrpSpPr/>
            <p:nvPr/>
          </p:nvGrpSpPr>
          <p:grpSpPr>
            <a:xfrm>
              <a:off x="5209405" y="2960573"/>
              <a:ext cx="2202950" cy="1861047"/>
              <a:chOff x="5209405" y="2960573"/>
              <a:chExt cx="2202950" cy="1861047"/>
            </a:xfrm>
          </p:grpSpPr>
          <p:pic>
            <p:nvPicPr>
              <p:cNvPr id="136" name="Hình ảnh 8">
                <a:extLst>
                  <a:ext uri="{FF2B5EF4-FFF2-40B4-BE49-F238E27FC236}">
                    <a16:creationId xmlns:a16="http://schemas.microsoft.com/office/drawing/2014/main" id="{30F3B286-A453-A6AC-BC48-416056F8D560}"/>
                  </a:ext>
                </a:extLst>
              </p:cNvPr>
              <p:cNvPicPr>
                <a:picLocks noChangeAspect="1"/>
              </p:cNvPicPr>
              <p:nvPr/>
            </p:nvPicPr>
            <p:blipFill rotWithShape="1">
              <a:blip r:embed="rId3"/>
              <a:srcRect l="51268" t="8949" r="19792" b="48444"/>
              <a:stretch/>
            </p:blipFill>
            <p:spPr>
              <a:xfrm rot="20944439">
                <a:off x="5697698" y="2990179"/>
                <a:ext cx="582414" cy="482317"/>
              </a:xfrm>
              <a:prstGeom prst="rect">
                <a:avLst/>
              </a:prstGeom>
            </p:spPr>
          </p:pic>
          <p:pic>
            <p:nvPicPr>
              <p:cNvPr id="137" name="Hình ảnh 9">
                <a:extLst>
                  <a:ext uri="{FF2B5EF4-FFF2-40B4-BE49-F238E27FC236}">
                    <a16:creationId xmlns:a16="http://schemas.microsoft.com/office/drawing/2014/main" id="{552E973C-F072-5110-23F9-CA741F27F3F0}"/>
                  </a:ext>
                </a:extLst>
              </p:cNvPr>
              <p:cNvPicPr>
                <a:picLocks noChangeAspect="1"/>
              </p:cNvPicPr>
              <p:nvPr/>
            </p:nvPicPr>
            <p:blipFill rotWithShape="1">
              <a:blip r:embed="rId3"/>
              <a:srcRect l="51268" t="8949" r="19792" b="48444"/>
              <a:stretch/>
            </p:blipFill>
            <p:spPr>
              <a:xfrm rot="20944439">
                <a:off x="6251600" y="2977120"/>
                <a:ext cx="582414" cy="482317"/>
              </a:xfrm>
              <a:prstGeom prst="rect">
                <a:avLst/>
              </a:prstGeom>
            </p:spPr>
          </p:pic>
          <p:pic>
            <p:nvPicPr>
              <p:cNvPr id="138" name="Hình ảnh 10">
                <a:extLst>
                  <a:ext uri="{FF2B5EF4-FFF2-40B4-BE49-F238E27FC236}">
                    <a16:creationId xmlns:a16="http://schemas.microsoft.com/office/drawing/2014/main" id="{D4ADF4EB-0F05-15D5-6C17-7ADE04AF0F42}"/>
                  </a:ext>
                </a:extLst>
              </p:cNvPr>
              <p:cNvPicPr>
                <a:picLocks noChangeAspect="1"/>
              </p:cNvPicPr>
              <p:nvPr/>
            </p:nvPicPr>
            <p:blipFill rotWithShape="1">
              <a:blip r:embed="rId3"/>
              <a:srcRect l="51268" t="8949" r="19792" b="48444"/>
              <a:stretch/>
            </p:blipFill>
            <p:spPr>
              <a:xfrm rot="20944439">
                <a:off x="6819877" y="2960573"/>
                <a:ext cx="582414" cy="482317"/>
              </a:xfrm>
              <a:prstGeom prst="rect">
                <a:avLst/>
              </a:prstGeom>
            </p:spPr>
          </p:pic>
          <p:pic>
            <p:nvPicPr>
              <p:cNvPr id="139" name="Hình ảnh 11">
                <a:extLst>
                  <a:ext uri="{FF2B5EF4-FFF2-40B4-BE49-F238E27FC236}">
                    <a16:creationId xmlns:a16="http://schemas.microsoft.com/office/drawing/2014/main" id="{9E5A72CE-6A7F-81EE-F239-0A429B65E9FD}"/>
                  </a:ext>
                </a:extLst>
              </p:cNvPr>
              <p:cNvPicPr>
                <a:picLocks noChangeAspect="1"/>
              </p:cNvPicPr>
              <p:nvPr/>
            </p:nvPicPr>
            <p:blipFill rotWithShape="1">
              <a:blip r:embed="rId3"/>
              <a:srcRect l="51268" t="8949" r="19792" b="48444"/>
              <a:stretch/>
            </p:blipFill>
            <p:spPr>
              <a:xfrm rot="20944439">
                <a:off x="5708411" y="3463029"/>
                <a:ext cx="582414" cy="482317"/>
              </a:xfrm>
              <a:prstGeom prst="rect">
                <a:avLst/>
              </a:prstGeom>
            </p:spPr>
          </p:pic>
          <p:pic>
            <p:nvPicPr>
              <p:cNvPr id="140" name="Hình ảnh 12">
                <a:extLst>
                  <a:ext uri="{FF2B5EF4-FFF2-40B4-BE49-F238E27FC236}">
                    <a16:creationId xmlns:a16="http://schemas.microsoft.com/office/drawing/2014/main" id="{B636A4F8-ED19-A196-BF7D-D907D4D6758E}"/>
                  </a:ext>
                </a:extLst>
              </p:cNvPr>
              <p:cNvPicPr>
                <a:picLocks noChangeAspect="1"/>
              </p:cNvPicPr>
              <p:nvPr/>
            </p:nvPicPr>
            <p:blipFill rotWithShape="1">
              <a:blip r:embed="rId3"/>
              <a:srcRect l="51268" t="8949" r="19792" b="48444"/>
              <a:stretch/>
            </p:blipFill>
            <p:spPr>
              <a:xfrm rot="20944439">
                <a:off x="6253973" y="3468164"/>
                <a:ext cx="582414" cy="482317"/>
              </a:xfrm>
              <a:prstGeom prst="rect">
                <a:avLst/>
              </a:prstGeom>
            </p:spPr>
          </p:pic>
          <p:pic>
            <p:nvPicPr>
              <p:cNvPr id="141" name="Hình ảnh 13">
                <a:extLst>
                  <a:ext uri="{FF2B5EF4-FFF2-40B4-BE49-F238E27FC236}">
                    <a16:creationId xmlns:a16="http://schemas.microsoft.com/office/drawing/2014/main" id="{16917542-E63A-AB5E-1533-9846CB818D50}"/>
                  </a:ext>
                </a:extLst>
              </p:cNvPr>
              <p:cNvPicPr>
                <a:picLocks noChangeAspect="1"/>
              </p:cNvPicPr>
              <p:nvPr/>
            </p:nvPicPr>
            <p:blipFill rotWithShape="1">
              <a:blip r:embed="rId3"/>
              <a:srcRect l="51268" t="8949" r="19792" b="48444"/>
              <a:stretch/>
            </p:blipFill>
            <p:spPr>
              <a:xfrm rot="20944439">
                <a:off x="6829941" y="3446222"/>
                <a:ext cx="582414" cy="482317"/>
              </a:xfrm>
              <a:prstGeom prst="rect">
                <a:avLst/>
              </a:prstGeom>
            </p:spPr>
          </p:pic>
          <p:pic>
            <p:nvPicPr>
              <p:cNvPr id="142" name="Hình ảnh 14">
                <a:extLst>
                  <a:ext uri="{FF2B5EF4-FFF2-40B4-BE49-F238E27FC236}">
                    <a16:creationId xmlns:a16="http://schemas.microsoft.com/office/drawing/2014/main" id="{F20A6382-B483-7B3D-0639-4F43FD84DF81}"/>
                  </a:ext>
                </a:extLst>
              </p:cNvPr>
              <p:cNvPicPr>
                <a:picLocks noChangeAspect="1"/>
              </p:cNvPicPr>
              <p:nvPr/>
            </p:nvPicPr>
            <p:blipFill rotWithShape="1">
              <a:blip r:embed="rId3"/>
              <a:srcRect l="51268" t="8949" r="19792" b="48444"/>
              <a:stretch/>
            </p:blipFill>
            <p:spPr>
              <a:xfrm rot="20944439">
                <a:off x="5209405" y="4339303"/>
                <a:ext cx="582414" cy="482317"/>
              </a:xfrm>
              <a:prstGeom prst="rect">
                <a:avLst/>
              </a:prstGeom>
            </p:spPr>
          </p:pic>
          <p:pic>
            <p:nvPicPr>
              <p:cNvPr id="143" name="Hình ảnh 15">
                <a:extLst>
                  <a:ext uri="{FF2B5EF4-FFF2-40B4-BE49-F238E27FC236}">
                    <a16:creationId xmlns:a16="http://schemas.microsoft.com/office/drawing/2014/main" id="{83574C90-BB1D-4E4E-0C80-7D1617E5E274}"/>
                  </a:ext>
                </a:extLst>
              </p:cNvPr>
              <p:cNvPicPr>
                <a:picLocks noChangeAspect="1"/>
              </p:cNvPicPr>
              <p:nvPr/>
            </p:nvPicPr>
            <p:blipFill rotWithShape="1">
              <a:blip r:embed="rId3"/>
              <a:srcRect l="51268" t="8949" r="19792" b="48444"/>
              <a:stretch/>
            </p:blipFill>
            <p:spPr>
              <a:xfrm rot="20944439">
                <a:off x="5736176" y="4339303"/>
                <a:ext cx="582414" cy="482317"/>
              </a:xfrm>
              <a:prstGeom prst="rect">
                <a:avLst/>
              </a:prstGeom>
            </p:spPr>
          </p:pic>
          <p:pic>
            <p:nvPicPr>
              <p:cNvPr id="144" name="Hình ảnh 16">
                <a:extLst>
                  <a:ext uri="{FF2B5EF4-FFF2-40B4-BE49-F238E27FC236}">
                    <a16:creationId xmlns:a16="http://schemas.microsoft.com/office/drawing/2014/main" id="{E43441B2-A3AD-3268-BBD3-1C870A17CCD3}"/>
                  </a:ext>
                </a:extLst>
              </p:cNvPr>
              <p:cNvPicPr>
                <a:picLocks noChangeAspect="1"/>
              </p:cNvPicPr>
              <p:nvPr/>
            </p:nvPicPr>
            <p:blipFill rotWithShape="1">
              <a:blip r:embed="rId3"/>
              <a:srcRect l="51268" t="8949" r="19792" b="48444"/>
              <a:stretch/>
            </p:blipFill>
            <p:spPr>
              <a:xfrm rot="20944439">
                <a:off x="6271149" y="4333636"/>
                <a:ext cx="582414" cy="482317"/>
              </a:xfrm>
              <a:prstGeom prst="rect">
                <a:avLst/>
              </a:prstGeom>
            </p:spPr>
          </p:pic>
        </p:grpSp>
      </p:grpSp>
      <p:sp>
        <p:nvSpPr>
          <p:cNvPr id="152" name="Rectangle 151">
            <a:extLst>
              <a:ext uri="{FF2B5EF4-FFF2-40B4-BE49-F238E27FC236}">
                <a16:creationId xmlns:a16="http://schemas.microsoft.com/office/drawing/2014/main" id="{A7F2864B-3E1C-8C54-99B0-000C4637E022}"/>
              </a:ext>
            </a:extLst>
          </p:cNvPr>
          <p:cNvSpPr/>
          <p:nvPr/>
        </p:nvSpPr>
        <p:spPr>
          <a:xfrm>
            <a:off x="4356474" y="2831503"/>
            <a:ext cx="5601124" cy="707886"/>
          </a:xfrm>
          <a:prstGeom prst="rect">
            <a:avLst/>
          </a:prstGeom>
        </p:spPr>
        <p:txBody>
          <a:bodyPr wrap="square">
            <a:spAutoFit/>
          </a:bodyPr>
          <a:lstStyle/>
          <a:p>
            <a:pPr algn="ctr"/>
            <a:r>
              <a:rPr lang="pt-BR" sz="4000" b="1" dirty="0">
                <a:solidFill>
                  <a:srgbClr val="FF0000"/>
                </a:solidFill>
                <a:latin typeface="Cambria" panose="02040503050406030204" pitchFamily="18" charset="0"/>
                <a:ea typeface="Cambria" panose="02040503050406030204" pitchFamily="18" charset="0"/>
              </a:rPr>
              <a:t>Tiêu chí đánh giá</a:t>
            </a:r>
          </a:p>
        </p:txBody>
      </p:sp>
    </p:spTree>
    <p:extLst>
      <p:ext uri="{BB962C8B-B14F-4D97-AF65-F5344CB8AC3E}">
        <p14:creationId xmlns:p14="http://schemas.microsoft.com/office/powerpoint/2010/main" val="2789128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9B5A2-638F-DC5C-57FB-1D25D9C04DA8}"/>
              </a:ext>
            </a:extLst>
          </p:cNvPr>
          <p:cNvPicPr>
            <a:picLocks noChangeAspect="1"/>
          </p:cNvPicPr>
          <p:nvPr/>
        </p:nvPicPr>
        <p:blipFill>
          <a:blip r:embed="rId2"/>
          <a:stretch>
            <a:fillRect/>
          </a:stretch>
        </p:blipFill>
        <p:spPr>
          <a:xfrm>
            <a:off x="4298159" y="2593187"/>
            <a:ext cx="8571719" cy="3798137"/>
          </a:xfrm>
          <a:prstGeom prst="rect">
            <a:avLst/>
          </a:prstGeom>
        </p:spPr>
      </p:pic>
    </p:spTree>
    <p:extLst>
      <p:ext uri="{BB962C8B-B14F-4D97-AF65-F5344CB8AC3E}">
        <p14:creationId xmlns:p14="http://schemas.microsoft.com/office/powerpoint/2010/main" val="181485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Lạc Long Quân và Âu Cơ được giới thiệu như thế nào? </a:t>
            </a:r>
            <a:endParaRPr kumimoji="0" lang="en-US" altLang="vi-VN" sz="32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C04215AD-8FF7-9A58-C777-EF5E84B84A1C}"/>
              </a:ext>
            </a:extLst>
          </p:cNvPr>
          <p:cNvGrpSpPr/>
          <p:nvPr/>
        </p:nvGrpSpPr>
        <p:grpSpPr>
          <a:xfrm>
            <a:off x="1715488" y="2583713"/>
            <a:ext cx="7183963" cy="3305594"/>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31533" y="38472"/>
                    <a:pt x="3812010" y="-26367"/>
                    <a:pt x="4465076" y="0"/>
                  </a:cubicBezTo>
                  <a:cubicBezTo>
                    <a:pt x="4478548" y="825241"/>
                    <a:pt x="4474778" y="1674063"/>
                    <a:pt x="4465076" y="2441874"/>
                  </a:cubicBezTo>
                  <a:cubicBezTo>
                    <a:pt x="2239131" y="2330708"/>
                    <a:pt x="1773400" y="2320784"/>
                    <a:pt x="0" y="2441874"/>
                  </a:cubicBezTo>
                  <a:cubicBezTo>
                    <a:pt x="118626" y="1548065"/>
                    <a:pt x="104910" y="772994"/>
                    <a:pt x="0" y="0"/>
                  </a:cubicBezTo>
                  <a:close/>
                </a:path>
                <a:path w="4465076" h="2441874" stroke="0" extrusionOk="0">
                  <a:moveTo>
                    <a:pt x="0" y="0"/>
                  </a:moveTo>
                  <a:cubicBezTo>
                    <a:pt x="2207868" y="-122623"/>
                    <a:pt x="2797384" y="161891"/>
                    <a:pt x="4465076" y="0"/>
                  </a:cubicBezTo>
                  <a:cubicBezTo>
                    <a:pt x="4467693" y="1149462"/>
                    <a:pt x="4554728" y="1292143"/>
                    <a:pt x="4465076" y="2441874"/>
                  </a:cubicBezTo>
                  <a:cubicBezTo>
                    <a:pt x="2999334" y="2567106"/>
                    <a:pt x="1635004" y="2455944"/>
                    <a:pt x="0" y="2441874"/>
                  </a:cubicBezTo>
                  <a:cubicBezTo>
                    <a:pt x="-24676" y="1724116"/>
                    <a:pt x="125413" y="532023"/>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xmlns="" sd="1647863092">
                    <a:custGeom>
                      <a:avLst/>
                      <a:gdLst>
                        <a:gd name="connsiteX0" fmla="*/ 0 w 7183963"/>
                        <a:gd name="connsiteY0" fmla="*/ 0 h 3305594"/>
                        <a:gd name="connsiteX1" fmla="*/ 7183963 w 7183963"/>
                        <a:gd name="connsiteY1" fmla="*/ 0 h 3305594"/>
                        <a:gd name="connsiteX2" fmla="*/ 7183963 w 7183963"/>
                        <a:gd name="connsiteY2" fmla="*/ 3305594 h 3305594"/>
                        <a:gd name="connsiteX3" fmla="*/ 0 w 7183963"/>
                        <a:gd name="connsiteY3" fmla="*/ 3305594 h 3305594"/>
                        <a:gd name="connsiteX4" fmla="*/ 0 w 7183963"/>
                        <a:gd name="connsiteY4" fmla="*/ 0 h 3305594"/>
                        <a:gd name="connsiteX0" fmla="*/ 0 w 7183963"/>
                        <a:gd name="connsiteY0" fmla="*/ 0 h 3305594"/>
                        <a:gd name="connsiteX1" fmla="*/ 7183963 w 7183963"/>
                        <a:gd name="connsiteY1" fmla="*/ 0 h 3305594"/>
                        <a:gd name="connsiteX2" fmla="*/ 7183963 w 7183963"/>
                        <a:gd name="connsiteY2" fmla="*/ 3305594 h 3305594"/>
                        <a:gd name="connsiteX3" fmla="*/ 0 w 7183963"/>
                        <a:gd name="connsiteY3" fmla="*/ 3305594 h 3305594"/>
                        <a:gd name="connsiteX4" fmla="*/ 0 w 7183963"/>
                        <a:gd name="connsiteY4" fmla="*/ 0 h 330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963" h="3305594" fill="none" extrusionOk="0">
                          <a:moveTo>
                            <a:pt x="0" y="0"/>
                          </a:moveTo>
                          <a:cubicBezTo>
                            <a:pt x="3600237" y="68989"/>
                            <a:pt x="6070710" y="98836"/>
                            <a:pt x="7183963" y="0"/>
                          </a:cubicBezTo>
                          <a:cubicBezTo>
                            <a:pt x="7321661" y="1028176"/>
                            <a:pt x="7230304" y="2468086"/>
                            <a:pt x="7183963" y="3305594"/>
                          </a:cubicBezTo>
                          <a:cubicBezTo>
                            <a:pt x="3663998" y="3173022"/>
                            <a:pt x="2816193" y="3211680"/>
                            <a:pt x="0" y="3305594"/>
                          </a:cubicBezTo>
                          <a:cubicBezTo>
                            <a:pt x="335218" y="2032232"/>
                            <a:pt x="139873" y="1013894"/>
                            <a:pt x="0" y="0"/>
                          </a:cubicBezTo>
                          <a:close/>
                        </a:path>
                        <a:path w="7183963" h="3305594" stroke="0" extrusionOk="0">
                          <a:moveTo>
                            <a:pt x="0" y="0"/>
                          </a:moveTo>
                          <a:cubicBezTo>
                            <a:pt x="3586867" y="-116539"/>
                            <a:pt x="4586892" y="178246"/>
                            <a:pt x="7183963" y="0"/>
                          </a:cubicBezTo>
                          <a:cubicBezTo>
                            <a:pt x="7200682" y="1527350"/>
                            <a:pt x="7356163" y="1735242"/>
                            <a:pt x="7183963" y="3305594"/>
                          </a:cubicBezTo>
                          <a:cubicBezTo>
                            <a:pt x="4745341" y="3313013"/>
                            <a:pt x="2785619" y="3362249"/>
                            <a:pt x="0" y="3305594"/>
                          </a:cubicBezTo>
                          <a:cubicBezTo>
                            <a:pt x="-168917" y="2290268"/>
                            <a:pt x="196260" y="733113"/>
                            <a:pt x="0" y="0"/>
                          </a:cubicBezTo>
                          <a:close/>
                        </a:path>
                        <a:path w="7183963" h="3305594" fill="none" stroke="0" extrusionOk="0">
                          <a:moveTo>
                            <a:pt x="0" y="0"/>
                          </a:moveTo>
                          <a:cubicBezTo>
                            <a:pt x="3744599" y="-43881"/>
                            <a:pt x="6256155" y="-3481"/>
                            <a:pt x="7183963" y="0"/>
                          </a:cubicBezTo>
                          <a:cubicBezTo>
                            <a:pt x="7211908" y="1218562"/>
                            <a:pt x="7185645" y="2289970"/>
                            <a:pt x="7183963" y="3305594"/>
                          </a:cubicBezTo>
                          <a:cubicBezTo>
                            <a:pt x="3474985" y="3219435"/>
                            <a:pt x="2943387" y="3103273"/>
                            <a:pt x="0" y="3305594"/>
                          </a:cubicBezTo>
                          <a:cubicBezTo>
                            <a:pt x="165751" y="2231657"/>
                            <a:pt x="186933" y="1030982"/>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2210672"/>
            </a:xfrm>
            <a:prstGeom prst="rect">
              <a:avLst/>
            </a:prstGeom>
            <a:noFill/>
            <a:ln w="38100">
              <a:noFill/>
            </a:ln>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mbria" panose="02040503050406030204" pitchFamily="18" charset="0"/>
                  <a:ea typeface="Cambria" panose="02040503050406030204" pitchFamily="18" charset="0"/>
                </a:rPr>
                <a:t>Lạc Long Quân là một vị thần, giống rồng, sống dưới nước, sức khỏe hơn người, có nhiều phép lạ.</a:t>
              </a:r>
            </a:p>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mbria" panose="02040503050406030204" pitchFamily="18" charset="0"/>
                  <a:ea typeface="Cambria" panose="02040503050406030204" pitchFamily="18" charset="0"/>
                </a:rPr>
                <a:t>Âu Cơ là làng tiên, xinh đẹp tuyệt trần, sống trên cạn</a:t>
              </a:r>
              <a:endParaRPr lang="en-US" sz="32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827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2. Chi tiết Âu Cơ sinh bọc trăm trứng muốn nói điều gì? </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a:extLst>
              <a:ext uri="{FF2B5EF4-FFF2-40B4-BE49-F238E27FC236}">
                <a16:creationId xmlns:a16="http://schemas.microsoft.com/office/drawing/2014/main" id="{C04215AD-8FF7-9A58-C777-EF5E84B84A1C}"/>
              </a:ext>
            </a:extLst>
          </p:cNvPr>
          <p:cNvGrpSpPr/>
          <p:nvPr/>
        </p:nvGrpSpPr>
        <p:grpSpPr>
          <a:xfrm>
            <a:off x="1137684" y="2583713"/>
            <a:ext cx="7761767" cy="3305594"/>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31533" y="38472"/>
                    <a:pt x="3812010" y="-26367"/>
                    <a:pt x="4465076" y="0"/>
                  </a:cubicBezTo>
                  <a:cubicBezTo>
                    <a:pt x="4478548" y="825241"/>
                    <a:pt x="4474778" y="1674063"/>
                    <a:pt x="4465076" y="2441874"/>
                  </a:cubicBezTo>
                  <a:cubicBezTo>
                    <a:pt x="2239131" y="2330708"/>
                    <a:pt x="1773400" y="2320784"/>
                    <a:pt x="0" y="2441874"/>
                  </a:cubicBezTo>
                  <a:cubicBezTo>
                    <a:pt x="118626" y="1548065"/>
                    <a:pt x="104910" y="772994"/>
                    <a:pt x="0" y="0"/>
                  </a:cubicBezTo>
                  <a:close/>
                </a:path>
                <a:path w="4465076" h="2441874" stroke="0" extrusionOk="0">
                  <a:moveTo>
                    <a:pt x="0" y="0"/>
                  </a:moveTo>
                  <a:cubicBezTo>
                    <a:pt x="2207868" y="-122623"/>
                    <a:pt x="2797384" y="161891"/>
                    <a:pt x="4465076" y="0"/>
                  </a:cubicBezTo>
                  <a:cubicBezTo>
                    <a:pt x="4467693" y="1149462"/>
                    <a:pt x="4554728" y="1292143"/>
                    <a:pt x="4465076" y="2441874"/>
                  </a:cubicBezTo>
                  <a:cubicBezTo>
                    <a:pt x="2999334" y="2567106"/>
                    <a:pt x="1635004" y="2455944"/>
                    <a:pt x="0" y="2441874"/>
                  </a:cubicBezTo>
                  <a:cubicBezTo>
                    <a:pt x="-24676" y="1724116"/>
                    <a:pt x="125413" y="532023"/>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xmlns="" sd="1647863092">
                    <a:custGeom>
                      <a:avLst/>
                      <a:gdLst>
                        <a:gd name="connsiteX0" fmla="*/ 0 w 7761767"/>
                        <a:gd name="connsiteY0" fmla="*/ 0 h 3305594"/>
                        <a:gd name="connsiteX1" fmla="*/ 7761767 w 7761767"/>
                        <a:gd name="connsiteY1" fmla="*/ 0 h 3305594"/>
                        <a:gd name="connsiteX2" fmla="*/ 7761767 w 7761767"/>
                        <a:gd name="connsiteY2" fmla="*/ 3305594 h 3305594"/>
                        <a:gd name="connsiteX3" fmla="*/ 0 w 7761767"/>
                        <a:gd name="connsiteY3" fmla="*/ 3305594 h 3305594"/>
                        <a:gd name="connsiteX4" fmla="*/ 0 w 7761767"/>
                        <a:gd name="connsiteY4" fmla="*/ 0 h 3305594"/>
                        <a:gd name="connsiteX0" fmla="*/ 0 w 7761767"/>
                        <a:gd name="connsiteY0" fmla="*/ 0 h 3305594"/>
                        <a:gd name="connsiteX1" fmla="*/ 7761767 w 7761767"/>
                        <a:gd name="connsiteY1" fmla="*/ 0 h 3305594"/>
                        <a:gd name="connsiteX2" fmla="*/ 7761767 w 7761767"/>
                        <a:gd name="connsiteY2" fmla="*/ 3305594 h 3305594"/>
                        <a:gd name="connsiteX3" fmla="*/ 0 w 7761767"/>
                        <a:gd name="connsiteY3" fmla="*/ 3305594 h 3305594"/>
                        <a:gd name="connsiteX4" fmla="*/ 0 w 7761767"/>
                        <a:gd name="connsiteY4" fmla="*/ 0 h 330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767" h="3305594" fill="none" extrusionOk="0">
                          <a:moveTo>
                            <a:pt x="0" y="0"/>
                          </a:moveTo>
                          <a:cubicBezTo>
                            <a:pt x="3927168" y="134346"/>
                            <a:pt x="6570415" y="85041"/>
                            <a:pt x="7761767" y="0"/>
                          </a:cubicBezTo>
                          <a:cubicBezTo>
                            <a:pt x="7862978" y="1057490"/>
                            <a:pt x="7802048" y="2420025"/>
                            <a:pt x="7761767" y="3305594"/>
                          </a:cubicBezTo>
                          <a:cubicBezTo>
                            <a:pt x="3987296" y="3182807"/>
                            <a:pt x="3034918" y="3232005"/>
                            <a:pt x="0" y="3305594"/>
                          </a:cubicBezTo>
                          <a:cubicBezTo>
                            <a:pt x="234258" y="2083315"/>
                            <a:pt x="58382" y="907000"/>
                            <a:pt x="0" y="0"/>
                          </a:cubicBezTo>
                          <a:close/>
                        </a:path>
                        <a:path w="7761767" h="3305594" stroke="0" extrusionOk="0">
                          <a:moveTo>
                            <a:pt x="0" y="0"/>
                          </a:moveTo>
                          <a:cubicBezTo>
                            <a:pt x="3962533" y="12127"/>
                            <a:pt x="5024636" y="142264"/>
                            <a:pt x="7761767" y="0"/>
                          </a:cubicBezTo>
                          <a:cubicBezTo>
                            <a:pt x="7785926" y="1511064"/>
                            <a:pt x="7941550" y="1737246"/>
                            <a:pt x="7761767" y="3305594"/>
                          </a:cubicBezTo>
                          <a:cubicBezTo>
                            <a:pt x="5108758" y="3263158"/>
                            <a:pt x="3283551" y="3431719"/>
                            <a:pt x="0" y="3305594"/>
                          </a:cubicBezTo>
                          <a:cubicBezTo>
                            <a:pt x="-75057" y="2323082"/>
                            <a:pt x="205546" y="749351"/>
                            <a:pt x="0" y="0"/>
                          </a:cubicBezTo>
                          <a:close/>
                        </a:path>
                        <a:path w="7761767" h="3305594" fill="none" stroke="0" extrusionOk="0">
                          <a:moveTo>
                            <a:pt x="0" y="0"/>
                          </a:moveTo>
                          <a:cubicBezTo>
                            <a:pt x="4066882" y="-64730"/>
                            <a:pt x="6679676" y="-21766"/>
                            <a:pt x="7761767" y="0"/>
                          </a:cubicBezTo>
                          <a:cubicBezTo>
                            <a:pt x="7791355" y="1216947"/>
                            <a:pt x="7676443" y="2440621"/>
                            <a:pt x="7761767" y="3305594"/>
                          </a:cubicBezTo>
                          <a:cubicBezTo>
                            <a:pt x="3797919" y="3202709"/>
                            <a:pt x="3125605" y="3123414"/>
                            <a:pt x="0" y="3305594"/>
                          </a:cubicBezTo>
                          <a:cubicBezTo>
                            <a:pt x="172489" y="2278309"/>
                            <a:pt x="310406" y="937514"/>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2210673"/>
            </a:xfrm>
            <a:prstGeom prst="rect">
              <a:avLst/>
            </a:prstGeom>
            <a:noFill/>
            <a:ln w="38100">
              <a:noFill/>
            </a:ln>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Âu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cơ</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bọc trăm trứng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muốn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 Việt Nam sinh ra cùng một bọc, một nguồn gốc, chúng ta là người một nhà,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đoàn kết yêu thương nhau, gắn bó với nhau.</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3962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3. Theo em, cách giải thích nguồn gốc của người Việt là</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con Rồng cháu Tiên nói lên điều gì?</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a:extLst>
              <a:ext uri="{FF2B5EF4-FFF2-40B4-BE49-F238E27FC236}">
                <a16:creationId xmlns:a16="http://schemas.microsoft.com/office/drawing/2014/main" id="{C04215AD-8FF7-9A58-C777-EF5E84B84A1C}"/>
              </a:ext>
            </a:extLst>
          </p:cNvPr>
          <p:cNvGrpSpPr/>
          <p:nvPr/>
        </p:nvGrpSpPr>
        <p:grpSpPr>
          <a:xfrm>
            <a:off x="1137684" y="2583713"/>
            <a:ext cx="7761767" cy="2785729"/>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31533" y="38472"/>
                    <a:pt x="3812010" y="-26367"/>
                    <a:pt x="4465076" y="0"/>
                  </a:cubicBezTo>
                  <a:cubicBezTo>
                    <a:pt x="4478548" y="825241"/>
                    <a:pt x="4474778" y="1674063"/>
                    <a:pt x="4465076" y="2441874"/>
                  </a:cubicBezTo>
                  <a:cubicBezTo>
                    <a:pt x="2239131" y="2330708"/>
                    <a:pt x="1773400" y="2320784"/>
                    <a:pt x="0" y="2441874"/>
                  </a:cubicBezTo>
                  <a:cubicBezTo>
                    <a:pt x="118626" y="1548065"/>
                    <a:pt x="104910" y="772994"/>
                    <a:pt x="0" y="0"/>
                  </a:cubicBezTo>
                  <a:close/>
                </a:path>
                <a:path w="4465076" h="2441874" stroke="0" extrusionOk="0">
                  <a:moveTo>
                    <a:pt x="0" y="0"/>
                  </a:moveTo>
                  <a:cubicBezTo>
                    <a:pt x="2207868" y="-122623"/>
                    <a:pt x="2797384" y="161891"/>
                    <a:pt x="4465076" y="0"/>
                  </a:cubicBezTo>
                  <a:cubicBezTo>
                    <a:pt x="4467693" y="1149462"/>
                    <a:pt x="4554728" y="1292143"/>
                    <a:pt x="4465076" y="2441874"/>
                  </a:cubicBezTo>
                  <a:cubicBezTo>
                    <a:pt x="2999334" y="2567106"/>
                    <a:pt x="1635004" y="2455944"/>
                    <a:pt x="0" y="2441874"/>
                  </a:cubicBezTo>
                  <a:cubicBezTo>
                    <a:pt x="-24676" y="1724116"/>
                    <a:pt x="125413" y="532023"/>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xmlns="" sd="1647863092">
                    <a:custGeom>
                      <a:avLst/>
                      <a:gdLst>
                        <a:gd name="connsiteX0" fmla="*/ 0 w 7761767"/>
                        <a:gd name="connsiteY0" fmla="*/ 0 h 2785729"/>
                        <a:gd name="connsiteX1" fmla="*/ 7761767 w 7761767"/>
                        <a:gd name="connsiteY1" fmla="*/ 0 h 2785729"/>
                        <a:gd name="connsiteX2" fmla="*/ 7761767 w 7761767"/>
                        <a:gd name="connsiteY2" fmla="*/ 2785728 h 2785729"/>
                        <a:gd name="connsiteX3" fmla="*/ 0 w 7761767"/>
                        <a:gd name="connsiteY3" fmla="*/ 2785728 h 2785729"/>
                        <a:gd name="connsiteX4" fmla="*/ 0 w 7761767"/>
                        <a:gd name="connsiteY4" fmla="*/ 0 h 2785729"/>
                        <a:gd name="connsiteX0" fmla="*/ 0 w 7761767"/>
                        <a:gd name="connsiteY0" fmla="*/ 0 h 2785729"/>
                        <a:gd name="connsiteX1" fmla="*/ 7761767 w 7761767"/>
                        <a:gd name="connsiteY1" fmla="*/ 0 h 2785729"/>
                        <a:gd name="connsiteX2" fmla="*/ 7761767 w 7761767"/>
                        <a:gd name="connsiteY2" fmla="*/ 2785728 h 2785729"/>
                        <a:gd name="connsiteX3" fmla="*/ 0 w 7761767"/>
                        <a:gd name="connsiteY3" fmla="*/ 2785728 h 2785729"/>
                        <a:gd name="connsiteX4" fmla="*/ 0 w 7761767"/>
                        <a:gd name="connsiteY4" fmla="*/ 0 h 278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767" h="2785729" fill="none" extrusionOk="0">
                          <a:moveTo>
                            <a:pt x="0" y="0"/>
                          </a:moveTo>
                          <a:cubicBezTo>
                            <a:pt x="3954047" y="172190"/>
                            <a:pt x="6548157" y="138550"/>
                            <a:pt x="7761767" y="0"/>
                          </a:cubicBezTo>
                          <a:cubicBezTo>
                            <a:pt x="7828847" y="907969"/>
                            <a:pt x="7800527" y="2053632"/>
                            <a:pt x="7761767" y="2785728"/>
                          </a:cubicBezTo>
                          <a:cubicBezTo>
                            <a:pt x="3933118" y="2670804"/>
                            <a:pt x="3025880" y="2754988"/>
                            <a:pt x="0" y="2785728"/>
                          </a:cubicBezTo>
                          <a:cubicBezTo>
                            <a:pt x="336333" y="1708907"/>
                            <a:pt x="170418" y="868407"/>
                            <a:pt x="0" y="0"/>
                          </a:cubicBezTo>
                          <a:close/>
                        </a:path>
                        <a:path w="7761767" h="2785729" stroke="0" extrusionOk="0">
                          <a:moveTo>
                            <a:pt x="0" y="0"/>
                          </a:moveTo>
                          <a:cubicBezTo>
                            <a:pt x="3864199" y="-102416"/>
                            <a:pt x="5054987" y="93380"/>
                            <a:pt x="7761767" y="0"/>
                          </a:cubicBezTo>
                          <a:cubicBezTo>
                            <a:pt x="7771299" y="1299894"/>
                            <a:pt x="7936205" y="1464821"/>
                            <a:pt x="7761767" y="2785728"/>
                          </a:cubicBezTo>
                          <a:cubicBezTo>
                            <a:pt x="5015892" y="2529284"/>
                            <a:pt x="3233922" y="2896819"/>
                            <a:pt x="0" y="2785728"/>
                          </a:cubicBezTo>
                          <a:cubicBezTo>
                            <a:pt x="-127514" y="1938289"/>
                            <a:pt x="167842" y="724269"/>
                            <a:pt x="0" y="0"/>
                          </a:cubicBezTo>
                          <a:close/>
                        </a:path>
                        <a:path w="7761767" h="2785729" fill="none" stroke="0" extrusionOk="0">
                          <a:moveTo>
                            <a:pt x="0" y="0"/>
                          </a:moveTo>
                          <a:cubicBezTo>
                            <a:pt x="4017321" y="-42086"/>
                            <a:pt x="6718816" y="-5895"/>
                            <a:pt x="7761767" y="0"/>
                          </a:cubicBezTo>
                          <a:cubicBezTo>
                            <a:pt x="7790183" y="1022303"/>
                            <a:pt x="7722158" y="2006190"/>
                            <a:pt x="7761767" y="2785728"/>
                          </a:cubicBezTo>
                          <a:cubicBezTo>
                            <a:pt x="3781924" y="2714574"/>
                            <a:pt x="3211126" y="2592888"/>
                            <a:pt x="0" y="2785728"/>
                          </a:cubicBezTo>
                          <a:cubicBezTo>
                            <a:pt x="177726" y="1920362"/>
                            <a:pt x="290426" y="789939"/>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1813603"/>
            </a:xfrm>
            <a:prstGeom prst="rect">
              <a:avLst/>
            </a:prstGeom>
            <a:noFill/>
            <a:ln w="38100">
              <a:noFill/>
            </a:ln>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Nói lên mong ước của người Việt được sinh ra bởi nòi đẹp và cao quý: Tiên - Rồng. </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63106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606056" y="151127"/>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4. Dựa vào sơ đồ dưới đây, tóm tắt lại câu chuyện. </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8FA9670-04E5-FA35-25D9-A83FF8C9B313}"/>
              </a:ext>
            </a:extLst>
          </p:cNvPr>
          <p:cNvPicPr>
            <a:picLocks noChangeAspect="1"/>
          </p:cNvPicPr>
          <p:nvPr/>
        </p:nvPicPr>
        <p:blipFill>
          <a:blip r:embed="rId3"/>
          <a:stretch>
            <a:fillRect/>
          </a:stretch>
        </p:blipFill>
        <p:spPr>
          <a:xfrm>
            <a:off x="1132367" y="1854607"/>
            <a:ext cx="9736181" cy="1866789"/>
          </a:xfrm>
          <a:prstGeom prst="rect">
            <a:avLst/>
          </a:prstGeom>
        </p:spPr>
      </p:pic>
    </p:spTree>
    <p:extLst>
      <p:ext uri="{BB962C8B-B14F-4D97-AF65-F5344CB8AC3E}">
        <p14:creationId xmlns:p14="http://schemas.microsoft.com/office/powerpoint/2010/main" val="58947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00584-00A5-49DD-E0B9-EAFB25EF9253}"/>
              </a:ext>
            </a:extLst>
          </p:cNvPr>
          <p:cNvSpPr txBox="1"/>
          <p:nvPr/>
        </p:nvSpPr>
        <p:spPr>
          <a:xfrm>
            <a:off x="1244009" y="1456660"/>
            <a:ext cx="9792586" cy="4524315"/>
          </a:xfrm>
          <a:prstGeom prst="rect">
            <a:avLst/>
          </a:prstGeom>
          <a:noFill/>
        </p:spPr>
        <p:txBody>
          <a:bodyPr wrap="square" rtlCol="0">
            <a:spAutoFit/>
          </a:bodyPr>
          <a:lstStyle/>
          <a:p>
            <a:pPr algn="just"/>
            <a:r>
              <a:rPr lang="nl-NL" sz="3200" dirty="0">
                <a:effectLst/>
                <a:latin typeface="Cambria" panose="02040503050406030204" pitchFamily="18" charset="0"/>
                <a:ea typeface="Cambria" panose="02040503050406030204" pitchFamily="18" charset="0"/>
              </a:rPr>
              <a:t>   Lạc Long Quân và Âu Cơ là 2 vị thần Rồng –Tiên gặp nhau kết thành vợ chồng. Âu Cơ sinh bọc trăm trứng. Trăm trứng nở ra trăm người con. Sống với nhau một thời gian. Lạc Long Quân bàn với Âu Cơ về việc chia 50 người con theo mẹ lên núi, 50 người con theo cha xuống biển. Các con của họ xây dựng đất nước, trở thành tổ tiên của người Việt.Từ sự tích này, người Việt tự hào là con Rồng cháu Tiên gọi nhau là đồng bào.</a:t>
            </a:r>
            <a:endParaRPr lang="en-US" sz="3200" dirty="0">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893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4F09C1-135D-0FDB-61F9-99E0C47BC138}"/>
              </a:ext>
            </a:extLst>
          </p:cNvPr>
          <p:cNvPicPr>
            <a:picLocks noChangeAspect="1"/>
          </p:cNvPicPr>
          <p:nvPr/>
        </p:nvPicPr>
        <p:blipFill>
          <a:blip r:embed="rId3"/>
          <a:stretch>
            <a:fillRect/>
          </a:stretch>
        </p:blipFill>
        <p:spPr>
          <a:xfrm>
            <a:off x="8610422" y="-775118"/>
            <a:ext cx="3876854" cy="3578192"/>
          </a:xfrm>
          <a:prstGeom prst="rect">
            <a:avLst/>
          </a:prstGeom>
        </p:spPr>
      </p:pic>
      <p:pic>
        <p:nvPicPr>
          <p:cNvPr id="14" name="Picture 13">
            <a:extLst>
              <a:ext uri="{FF2B5EF4-FFF2-40B4-BE49-F238E27FC236}">
                <a16:creationId xmlns:a16="http://schemas.microsoft.com/office/drawing/2014/main" id="{A508A99E-18E7-07A5-3A2D-8C58E728420E}"/>
              </a:ext>
            </a:extLst>
          </p:cNvPr>
          <p:cNvPicPr>
            <a:picLocks noChangeAspect="1"/>
          </p:cNvPicPr>
          <p:nvPr/>
        </p:nvPicPr>
        <p:blipFill>
          <a:blip r:embed="rId4"/>
          <a:stretch>
            <a:fillRect/>
          </a:stretch>
        </p:blipFill>
        <p:spPr>
          <a:xfrm>
            <a:off x="312282" y="3053977"/>
            <a:ext cx="11967485" cy="2731245"/>
          </a:xfrm>
          <a:prstGeom prst="rect">
            <a:avLst/>
          </a:prstGeom>
        </p:spPr>
      </p:pic>
      <p:pic>
        <p:nvPicPr>
          <p:cNvPr id="18" name="Picture 17">
            <a:extLst>
              <a:ext uri="{FF2B5EF4-FFF2-40B4-BE49-F238E27FC236}">
                <a16:creationId xmlns:a16="http://schemas.microsoft.com/office/drawing/2014/main" id="{9FF0AB4B-EF2C-F352-718A-A305C3D4ED1E}"/>
              </a:ext>
            </a:extLst>
          </p:cNvPr>
          <p:cNvPicPr>
            <a:picLocks noChangeAspect="1"/>
          </p:cNvPicPr>
          <p:nvPr/>
        </p:nvPicPr>
        <p:blipFill>
          <a:blip r:embed="rId5"/>
          <a:stretch>
            <a:fillRect/>
          </a:stretch>
        </p:blipFill>
        <p:spPr>
          <a:xfrm>
            <a:off x="-380425" y="1527309"/>
            <a:ext cx="4304149" cy="2755631"/>
          </a:xfrm>
          <a:prstGeom prst="rect">
            <a:avLst/>
          </a:prstGeom>
        </p:spPr>
      </p:pic>
      <p:pic>
        <p:nvPicPr>
          <p:cNvPr id="20" name="Picture 19">
            <a:extLst>
              <a:ext uri="{FF2B5EF4-FFF2-40B4-BE49-F238E27FC236}">
                <a16:creationId xmlns:a16="http://schemas.microsoft.com/office/drawing/2014/main" id="{F0C6AC5D-6108-0035-38E4-136E2AFBA3BD}"/>
              </a:ext>
            </a:extLst>
          </p:cNvPr>
          <p:cNvPicPr>
            <a:picLocks noChangeAspect="1"/>
          </p:cNvPicPr>
          <p:nvPr/>
        </p:nvPicPr>
        <p:blipFill>
          <a:blip r:embed="rId6"/>
          <a:stretch>
            <a:fillRect/>
          </a:stretch>
        </p:blipFill>
        <p:spPr>
          <a:xfrm>
            <a:off x="7755049" y="2407745"/>
            <a:ext cx="4584589" cy="646232"/>
          </a:xfrm>
          <a:prstGeom prst="rect">
            <a:avLst/>
          </a:prstGeom>
        </p:spPr>
      </p:pic>
      <p:sp>
        <p:nvSpPr>
          <p:cNvPr id="2" name="TextBox 1">
            <a:extLst>
              <a:ext uri="{FF2B5EF4-FFF2-40B4-BE49-F238E27FC236}">
                <a16:creationId xmlns:a16="http://schemas.microsoft.com/office/drawing/2014/main" id="{0B7B8EA7-633D-9A6B-B541-63C5B70D36C7}"/>
              </a:ext>
            </a:extLst>
          </p:cNvPr>
          <p:cNvSpPr txBox="1"/>
          <p:nvPr/>
        </p:nvSpPr>
        <p:spPr>
          <a:xfrm>
            <a:off x="1897784" y="5727502"/>
            <a:ext cx="5633017" cy="1077218"/>
          </a:xfrm>
          <a:prstGeom prst="rect">
            <a:avLst/>
          </a:prstGeom>
          <a:noFill/>
        </p:spPr>
        <p:txBody>
          <a:bodyPr wrap="none" rtlCol="0">
            <a:spAutoFit/>
          </a:bodyPr>
          <a:lstStyle/>
          <a:p>
            <a:r>
              <a:rPr lang="en-VN" sz="3200" b="1" dirty="0">
                <a:latin typeface="Times New Roman" panose="02020603050405020304" pitchFamily="18" charset="0"/>
                <a:cs typeface="Times New Roman" panose="02020603050405020304" pitchFamily="18" charset="0"/>
              </a:rPr>
              <a:t>Trường Tiểu học Hoà Nghĩa</a:t>
            </a:r>
          </a:p>
          <a:p>
            <a:r>
              <a:rPr lang="en-VN" sz="3200" b="1" dirty="0">
                <a:latin typeface="Times New Roman" panose="02020603050405020304" pitchFamily="18" charset="0"/>
                <a:cs typeface="Times New Roman" panose="02020603050405020304" pitchFamily="18" charset="0"/>
              </a:rPr>
              <a:t>GV: N</a:t>
            </a:r>
            <a:r>
              <a:rPr lang="en-US" sz="3200" b="1" dirty="0">
                <a:latin typeface="Times New Roman" panose="02020603050405020304" pitchFamily="18" charset="0"/>
                <a:cs typeface="Times New Roman" panose="02020603050405020304" pitchFamily="18" charset="0"/>
              </a:rPr>
              <a:t>g</a:t>
            </a:r>
            <a:r>
              <a:rPr lang="en-VN" sz="3200" b="1" dirty="0">
                <a:latin typeface="Times New Roman" panose="02020603050405020304" pitchFamily="18" charset="0"/>
                <a:cs typeface="Times New Roman" panose="02020603050405020304" pitchFamily="18" charset="0"/>
              </a:rPr>
              <a:t>uyễn </a:t>
            </a:r>
            <a:r>
              <a:rPr lang="en-VN" sz="3200" b="1">
                <a:latin typeface="Times New Roman" panose="02020603050405020304" pitchFamily="18" charset="0"/>
                <a:cs typeface="Times New Roman" panose="02020603050405020304" pitchFamily="18" charset="0"/>
              </a:rPr>
              <a:t>Thị </a:t>
            </a:r>
            <a:r>
              <a:rPr lang="en-GB" sz="3200" b="1" smtClean="0">
                <a:latin typeface="Times New Roman" panose="02020603050405020304" pitchFamily="18" charset="0"/>
                <a:cs typeface="Times New Roman" panose="02020603050405020304" pitchFamily="18" charset="0"/>
              </a:rPr>
              <a:t>Đoài </a:t>
            </a:r>
            <a:r>
              <a:rPr lang="en-VN" sz="3200" b="1" smtClean="0">
                <a:latin typeface="Times New Roman" panose="02020603050405020304" pitchFamily="18" charset="0"/>
                <a:cs typeface="Times New Roman" panose="02020603050405020304" pitchFamily="18" charset="0"/>
              </a:rPr>
              <a:t>- </a:t>
            </a:r>
            <a:r>
              <a:rPr lang="en-VN" sz="3200" b="1">
                <a:latin typeface="Times New Roman" panose="02020603050405020304" pitchFamily="18" charset="0"/>
                <a:cs typeface="Times New Roman" panose="02020603050405020304" pitchFamily="18" charset="0"/>
              </a:rPr>
              <a:t>Lớp </a:t>
            </a:r>
            <a:r>
              <a:rPr lang="en-GB" sz="3200" b="1" smtClean="0">
                <a:latin typeface="Times New Roman" panose="02020603050405020304" pitchFamily="18" charset="0"/>
                <a:cs typeface="Times New Roman" panose="02020603050405020304" pitchFamily="18" charset="0"/>
              </a:rPr>
              <a:t>4E</a:t>
            </a:r>
            <a:endParaRPr lang="en-VN"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627321" y="236186"/>
            <a:ext cx="10855842" cy="1486288"/>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0" algn="ctr"/>
            <a:r>
              <a:rPr lang="vi-VN" altLang="vi-VN" sz="2800" b="1" dirty="0">
                <a:solidFill>
                  <a:srgbClr val="002060"/>
                </a:solidFill>
                <a:latin typeface="Cambria" panose="02040503050406030204" pitchFamily="18" charset="0"/>
                <a:ea typeface="Cambria" panose="02040503050406030204" pitchFamily="18" charset="0"/>
              </a:rPr>
              <a:t>5. Câu ca dao dưới đây có liên quan thế nào đến câu chuyện này? </a:t>
            </a:r>
          </a:p>
          <a:p>
            <a:pPr lvl="0" algn="ctr"/>
            <a:r>
              <a:rPr lang="vi-VN" altLang="vi-VN" sz="2800" b="1" i="1" dirty="0">
                <a:solidFill>
                  <a:srgbClr val="002060"/>
                </a:solidFill>
                <a:latin typeface="Cambria" panose="02040503050406030204" pitchFamily="18" charset="0"/>
                <a:ea typeface="Cambria" panose="02040503050406030204" pitchFamily="18" charset="0"/>
              </a:rPr>
              <a:t>Dù ai đi ngược về xuôi</a:t>
            </a:r>
          </a:p>
          <a:p>
            <a:pPr lvl="0" algn="ctr"/>
            <a:r>
              <a:rPr lang="vi-VN" altLang="vi-VN" sz="2800" b="1" i="1" dirty="0">
                <a:solidFill>
                  <a:srgbClr val="002060"/>
                </a:solidFill>
                <a:latin typeface="Cambria" panose="02040503050406030204" pitchFamily="18" charset="0"/>
                <a:ea typeface="Cambria" panose="02040503050406030204" pitchFamily="18" charset="0"/>
              </a:rPr>
              <a:t>Nhớ ngày giỗ Tổ mùng Mười tháng Ba.</a:t>
            </a:r>
            <a:endParaRPr kumimoji="0" lang="en-US" altLang="vi-VN" sz="28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C04215AD-8FF7-9A58-C777-EF5E84B84A1C}"/>
              </a:ext>
            </a:extLst>
          </p:cNvPr>
          <p:cNvGrpSpPr/>
          <p:nvPr/>
        </p:nvGrpSpPr>
        <p:grpSpPr>
          <a:xfrm>
            <a:off x="350873" y="2583713"/>
            <a:ext cx="9314121" cy="3750582"/>
            <a:chOff x="472440" y="2419039"/>
            <a:chExt cx="4465076" cy="2503951"/>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31533" y="38472"/>
                    <a:pt x="3812010" y="-26367"/>
                    <a:pt x="4465076" y="0"/>
                  </a:cubicBezTo>
                  <a:cubicBezTo>
                    <a:pt x="4478548" y="825241"/>
                    <a:pt x="4474778" y="1674063"/>
                    <a:pt x="4465076" y="2441874"/>
                  </a:cubicBezTo>
                  <a:cubicBezTo>
                    <a:pt x="2239131" y="2330708"/>
                    <a:pt x="1773400" y="2320784"/>
                    <a:pt x="0" y="2441874"/>
                  </a:cubicBezTo>
                  <a:cubicBezTo>
                    <a:pt x="118626" y="1548065"/>
                    <a:pt x="104910" y="772994"/>
                    <a:pt x="0" y="0"/>
                  </a:cubicBezTo>
                  <a:close/>
                </a:path>
                <a:path w="4465076" h="2441874" stroke="0" extrusionOk="0">
                  <a:moveTo>
                    <a:pt x="0" y="0"/>
                  </a:moveTo>
                  <a:cubicBezTo>
                    <a:pt x="2207868" y="-122623"/>
                    <a:pt x="2797384" y="161891"/>
                    <a:pt x="4465076" y="0"/>
                  </a:cubicBezTo>
                  <a:cubicBezTo>
                    <a:pt x="4467693" y="1149462"/>
                    <a:pt x="4554728" y="1292143"/>
                    <a:pt x="4465076" y="2441874"/>
                  </a:cubicBezTo>
                  <a:cubicBezTo>
                    <a:pt x="2999334" y="2567106"/>
                    <a:pt x="1635004" y="2455944"/>
                    <a:pt x="0" y="2441874"/>
                  </a:cubicBezTo>
                  <a:cubicBezTo>
                    <a:pt x="-24676" y="1724116"/>
                    <a:pt x="125413" y="532023"/>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xmlns="" sd="1647863092">
                    <a:custGeom>
                      <a:avLst/>
                      <a:gdLst>
                        <a:gd name="connsiteX0" fmla="*/ 0 w 9314121"/>
                        <a:gd name="connsiteY0" fmla="*/ 0 h 3657599"/>
                        <a:gd name="connsiteX1" fmla="*/ 9314121 w 9314121"/>
                        <a:gd name="connsiteY1" fmla="*/ 0 h 3657599"/>
                        <a:gd name="connsiteX2" fmla="*/ 9314121 w 9314121"/>
                        <a:gd name="connsiteY2" fmla="*/ 3657599 h 3657599"/>
                        <a:gd name="connsiteX3" fmla="*/ 0 w 9314121"/>
                        <a:gd name="connsiteY3" fmla="*/ 3657599 h 3657599"/>
                        <a:gd name="connsiteX4" fmla="*/ 0 w 9314121"/>
                        <a:gd name="connsiteY4" fmla="*/ 0 h 3657599"/>
                        <a:gd name="connsiteX0" fmla="*/ 0 w 9314121"/>
                        <a:gd name="connsiteY0" fmla="*/ 0 h 3657599"/>
                        <a:gd name="connsiteX1" fmla="*/ 9314121 w 9314121"/>
                        <a:gd name="connsiteY1" fmla="*/ 0 h 3657599"/>
                        <a:gd name="connsiteX2" fmla="*/ 9314121 w 9314121"/>
                        <a:gd name="connsiteY2" fmla="*/ 3657599 h 3657599"/>
                        <a:gd name="connsiteX3" fmla="*/ 0 w 9314121"/>
                        <a:gd name="connsiteY3" fmla="*/ 3657599 h 3657599"/>
                        <a:gd name="connsiteX4" fmla="*/ 0 w 9314121"/>
                        <a:gd name="connsiteY4" fmla="*/ 0 h 365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121" h="3657599" fill="none" extrusionOk="0">
                          <a:moveTo>
                            <a:pt x="0" y="0"/>
                          </a:moveTo>
                          <a:cubicBezTo>
                            <a:pt x="4787205" y="284117"/>
                            <a:pt x="7872219" y="131810"/>
                            <a:pt x="9314121" y="0"/>
                          </a:cubicBezTo>
                          <a:cubicBezTo>
                            <a:pt x="9361121" y="1221610"/>
                            <a:pt x="9364344" y="2704501"/>
                            <a:pt x="9314121" y="3657599"/>
                          </a:cubicBezTo>
                          <a:cubicBezTo>
                            <a:pt x="4816577" y="3533610"/>
                            <a:pt x="3674241" y="3523547"/>
                            <a:pt x="0" y="3657599"/>
                          </a:cubicBezTo>
                          <a:cubicBezTo>
                            <a:pt x="345968" y="2275525"/>
                            <a:pt x="173976" y="1107395"/>
                            <a:pt x="0" y="0"/>
                          </a:cubicBezTo>
                          <a:close/>
                        </a:path>
                        <a:path w="9314121" h="3657599" stroke="0" extrusionOk="0">
                          <a:moveTo>
                            <a:pt x="0" y="0"/>
                          </a:moveTo>
                          <a:cubicBezTo>
                            <a:pt x="4729476" y="-6490"/>
                            <a:pt x="5892087" y="215527"/>
                            <a:pt x="9314121" y="0"/>
                          </a:cubicBezTo>
                          <a:cubicBezTo>
                            <a:pt x="9321497" y="1717341"/>
                            <a:pt x="9541913" y="1915112"/>
                            <a:pt x="9314121" y="3657599"/>
                          </a:cubicBezTo>
                          <a:cubicBezTo>
                            <a:pt x="6103963" y="3537267"/>
                            <a:pt x="3463333" y="3691464"/>
                            <a:pt x="0" y="3657599"/>
                          </a:cubicBezTo>
                          <a:cubicBezTo>
                            <a:pt x="-180645" y="2538821"/>
                            <a:pt x="221109" y="891622"/>
                            <a:pt x="0" y="0"/>
                          </a:cubicBezTo>
                          <a:close/>
                        </a:path>
                        <a:path w="9314121" h="3657599" fill="none" stroke="0" extrusionOk="0">
                          <a:moveTo>
                            <a:pt x="0" y="0"/>
                          </a:moveTo>
                          <a:cubicBezTo>
                            <a:pt x="4695948" y="32126"/>
                            <a:pt x="8110582" y="2106"/>
                            <a:pt x="9314121" y="0"/>
                          </a:cubicBezTo>
                          <a:cubicBezTo>
                            <a:pt x="9345030" y="1281510"/>
                            <a:pt x="9294983" y="2574731"/>
                            <a:pt x="9314121" y="3657599"/>
                          </a:cubicBezTo>
                          <a:cubicBezTo>
                            <a:pt x="4538953" y="3557561"/>
                            <a:pt x="3873491" y="3402003"/>
                            <a:pt x="0" y="3657599"/>
                          </a:cubicBezTo>
                          <a:cubicBezTo>
                            <a:pt x="242046" y="2348085"/>
                            <a:pt x="269281" y="1114942"/>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60008"/>
              <a:ext cx="4346650" cy="2362982"/>
            </a:xfrm>
            <a:prstGeom prst="rect">
              <a:avLst/>
            </a:prstGeom>
            <a:noFill/>
            <a:ln w="38100">
              <a:noFill/>
            </a:ln>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ca dao trên nhắc chúng ta nhớ ngày giỗ Vua Hùng, Vua Hùng chính là con trưởng của Lạc Long Quân và Âu Cơ, người đã theo Âu Cơ lên núi.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Ngày 10/3 âm lịch hàng năm xem là ngày “Quốc Giỗ” của người dân Việt khi chúng ta thờ chung một “Ông Tổ” nghĩa là chúng ta cùng một nòi giống.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86898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B0EE9135-20CD-40F6-A8A4-52D17AB4F2C2}"/>
              </a:ext>
            </a:extLst>
          </p:cNvPr>
          <p:cNvSpPr txBox="1"/>
          <p:nvPr/>
        </p:nvSpPr>
        <p:spPr>
          <a:xfrm>
            <a:off x="1885949" y="2675602"/>
            <a:ext cx="8420100"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 chuyện giải thích về nguồn gốc dân tộc Việt cùng sinh ra từ một cái bọc trăm trứng của mẹ Âu Cơ và cha Lạc Long Quân</a:t>
            </a:r>
            <a:endParaRPr kumimoji="0" lang="en-US" alt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A4DDA8E8-1154-4227-1B7B-6273AD6B26AC}"/>
              </a:ext>
            </a:extLst>
          </p:cNvPr>
          <p:cNvPicPr>
            <a:picLocks noChangeAspect="1"/>
          </p:cNvPicPr>
          <p:nvPr/>
        </p:nvPicPr>
        <p:blipFill>
          <a:blip r:embed="rId2"/>
          <a:stretch>
            <a:fillRect/>
          </a:stretch>
        </p:blipFill>
        <p:spPr>
          <a:xfrm>
            <a:off x="1619442" y="197813"/>
            <a:ext cx="9059441" cy="3804234"/>
          </a:xfrm>
          <a:prstGeom prst="rect">
            <a:avLst/>
          </a:prstGeom>
        </p:spPr>
      </p:pic>
    </p:spTree>
    <p:extLst>
      <p:ext uri="{BB962C8B-B14F-4D97-AF65-F5344CB8AC3E}">
        <p14:creationId xmlns:p14="http://schemas.microsoft.com/office/powerpoint/2010/main" val="5867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97BB7-2F19-478F-B12E-3056F0C94B19}"/>
              </a:ext>
            </a:extLst>
          </p:cNvPr>
          <p:cNvSpPr/>
          <p:nvPr/>
        </p:nvSpPr>
        <p:spPr>
          <a:xfrm>
            <a:off x="2957198" y="2108013"/>
            <a:ext cx="6689652"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Ong Do Gia" panose="02040603050506020204" pitchFamily="18" charset="0"/>
                <a:cs typeface="+mn-cs"/>
              </a:rPr>
              <a:t>Luyện đọc hay</a:t>
            </a:r>
            <a:endParaRPr kumimoji="0" lang="en-US" sz="1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Ong Do Gia" panose="02040603050506020204" pitchFamily="18" charset="0"/>
              <a:cs typeface="+mn-cs"/>
            </a:endParaRPr>
          </a:p>
        </p:txBody>
      </p:sp>
    </p:spTree>
    <p:extLst>
      <p:ext uri="{BB962C8B-B14F-4D97-AF65-F5344CB8AC3E}">
        <p14:creationId xmlns:p14="http://schemas.microsoft.com/office/powerpoint/2010/main" val="114022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4">
            <a:extLst>
              <a:ext uri="{FF2B5EF4-FFF2-40B4-BE49-F238E27FC236}">
                <a16:creationId xmlns:a16="http://schemas.microsoft.com/office/drawing/2014/main" id="{09748206-CC54-4E5F-8991-08061EAB9AB2}"/>
              </a:ext>
            </a:extLst>
          </p:cNvPr>
          <p:cNvSpPr>
            <a:spLocks noChangeArrowheads="1"/>
          </p:cNvSpPr>
          <p:nvPr/>
        </p:nvSpPr>
        <p:spPr bwMode="auto">
          <a:xfrm>
            <a:off x="1101286" y="1893532"/>
            <a:ext cx="9988792" cy="317228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lvl="0" algn="just">
              <a:buSzPct val="100000"/>
            </a:pP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Đọc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diễn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bài</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nhấn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giọng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trầm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và</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có</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phần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hào</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sảng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nhấn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giọng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ở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những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từ</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ngữ</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phù</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hợp</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những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tình</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tiết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bất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ngờ</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hoặc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từ</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ngữ</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thể</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hiện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tâm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trạng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xúc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của</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nhân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vật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Lạc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Long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Quân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a:t>
            </a:r>
            <a:endParaRPr kumimoji="0" lang="en-US" altLang="en-US" sz="4000" b="1" i="1" u="none" strike="noStrike" kern="1200" cap="none" spc="0" normalizeH="0" baseline="0" noProof="0" dirty="0">
              <a:ln>
                <a:noFill/>
              </a:ln>
              <a:solidFill>
                <a:srgbClr val="111111"/>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5201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FB71C5-CD81-074B-95AB-4B04C77C965F}"/>
              </a:ext>
            </a:extLst>
          </p:cNvPr>
          <p:cNvPicPr>
            <a:picLocks noChangeAspect="1"/>
          </p:cNvPicPr>
          <p:nvPr/>
        </p:nvPicPr>
        <p:blipFill>
          <a:blip r:embed="rId2"/>
          <a:stretch>
            <a:fillRect/>
          </a:stretch>
        </p:blipFill>
        <p:spPr>
          <a:xfrm>
            <a:off x="3847200" y="2255144"/>
            <a:ext cx="7419475" cy="3798137"/>
          </a:xfrm>
          <a:prstGeom prst="rect">
            <a:avLst/>
          </a:prstGeom>
        </p:spPr>
      </p:pic>
    </p:spTree>
    <p:extLst>
      <p:ext uri="{BB962C8B-B14F-4D97-AF65-F5344CB8AC3E}">
        <p14:creationId xmlns:p14="http://schemas.microsoft.com/office/powerpoint/2010/main" val="411789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5" name="Picture 4">
            <a:extLst>
              <a:ext uri="{FF2B5EF4-FFF2-40B4-BE49-F238E27FC236}">
                <a16:creationId xmlns:a16="http://schemas.microsoft.com/office/drawing/2014/main" id="{28DADE71-77CB-603C-1388-EB5673FB6320}"/>
              </a:ext>
            </a:extLst>
          </p:cNvPr>
          <p:cNvPicPr>
            <a:picLocks noChangeAspect="1"/>
          </p:cNvPicPr>
          <p:nvPr/>
        </p:nvPicPr>
        <p:blipFill>
          <a:blip r:embed="rId3"/>
          <a:stretch>
            <a:fillRect/>
          </a:stretch>
        </p:blipFill>
        <p:spPr>
          <a:xfrm>
            <a:off x="6928167" y="2631122"/>
            <a:ext cx="5000625" cy="3952875"/>
          </a:xfrm>
          <a:prstGeom prst="rect">
            <a:avLst/>
          </a:prstGeom>
        </p:spPr>
      </p:pic>
      <p:sp>
        <p:nvSpPr>
          <p:cNvPr id="7" name="TextBox 6">
            <a:extLst>
              <a:ext uri="{FF2B5EF4-FFF2-40B4-BE49-F238E27FC236}">
                <a16:creationId xmlns:a16="http://schemas.microsoft.com/office/drawing/2014/main" id="{FBF6E75A-6677-525B-C389-9A9E12F09B70}"/>
              </a:ext>
            </a:extLst>
          </p:cNvPr>
          <p:cNvSpPr txBox="1"/>
          <p:nvPr/>
        </p:nvSpPr>
        <p:spPr>
          <a:xfrm>
            <a:off x="558800" y="1371600"/>
            <a:ext cx="6979920" cy="5632311"/>
          </a:xfrm>
          <a:prstGeom prst="rect">
            <a:avLst/>
          </a:prstGeom>
          <a:noFill/>
        </p:spPr>
        <p:txBody>
          <a:bodyPr wrap="square" rtlCol="0">
            <a:spAutoFit/>
          </a:bodyPr>
          <a:lstStyle/>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Ngày xưa, ở miền đất Lạc Việt có một vị thần tên là Lạc Long Quân. Thần mình rồng, thường ở dưới nước, thỉnh thoảng lên sống trên cạn, sức khoẻ vô địch, có nhiều phép lạ. Bấy giờ, ở vùng núi cao có nàng Âu Cơ xinh đẹp tuyệt trần, nghe vùng đất Lạc Việt có nhiều hoa thơm cỏ lạ bèn tìm đến thăm. Hai người gặp nhau, kết thành vợ chồng.</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Ít lâu sau, Âu Cơ có mang. Đến kì sinh, chuyện thật lạ, nàng sinh ra cái bọc trăm trứng. Trăm trứng nở ra một trăm người con hồng hào, đẹp đẽ lạ thường. Đàn con lớn nhanh như thổi, mặt mũi khôi ngô, khoẻ mạnh như thần.</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Sống với nhau được ít lâu, Lạc Long Quân bàn với vợ:</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p>
          <a:p>
            <a:endParaRPr lang="en-US" sz="2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14EABA07-E6A6-8B12-8DB9-B78458ED289E}"/>
              </a:ext>
            </a:extLst>
          </p:cNvPr>
          <p:cNvPicPr>
            <a:picLocks noChangeAspect="1"/>
          </p:cNvPicPr>
          <p:nvPr/>
        </p:nvPicPr>
        <p:blipFill>
          <a:blip r:embed="rId4"/>
          <a:stretch>
            <a:fillRect/>
          </a:stretch>
        </p:blipFill>
        <p:spPr>
          <a:xfrm>
            <a:off x="1991360" y="102817"/>
            <a:ext cx="7710908" cy="1674272"/>
          </a:xfrm>
          <a:prstGeom prst="rect">
            <a:avLst/>
          </a:prstGeom>
        </p:spPr>
      </p:pic>
    </p:spTree>
    <p:extLst>
      <p:ext uri="{BB962C8B-B14F-4D97-AF65-F5344CB8AC3E}">
        <p14:creationId xmlns:p14="http://schemas.microsoft.com/office/powerpoint/2010/main" val="343632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TextBox 6">
            <a:extLst>
              <a:ext uri="{FF2B5EF4-FFF2-40B4-BE49-F238E27FC236}">
                <a16:creationId xmlns:a16="http://schemas.microsoft.com/office/drawing/2014/main" id="{FBF6E75A-6677-525B-C389-9A9E12F09B70}"/>
              </a:ext>
            </a:extLst>
          </p:cNvPr>
          <p:cNvSpPr txBox="1"/>
          <p:nvPr/>
        </p:nvSpPr>
        <p:spPr>
          <a:xfrm>
            <a:off x="508000" y="264160"/>
            <a:ext cx="11074400" cy="3046988"/>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Một trăm người con của Lạc Long Quân và Âu Cơ sau này trở thành tổ tiên của người Việt. Người con trưởng theo Âu Cơ được tôn lên làm vua, lấy hiệu là Hùng Vương, đóng đô ở đất Phong Châu, đặt tên nước là Văn Lang. Con trai vua gọi là Lang, con gái vua gọi là Mị Nương; khi cha mất thì ngôi được truyền cho con trưởng, mười mấy đời truyền nối ngôi vua đều lấy hiệu là Hùng Vương, không hề thay đổi.</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Cũng bởi sự tích này mà về sau, người Việt ta thường tự hào xưng là </a:t>
            </a:r>
            <a:r>
              <a:rPr lang="vi-VN" sz="2400" i="1" dirty="0">
                <a:solidFill>
                  <a:srgbClr val="000000"/>
                </a:solidFill>
                <a:latin typeface="Cambria" panose="02040503050406030204" pitchFamily="18" charset="0"/>
                <a:ea typeface="Cambria" panose="02040503050406030204" pitchFamily="18" charset="0"/>
              </a:rPr>
              <a:t>con Rồng cháu Tiên</a:t>
            </a:r>
            <a:r>
              <a:rPr lang="vi-VN" sz="2400" dirty="0">
                <a:solidFill>
                  <a:srgbClr val="000000"/>
                </a:solidFill>
                <a:latin typeface="Cambria" panose="02040503050406030204" pitchFamily="18" charset="0"/>
                <a:ea typeface="Cambria" panose="02040503050406030204" pitchFamily="18" charset="0"/>
              </a:rPr>
              <a:t> và thân mật gọi nhau là </a:t>
            </a:r>
            <a:r>
              <a:rPr lang="vi-VN" sz="2400" i="1" dirty="0">
                <a:solidFill>
                  <a:srgbClr val="000000"/>
                </a:solidFill>
                <a:latin typeface="Cambria" panose="02040503050406030204" pitchFamily="18" charset="0"/>
                <a:ea typeface="Cambria" panose="02040503050406030204" pitchFamily="18" charset="0"/>
              </a:rPr>
              <a:t>đồng bào</a:t>
            </a:r>
            <a:r>
              <a:rPr lang="vi-VN" sz="2400" dirty="0">
                <a:solidFill>
                  <a:srgbClr val="000000"/>
                </a:solidFill>
                <a:latin typeface="Cambria" panose="02040503050406030204" pitchFamily="18" charset="0"/>
                <a:ea typeface="Cambria" panose="02040503050406030204" pitchFamily="18" charset="0"/>
              </a:rPr>
              <a:t>.</a:t>
            </a:r>
            <a:endParaRPr lang="en-US" sz="2400" dirty="0">
              <a:solidFill>
                <a:srgbClr val="000000"/>
              </a:solidFill>
              <a:latin typeface="Cambria" panose="02040503050406030204" pitchFamily="18" charset="0"/>
              <a:ea typeface="Cambria" panose="02040503050406030204" pitchFamily="18" charset="0"/>
            </a:endParaRPr>
          </a:p>
          <a:p>
            <a:pPr lvl="0" algn="r"/>
            <a:r>
              <a:rPr lang="en-US" sz="2400" dirty="0">
                <a:solidFill>
                  <a:prstClr val="black"/>
                </a:solidFill>
                <a:latin typeface="Cambria" panose="02040503050406030204" pitchFamily="18" charset="0"/>
                <a:ea typeface="Cambria" panose="02040503050406030204" pitchFamily="18" charset="0"/>
              </a:rPr>
              <a:t>(Theo </a:t>
            </a:r>
            <a:r>
              <a:rPr lang="en-US" sz="2400" dirty="0" err="1">
                <a:solidFill>
                  <a:prstClr val="black"/>
                </a:solidFill>
                <a:latin typeface="Cambria" panose="02040503050406030204" pitchFamily="18" charset="0"/>
                <a:ea typeface="Cambria" panose="02040503050406030204" pitchFamily="18" charset="0"/>
              </a:rPr>
              <a:t>Nguyễn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Đổng</a:t>
            </a:r>
            <a:r>
              <a:rPr lang="en-US" sz="2400" dirty="0">
                <a:solidFill>
                  <a:prstClr val="black"/>
                </a:solidFill>
                <a:latin typeface="Cambria" panose="02040503050406030204" pitchFamily="18" charset="0"/>
                <a:ea typeface="Cambria" panose="02040503050406030204" pitchFamily="18" charset="0"/>
              </a:rPr>
              <a:t> Chi)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3B93A912-C37F-1732-401D-7BE2190F28CA}"/>
              </a:ext>
            </a:extLst>
          </p:cNvPr>
          <p:cNvPicPr>
            <a:picLocks noChangeAspect="1"/>
          </p:cNvPicPr>
          <p:nvPr/>
        </p:nvPicPr>
        <p:blipFill>
          <a:blip r:embed="rId3"/>
          <a:stretch>
            <a:fillRect/>
          </a:stretch>
        </p:blipFill>
        <p:spPr>
          <a:xfrm>
            <a:off x="447040" y="3096239"/>
            <a:ext cx="5876607" cy="3511888"/>
          </a:xfrm>
          <a:prstGeom prst="rect">
            <a:avLst/>
          </a:prstGeom>
        </p:spPr>
      </p:pic>
    </p:spTree>
    <p:extLst>
      <p:ext uri="{BB962C8B-B14F-4D97-AF65-F5344CB8AC3E}">
        <p14:creationId xmlns:p14="http://schemas.microsoft.com/office/powerpoint/2010/main" val="904516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5" name="Picture 4">
            <a:extLst>
              <a:ext uri="{FF2B5EF4-FFF2-40B4-BE49-F238E27FC236}">
                <a16:creationId xmlns:a16="http://schemas.microsoft.com/office/drawing/2014/main" id="{28DADE71-77CB-603C-1388-EB5673FB6320}"/>
              </a:ext>
            </a:extLst>
          </p:cNvPr>
          <p:cNvPicPr>
            <a:picLocks noChangeAspect="1"/>
          </p:cNvPicPr>
          <p:nvPr/>
        </p:nvPicPr>
        <p:blipFill>
          <a:blip r:embed="rId3"/>
          <a:stretch>
            <a:fillRect/>
          </a:stretch>
        </p:blipFill>
        <p:spPr>
          <a:xfrm>
            <a:off x="6928167" y="2631122"/>
            <a:ext cx="5000625" cy="3952875"/>
          </a:xfrm>
          <a:prstGeom prst="rect">
            <a:avLst/>
          </a:prstGeom>
        </p:spPr>
      </p:pic>
      <p:sp>
        <p:nvSpPr>
          <p:cNvPr id="7" name="TextBox 6">
            <a:extLst>
              <a:ext uri="{FF2B5EF4-FFF2-40B4-BE49-F238E27FC236}">
                <a16:creationId xmlns:a16="http://schemas.microsoft.com/office/drawing/2014/main" id="{FBF6E75A-6677-525B-C389-9A9E12F09B70}"/>
              </a:ext>
            </a:extLst>
          </p:cNvPr>
          <p:cNvSpPr txBox="1"/>
          <p:nvPr/>
        </p:nvSpPr>
        <p:spPr>
          <a:xfrm>
            <a:off x="558800" y="1371600"/>
            <a:ext cx="697992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Ngày xưa, ở miền đất Lạc Việt có một vị thần tên là Lạc Long Quân. Thần mình rồng, thường ở dưới nước, thỉnh thoảng lên sống trên cạn, sức khoẻ vô địch, có nhiều phép lạ. Bấy giờ, ở vùng núi cao có nàng Âu Cơ xinh đẹp tuyệt trần, nghe vùng đất Lạc Việt có nhiều hoa thơm cỏ lạ bèn tìm đến thăm. Hai người gặp nhau, kết thành vợ chồng.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Ít lâu sau, Âu Cơ có mang. Đến kì sinh, chuyện thật lạ, nàng sinh ra cái bọc trăm trứng. Trăm trứng nở ra một trăm người con hồng hào, đẹp đẽ lạ thường. Đàn con lớn nhanh như thổi, mặt mũi khôi ngô, khoẻ mạnh như thần.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Sống với nhau được ít lâu, Lạc Long Quân bàn với vợ: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14EABA07-E6A6-8B12-8DB9-B78458ED289E}"/>
              </a:ext>
            </a:extLst>
          </p:cNvPr>
          <p:cNvPicPr>
            <a:picLocks noChangeAspect="1"/>
          </p:cNvPicPr>
          <p:nvPr/>
        </p:nvPicPr>
        <p:blipFill>
          <a:blip r:embed="rId4"/>
          <a:stretch>
            <a:fillRect/>
          </a:stretch>
        </p:blipFill>
        <p:spPr>
          <a:xfrm>
            <a:off x="4246880" y="0"/>
            <a:ext cx="7710908" cy="1674272"/>
          </a:xfrm>
          <a:prstGeom prst="rect">
            <a:avLst/>
          </a:prstGeom>
        </p:spPr>
      </p:pic>
      <p:sp>
        <p:nvSpPr>
          <p:cNvPr id="2" name="AutoShape 5">
            <a:extLst>
              <a:ext uri="{FF2B5EF4-FFF2-40B4-BE49-F238E27FC236}">
                <a16:creationId xmlns:a16="http://schemas.microsoft.com/office/drawing/2014/main" id="{F8B6F8F3-0C65-5C60-7B64-ED8A1EF4C585}"/>
              </a:ext>
            </a:extLst>
          </p:cNvPr>
          <p:cNvSpPr>
            <a:spLocks noChangeArrowheads="1"/>
          </p:cNvSpPr>
          <p:nvPr/>
        </p:nvSpPr>
        <p:spPr bwMode="auto">
          <a:xfrm>
            <a:off x="609600" y="627465"/>
            <a:ext cx="3261360" cy="500295"/>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2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Cùng</a:t>
            </a:r>
            <a:r>
              <a:rPr kumimoji="0" lang="en-US" altLang="vi-VN" sz="32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chia </a:t>
            </a:r>
            <a:r>
              <a:rPr kumimoji="0" lang="en-US" altLang="vi-VN" sz="32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đoạn</a:t>
            </a:r>
            <a:endParaRPr kumimoji="0" lang="en-US" alt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932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TextBox 6">
            <a:extLst>
              <a:ext uri="{FF2B5EF4-FFF2-40B4-BE49-F238E27FC236}">
                <a16:creationId xmlns:a16="http://schemas.microsoft.com/office/drawing/2014/main" id="{FBF6E75A-6677-525B-C389-9A9E12F09B70}"/>
              </a:ext>
            </a:extLst>
          </p:cNvPr>
          <p:cNvSpPr txBox="1"/>
          <p:nvPr/>
        </p:nvSpPr>
        <p:spPr>
          <a:xfrm>
            <a:off x="508000" y="264160"/>
            <a:ext cx="1107440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Một trăm người con của Lạc Long Quân và Âu Cơ sau này trở thành tổ tiên của người Việt. Người con trưởng theo Âu Cơ được tôn lên làm vua, lấy hiệu là Hùng Vương, đóng đô ở đất Phong Châu, đặt tên nước là Văn Lang. Con trai vua gọi là Lang, con gái vua gọi là Mị Nương; khi cha mất thì ngôi được truyền cho con trưởng, mười mấy đời truyền nối ngôi vua đều lấy hiệu là Hùng Vương, không hề thay đổi.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Cũng bởi sự tích này mà về sau, người Việt ta thường tự hào xưng là </a:t>
            </a:r>
            <a:r>
              <a:rPr kumimoji="0" lang="vi-VN"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con Rồng cháu Tiên</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 và thân mật gọi nhau là </a:t>
            </a:r>
            <a:r>
              <a:rPr kumimoji="0" lang="vi-VN"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đồng bào</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Nguyễn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t>
            </a:r>
          </a:p>
        </p:txBody>
      </p:sp>
      <p:pic>
        <p:nvPicPr>
          <p:cNvPr id="4" name="Picture 3">
            <a:extLst>
              <a:ext uri="{FF2B5EF4-FFF2-40B4-BE49-F238E27FC236}">
                <a16:creationId xmlns:a16="http://schemas.microsoft.com/office/drawing/2014/main" id="{3B93A912-C37F-1732-401D-7BE2190F28CA}"/>
              </a:ext>
            </a:extLst>
          </p:cNvPr>
          <p:cNvPicPr>
            <a:picLocks noChangeAspect="1"/>
          </p:cNvPicPr>
          <p:nvPr/>
        </p:nvPicPr>
        <p:blipFill>
          <a:blip r:embed="rId3"/>
          <a:stretch>
            <a:fillRect/>
          </a:stretch>
        </p:blipFill>
        <p:spPr>
          <a:xfrm>
            <a:off x="447040" y="3096239"/>
            <a:ext cx="5876607" cy="3511888"/>
          </a:xfrm>
          <a:prstGeom prst="rect">
            <a:avLst/>
          </a:prstGeom>
        </p:spPr>
      </p:pic>
    </p:spTree>
    <p:extLst>
      <p:ext uri="{BB962C8B-B14F-4D97-AF65-F5344CB8AC3E}">
        <p14:creationId xmlns:p14="http://schemas.microsoft.com/office/powerpoint/2010/main" val="1269655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组合 9">
            <a:extLst>
              <a:ext uri="{FF2B5EF4-FFF2-40B4-BE49-F238E27FC236}">
                <a16:creationId xmlns:a16="http://schemas.microsoft.com/office/drawing/2014/main"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3"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id="{A5B3AF5C-AA7F-475F-A20E-490DA048CD47}"/>
                </a:ext>
              </a:extLst>
            </p:cNvPr>
            <p:cNvSpPr txBox="1"/>
            <p:nvPr/>
          </p:nvSpPr>
          <p:spPr>
            <a:xfrm>
              <a:off x="3727" y="5363"/>
              <a:ext cx="2622" cy="19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rPr>
                <a:t>Phong Châu</a:t>
              </a:r>
            </a:p>
          </p:txBody>
        </p:sp>
      </p:grpSp>
      <p:grpSp>
        <p:nvGrpSpPr>
          <p:cNvPr id="23" name="组合 28">
            <a:extLst>
              <a:ext uri="{FF2B5EF4-FFF2-40B4-BE49-F238E27FC236}">
                <a16:creationId xmlns:a16="http://schemas.microsoft.com/office/drawing/2014/main"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4"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id="{7E81C52F-EFEB-4A57-8326-1E8A49A2E7B9}"/>
                </a:ext>
              </a:extLst>
            </p:cNvPr>
            <p:cNvSpPr txBox="1"/>
            <p:nvPr/>
          </p:nvSpPr>
          <p:spPr>
            <a:xfrm>
              <a:off x="3492" y="4975"/>
              <a:ext cx="2523" cy="1906"/>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Lạc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Việt</a:t>
              </a:r>
              <a:endParaRPr kumimoji="0" lang="en-US" altLang="zh-C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3"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id="{B73C7E1A-B398-439B-A0CC-3ECA6DE63808}"/>
                </a:ext>
              </a:extLst>
            </p:cNvPr>
            <p:cNvSpPr txBox="1"/>
            <p:nvPr/>
          </p:nvSpPr>
          <p:spPr>
            <a:xfrm>
              <a:off x="3853" y="4719"/>
              <a:ext cx="2280" cy="2901"/>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miền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nước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thẳm</a:t>
              </a:r>
              <a:endParaRPr kumimoji="0" lang="en-US" altLang="zh-C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4"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id="{D84755FE-58EF-4A43-AE25-128072068EE3}"/>
                </a:ext>
              </a:extLst>
            </p:cNvPr>
            <p:cNvSpPr txBox="1"/>
            <p:nvPr/>
          </p:nvSpPr>
          <p:spPr>
            <a:xfrm>
              <a:off x="3903" y="4938"/>
              <a:ext cx="2280" cy="1998"/>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3600" b="1" i="1" dirty="0" err="1">
                  <a:effectLst/>
                  <a:latin typeface="Cambria" panose="02040503050406030204" pitchFamily="18" charset="0"/>
                  <a:ea typeface="Cambria" panose="02040503050406030204" pitchFamily="18" charset="0"/>
                </a:rPr>
                <a:t>tập</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quán</a:t>
              </a:r>
              <a:endParaRPr lang="en-US" sz="3600" b="1" dirty="0">
                <a:effectLst/>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91C284D4-ABDF-D1B3-0BBC-B2A2097E993F}"/>
              </a:ext>
            </a:extLst>
          </p:cNvPr>
          <p:cNvPicPr>
            <a:picLocks noChangeAspect="1"/>
          </p:cNvPicPr>
          <p:nvPr/>
        </p:nvPicPr>
        <p:blipFill>
          <a:blip r:embed="rId5"/>
          <a:stretch>
            <a:fillRect/>
          </a:stretch>
        </p:blipFill>
        <p:spPr>
          <a:xfrm>
            <a:off x="2811010" y="582095"/>
            <a:ext cx="6041660" cy="1670449"/>
          </a:xfrm>
          <a:prstGeom prst="rect">
            <a:avLst/>
          </a:prstGeom>
        </p:spPr>
      </p:pic>
    </p:spTree>
    <p:extLst>
      <p:ext uri="{BB962C8B-B14F-4D97-AF65-F5344CB8AC3E}">
        <p14:creationId xmlns:p14="http://schemas.microsoft.com/office/powerpoint/2010/main" val="52143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1E874A51-404A-7E2A-9236-AB0B1E3C626C}"/>
              </a:ext>
            </a:extLst>
          </p:cNvPr>
          <p:cNvGrpSpPr/>
          <p:nvPr/>
        </p:nvGrpSpPr>
        <p:grpSpPr>
          <a:xfrm>
            <a:off x="318976" y="1835299"/>
            <a:ext cx="11555451" cy="4033873"/>
            <a:chOff x="0" y="0"/>
            <a:chExt cx="24384000" cy="8067747"/>
          </a:xfrm>
        </p:grpSpPr>
        <p:sp>
          <p:nvSpPr>
            <p:cNvPr id="8" name="Freeform 11">
              <a:extLst>
                <a:ext uri="{FF2B5EF4-FFF2-40B4-BE49-F238E27FC236}">
                  <a16:creationId xmlns:a16="http://schemas.microsoft.com/office/drawing/2014/main" id="{DFB031D1-F8B5-B47E-4080-E9C0131D2981}"/>
                </a:ext>
              </a:extLst>
            </p:cNvPr>
            <p:cNvSpPr/>
            <p:nvPr/>
          </p:nvSpPr>
          <p:spPr>
            <a:xfrm>
              <a:off x="0" y="0"/>
              <a:ext cx="24384000" cy="8067747"/>
            </a:xfrm>
            <a:custGeom>
              <a:avLst/>
              <a:gdLst/>
              <a:ahLst/>
              <a:cxnLst/>
              <a:rect l="l" t="t" r="r" b="b"/>
              <a:pathLst>
                <a:path w="24384000" h="10773295">
                  <a:moveTo>
                    <a:pt x="0" y="0"/>
                  </a:moveTo>
                  <a:lnTo>
                    <a:pt x="24384000" y="0"/>
                  </a:lnTo>
                  <a:lnTo>
                    <a:pt x="24384000" y="10773295"/>
                  </a:lnTo>
                  <a:lnTo>
                    <a:pt x="0" y="10773295"/>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 name="TextBox 12">
              <a:extLst>
                <a:ext uri="{FF2B5EF4-FFF2-40B4-BE49-F238E27FC236}">
                  <a16:creationId xmlns:a16="http://schemas.microsoft.com/office/drawing/2014/main" id="{0D69820A-C8F5-11AC-2BA2-05EA5389A743}"/>
                </a:ext>
              </a:extLst>
            </p:cNvPr>
            <p:cNvSpPr txBox="1"/>
            <p:nvPr/>
          </p:nvSpPr>
          <p:spPr>
            <a:xfrm>
              <a:off x="802116" y="1469756"/>
              <a:ext cx="23180828" cy="4496872"/>
            </a:xfrm>
            <a:prstGeom prst="rect">
              <a:avLst/>
            </a:prstGeom>
          </p:spPr>
          <p:txBody>
            <a:bodyPr lIns="0" tIns="0" rIns="0" bIns="0" rtlCol="0" anchor="t">
              <a:spAutoFit/>
            </a:bodyPr>
            <a:lstStyle/>
            <a:p>
              <a:pPr algn="just" defTabSz="609630">
                <a:lnSpc>
                  <a:spcPts val="6134"/>
                </a:lnSpc>
              </a:pPr>
              <a:r>
                <a:rPr lang="vi-VN" sz="4000" dirty="0">
                  <a:solidFill>
                    <a:srgbClr val="820624"/>
                  </a:solidFill>
                  <a:latin typeface="Cambria Bold"/>
                </a:rPr>
                <a:t>Cũng bởi sự tích này/ mà về sau/ người Việt ta thường tự hào xưng là con Rồng cháu Tiên/ và thân mật gọi nhau là đồng bào.</a:t>
              </a:r>
              <a:endParaRPr lang="en-US" sz="4000" dirty="0">
                <a:solidFill>
                  <a:srgbClr val="820624"/>
                </a:solidFill>
                <a:latin typeface="Cambria Bold"/>
              </a:endParaRPr>
            </a:p>
          </p:txBody>
        </p:sp>
      </p:grpSp>
      <p:pic>
        <p:nvPicPr>
          <p:cNvPr id="10" name="Picture 9">
            <a:extLst>
              <a:ext uri="{FF2B5EF4-FFF2-40B4-BE49-F238E27FC236}">
                <a16:creationId xmlns:a16="http://schemas.microsoft.com/office/drawing/2014/main" id="{22C76762-37DC-3256-EBD9-821CEC694513}"/>
              </a:ext>
            </a:extLst>
          </p:cNvPr>
          <p:cNvPicPr>
            <a:picLocks noChangeAspect="1"/>
          </p:cNvPicPr>
          <p:nvPr/>
        </p:nvPicPr>
        <p:blipFill>
          <a:blip r:embed="rId7"/>
          <a:stretch>
            <a:fillRect/>
          </a:stretch>
        </p:blipFill>
        <p:spPr>
          <a:xfrm>
            <a:off x="2641600" y="428766"/>
            <a:ext cx="6826548" cy="1149616"/>
          </a:xfrm>
          <a:prstGeom prst="rect">
            <a:avLst/>
          </a:prstGeom>
        </p:spPr>
      </p:pic>
    </p:spTree>
    <p:extLst>
      <p:ext uri="{BB962C8B-B14F-4D97-AF65-F5344CB8AC3E}">
        <p14:creationId xmlns:p14="http://schemas.microsoft.com/office/powerpoint/2010/main" val="107693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1482</Words>
  <Application>Microsoft Office PowerPoint</Application>
  <PresentationFormat>Widescreen</PresentationFormat>
  <Paragraphs>74</Paragraphs>
  <Slides>23</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微软雅黑</vt:lpstr>
      <vt:lpstr>Arial</vt:lpstr>
      <vt:lpstr>Calibri</vt:lpstr>
      <vt:lpstr>Cambria</vt:lpstr>
      <vt:lpstr>Cambria Bold</vt:lpstr>
      <vt:lpstr>等线</vt:lpstr>
      <vt:lpstr>Times New Roman</vt:lpstr>
      <vt:lpstr>UTM Ong Do Gia</vt:lpstr>
      <vt:lpstr>义启小魏楷</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39</cp:revision>
  <dcterms:created xsi:type="dcterms:W3CDTF">2023-12-08T03:55:53Z</dcterms:created>
  <dcterms:modified xsi:type="dcterms:W3CDTF">2026-02-12T08:17:24Z</dcterms:modified>
</cp:coreProperties>
</file>