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3" r:id="rId1"/>
  </p:sldMasterIdLst>
  <p:notesMasterIdLst>
    <p:notesMasterId r:id="rId14"/>
  </p:notesMasterIdLst>
  <p:sldIdLst>
    <p:sldId id="256" r:id="rId2"/>
    <p:sldId id="258" r:id="rId3"/>
    <p:sldId id="261" r:id="rId4"/>
    <p:sldId id="322" r:id="rId5"/>
    <p:sldId id="323" r:id="rId6"/>
    <p:sldId id="321" r:id="rId7"/>
    <p:sldId id="262" r:id="rId8"/>
    <p:sldId id="318" r:id="rId9"/>
    <p:sldId id="294" r:id="rId10"/>
    <p:sldId id="319" r:id="rId11"/>
    <p:sldId id="304" r:id="rId12"/>
    <p:sldId id="320" r:id="rId13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15"/>
      <p:italic r:id="rId16"/>
    </p:embeddedFont>
    <p:embeddedFont>
      <p:font typeface="Bebas Neue" panose="020B0606020202050201" pitchFamily="3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ubik" panose="020B0604020202020204" charset="-79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Balsamiq Sans" panose="020B0604020202020204" charset="0"/>
      <p:regular r:id="rId30"/>
      <p:bold r:id="rId31"/>
      <p:italic r:id="rId32"/>
      <p:boldItalic r:id="rId33"/>
    </p:embeddedFont>
    <p:embeddedFont>
      <p:font typeface="Anaheim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5951E97C-5E39-4A92-834E-A3157AAC3C69}">
          <p14:sldIdLst>
            <p14:sldId id="256"/>
            <p14:sldId id="258"/>
            <p14:sldId id="261"/>
            <p14:sldId id="322"/>
            <p14:sldId id="323"/>
            <p14:sldId id="321"/>
            <p14:sldId id="262"/>
            <p14:sldId id="318"/>
            <p14:sldId id="294"/>
            <p14:sldId id="319"/>
            <p14:sldId id="304"/>
            <p14:sldId id="320"/>
          </p14:sldIdLst>
        </p14:section>
        <p14:section name="Untitled Section" id="{61136467-8359-4249-AD29-0520529359D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40D738-970E-4F4D-B39D-BC4B757CDD74}" v="1" dt="2026-01-29T01:17:26.632"/>
  </p1510:revLst>
</p1510:revInfo>
</file>

<file path=ppt/tableStyles.xml><?xml version="1.0" encoding="utf-8"?>
<a:tblStyleLst xmlns:a="http://schemas.openxmlformats.org/drawingml/2006/main" def="{9F0FB515-6772-49DB-A9B4-3F5AF1784674}">
  <a:tblStyle styleId="{9F0FB515-6772-49DB-A9B4-3F5AF17846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80285B1-60FA-4C9D-A248-577125C4104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E11E42-79E4-4531-B3F3-9E495D764BCD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/>
      <a:tcStyle>
        <a:tcBdr/>
        <a:fill>
          <a:solidFill>
            <a:srgbClr val="E8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BD2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CBD2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1" autoAdjust="0"/>
    <p:restoredTop sz="94660"/>
  </p:normalViewPr>
  <p:slideViewPr>
    <p:cSldViewPr>
      <p:cViewPr varScale="1">
        <p:scale>
          <a:sx n="115" d="100"/>
          <a:sy n="115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quynh" userId="9e97bf68e35bbace" providerId="LiveId" clId="{836DE5D0-DACD-4482-9431-5670475E3958}"/>
    <pc:docChg chg="delSld modSld modSection">
      <pc:chgData name="tran quynh" userId="9e97bf68e35bbace" providerId="LiveId" clId="{836DE5D0-DACD-4482-9431-5670475E3958}" dt="2026-01-29T01:17:52.426" v="10" actId="1076"/>
      <pc:docMkLst>
        <pc:docMk/>
      </pc:docMkLst>
      <pc:sldChg chg="addSp modSp mod">
        <pc:chgData name="tran quynh" userId="9e97bf68e35bbace" providerId="LiveId" clId="{836DE5D0-DACD-4482-9431-5670475E3958}" dt="2026-01-29T01:17:52.426" v="10" actId="1076"/>
        <pc:sldMkLst>
          <pc:docMk/>
          <pc:sldMk cId="0" sldId="256"/>
        </pc:sldMkLst>
        <pc:spChg chg="add mod">
          <ac:chgData name="tran quynh" userId="9e97bf68e35bbace" providerId="LiveId" clId="{836DE5D0-DACD-4482-9431-5670475E3958}" dt="2026-01-29T01:17:52.426" v="10" actId="1076"/>
          <ac:spMkLst>
            <pc:docMk/>
            <pc:sldMk cId="0" sldId="256"/>
            <ac:spMk id="2" creationId="{12BB79DF-10AE-9634-D22C-F0E9B85E9DBF}"/>
          </ac:spMkLst>
        </pc:spChg>
      </pc:sldChg>
      <pc:sldChg chg="del">
        <pc:chgData name="tran quynh" userId="9e97bf68e35bbace" providerId="LiveId" clId="{836DE5D0-DACD-4482-9431-5670475E3958}" dt="2026-01-29T01:17:22.256" v="0" actId="47"/>
        <pc:sldMkLst>
          <pc:docMk/>
          <pc:sldMk cId="2444032619" sldId="333"/>
        </pc:sldMkLst>
      </pc:sldChg>
      <pc:sldMasterChg chg="delSldLayout">
        <pc:chgData name="tran quynh" userId="9e97bf68e35bbace" providerId="LiveId" clId="{836DE5D0-DACD-4482-9431-5670475E3958}" dt="2026-01-29T01:17:22.256" v="0" actId="47"/>
        <pc:sldMasterMkLst>
          <pc:docMk/>
          <pc:sldMasterMk cId="0" sldId="2147483680"/>
        </pc:sldMasterMkLst>
        <pc:sldLayoutChg chg="del">
          <pc:chgData name="tran quynh" userId="9e97bf68e35bbace" providerId="LiveId" clId="{836DE5D0-DACD-4482-9431-5670475E3958}" dt="2026-01-29T01:17:22.256" v="0" actId="47"/>
          <pc:sldLayoutMkLst>
            <pc:docMk/>
            <pc:sldMasterMk cId="0" sldId="2147483680"/>
            <pc:sldLayoutMk cId="0" sldId="214748365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b64cadaa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b64cadaa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9246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223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059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200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FC1-7674-4055-A442-2AE9ABAEE2F4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FA2-18EB-4DBA-BDD9-51DF05A4C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38304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FC1-7674-4055-A442-2AE9ABAEE2F4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FA2-18EB-4DBA-BDD9-51DF05A4C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47549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FC1-7674-4055-A442-2AE9ABAEE2F4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FA2-18EB-4DBA-BDD9-51DF05A4C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65369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>
            <a:spLocks noGrp="1"/>
          </p:cNvSpPr>
          <p:nvPr>
            <p:ph type="title"/>
          </p:nvPr>
        </p:nvSpPr>
        <p:spPr>
          <a:xfrm>
            <a:off x="891450" y="1904400"/>
            <a:ext cx="2751000" cy="13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1"/>
          </p:nvPr>
        </p:nvSpPr>
        <p:spPr>
          <a:xfrm>
            <a:off x="5562738" y="126924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2"/>
          </p:nvPr>
        </p:nvSpPr>
        <p:spPr>
          <a:xfrm>
            <a:off x="5562758" y="250931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3"/>
          </p:nvPr>
        </p:nvSpPr>
        <p:spPr>
          <a:xfrm>
            <a:off x="5562738" y="37497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4" hasCustomPrompt="1"/>
          </p:nvPr>
        </p:nvSpPr>
        <p:spPr>
          <a:xfrm>
            <a:off x="4250100" y="821025"/>
            <a:ext cx="1194900" cy="102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5" hasCustomPrompt="1"/>
          </p:nvPr>
        </p:nvSpPr>
        <p:spPr>
          <a:xfrm>
            <a:off x="4250100" y="3301175"/>
            <a:ext cx="1194900" cy="102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6" hasCustomPrompt="1"/>
          </p:nvPr>
        </p:nvSpPr>
        <p:spPr>
          <a:xfrm>
            <a:off x="4250100" y="2061106"/>
            <a:ext cx="1194900" cy="102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7"/>
          </p:nvPr>
        </p:nvSpPr>
        <p:spPr>
          <a:xfrm>
            <a:off x="5562750" y="821024"/>
            <a:ext cx="23055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8"/>
          </p:nvPr>
        </p:nvSpPr>
        <p:spPr>
          <a:xfrm>
            <a:off x="5562758" y="2061099"/>
            <a:ext cx="23055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9"/>
          </p:nvPr>
        </p:nvSpPr>
        <p:spPr>
          <a:xfrm>
            <a:off x="5562750" y="3301175"/>
            <a:ext cx="23055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0673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3720975" y="2545850"/>
            <a:ext cx="4086300" cy="10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3720975" y="1039350"/>
            <a:ext cx="2199600" cy="124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9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3720975" y="3768150"/>
            <a:ext cx="4086300" cy="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5229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720000" y="363750"/>
            <a:ext cx="7704000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659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7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FC1-7674-4055-A442-2AE9ABAEE2F4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FA2-18EB-4DBA-BDD9-51DF05A4C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38015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FC1-7674-4055-A442-2AE9ABAEE2F4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FA2-18EB-4DBA-BDD9-51DF05A4C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75561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FC1-7674-4055-A442-2AE9ABAEE2F4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FA2-18EB-4DBA-BDD9-51DF05A4C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9068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FC1-7674-4055-A442-2AE9ABAEE2F4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FA2-18EB-4DBA-BDD9-51DF05A4C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7038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FC1-7674-4055-A442-2AE9ABAEE2F4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FA2-18EB-4DBA-BDD9-51DF05A4C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454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FC1-7674-4055-A442-2AE9ABAEE2F4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FA2-18EB-4DBA-BDD9-51DF05A4C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09972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FC1-7674-4055-A442-2AE9ABAEE2F4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FA2-18EB-4DBA-BDD9-51DF05A4C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10323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32FC1-7674-4055-A442-2AE9ABAEE2F4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89FA2-18EB-4DBA-BDD9-51DF05A4C57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9Slide.vn - 2019">
            <a:extLst>
              <a:ext uri="{FF2B5EF4-FFF2-40B4-BE49-F238E27FC236}">
                <a16:creationId xmlns:a16="http://schemas.microsoft.com/office/drawing/2014/main" id="{551F99DD-C94A-4C66-8130-4728BBBF336E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66034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9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5"/>
          <p:cNvSpPr txBox="1">
            <a:spLocks noGrp="1"/>
          </p:cNvSpPr>
          <p:nvPr>
            <p:ph type="ctrTitle"/>
          </p:nvPr>
        </p:nvSpPr>
        <p:spPr>
          <a:xfrm>
            <a:off x="1524000" y="971550"/>
            <a:ext cx="6653400" cy="192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/>
            </a:r>
            <a:br>
              <a:rPr lang="en" dirty="0"/>
            </a:br>
            <a:r>
              <a:rPr lang="en" dirty="0"/>
              <a:t>Our school rooms</a:t>
            </a:r>
            <a:endParaRPr dirty="0"/>
          </a:p>
        </p:txBody>
      </p:sp>
      <p:sp>
        <p:nvSpPr>
          <p:cNvPr id="309" name="Google Shape;309;p35"/>
          <p:cNvSpPr txBox="1">
            <a:spLocks noGrp="1"/>
          </p:cNvSpPr>
          <p:nvPr>
            <p:ph type="subTitle" idx="1"/>
          </p:nvPr>
        </p:nvSpPr>
        <p:spPr>
          <a:xfrm>
            <a:off x="2621514" y="2800350"/>
            <a:ext cx="4528800" cy="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Lesson 3 - Period 5 </a:t>
            </a:r>
            <a:endParaRPr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8200FF-F3B8-4754-9EF0-3F7CCA1E0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95" b="93713" l="2825" r="94068">
                        <a14:foregroundMark x1="10169" y1="6287" x2="70904" y2="8383"/>
                        <a14:foregroundMark x1="70904" y1="8383" x2="77684" y2="7784"/>
                        <a14:foregroundMark x1="7062" y1="13772" x2="4802" y2="63174"/>
                        <a14:foregroundMark x1="4802" y1="63174" x2="4802" y2="63174"/>
                        <a14:foregroundMark x1="5650" y1="74551" x2="26836" y2="84132"/>
                        <a14:foregroundMark x1="26836" y1="84132" x2="51130" y2="85629"/>
                        <a14:foregroundMark x1="51130" y1="85629" x2="71751" y2="73353"/>
                        <a14:foregroundMark x1="71751" y1="73353" x2="89266" y2="47904"/>
                        <a14:foregroundMark x1="89266" y1="47904" x2="83898" y2="8982"/>
                        <a14:foregroundMark x1="85876" y1="7186" x2="90113" y2="35030"/>
                        <a14:foregroundMark x1="90113" y1="35030" x2="80791" y2="65569"/>
                        <a14:foregroundMark x1="80791" y1="65569" x2="59322" y2="84431"/>
                        <a14:foregroundMark x1="59322" y1="84431" x2="17232" y2="84132"/>
                        <a14:foregroundMark x1="17232" y1="84132" x2="7062" y2="74251"/>
                        <a14:foregroundMark x1="41525" y1="27844" x2="59887" y2="70659"/>
                        <a14:foregroundMark x1="64124" y1="25749" x2="48870" y2="65569"/>
                        <a14:foregroundMark x1="48870" y1="65569" x2="48588" y2="65569"/>
                        <a14:foregroundMark x1="56497" y1="26946" x2="47458" y2="71257"/>
                        <a14:foregroundMark x1="50282" y1="32934" x2="50565" y2="70060"/>
                        <a14:foregroundMark x1="52260" y1="29641" x2="46328" y2="77844"/>
                        <a14:foregroundMark x1="43785" y1="31737" x2="50847" y2="33832"/>
                        <a14:foregroundMark x1="41243" y1="32036" x2="45763" y2="32036"/>
                        <a14:foregroundMark x1="50000" y1="26647" x2="42090" y2="38623"/>
                        <a14:foregroundMark x1="58757" y1="39521" x2="55085" y2="74850"/>
                        <a14:foregroundMark x1="55085" y1="74850" x2="55085" y2="74850"/>
                        <a14:foregroundMark x1="37571" y1="47904" x2="63277" y2="67066"/>
                        <a14:foregroundMark x1="43785" y1="26946" x2="48588" y2="63772"/>
                        <a14:foregroundMark x1="52825" y1="29341" x2="46328" y2="68862"/>
                        <a14:foregroundMark x1="62994" y1="35030" x2="47740" y2="58383"/>
                        <a14:foregroundMark x1="47740" y1="58383" x2="47458" y2="62275"/>
                        <a14:foregroundMark x1="83616" y1="6287" x2="94068" y2="27246"/>
                        <a14:foregroundMark x1="92938" y1="38922" x2="84746" y2="66467"/>
                        <a14:foregroundMark x1="84746" y1="66467" x2="71469" y2="80838"/>
                        <a14:foregroundMark x1="71469" y1="80838" x2="47175" y2="90719"/>
                        <a14:foregroundMark x1="47175" y1="90719" x2="22316" y2="89820"/>
                        <a14:foregroundMark x1="22316" y1="89820" x2="4237" y2="76048"/>
                        <a14:foregroundMark x1="81638" y1="2695" x2="81638" y2="2695"/>
                        <a14:foregroundMark x1="87288" y1="4192" x2="87288" y2="7784"/>
                        <a14:foregroundMark x1="33616" y1="92814" x2="44915" y2="93713"/>
                        <a14:foregroundMark x1="68362" y1="32335" x2="23729" y2="44910"/>
                        <a14:foregroundMark x1="48870" y1="13174" x2="30791" y2="16766"/>
                        <a14:foregroundMark x1="30791" y1="16766" x2="5650" y2="30539"/>
                        <a14:foregroundMark x1="29096" y1="15269" x2="3672" y2="55689"/>
                        <a14:foregroundMark x1="40960" y1="22156" x2="24859" y2="68263"/>
                        <a14:foregroundMark x1="59887" y1="16168" x2="68644" y2="52994"/>
                        <a14:foregroundMark x1="77684" y1="27844" x2="61017" y2="57485"/>
                        <a14:foregroundMark x1="61017" y1="57485" x2="26554" y2="90120"/>
                        <a14:foregroundMark x1="26554" y1="90120" x2="25989" y2="89521"/>
                        <a14:foregroundMark x1="14689" y1="55090" x2="36723" y2="75749"/>
                        <a14:foregroundMark x1="73164" y1="18263" x2="75706" y2="64671"/>
                        <a14:foregroundMark x1="64407" y1="11078" x2="79661" y2="35928"/>
                        <a14:foregroundMark x1="79661" y1="35928" x2="79661" y2="40120"/>
                        <a14:foregroundMark x1="65819" y1="9880" x2="13559" y2="10778"/>
                        <a14:foregroundMark x1="4520" y1="7485" x2="24011" y2="32036"/>
                        <a14:foregroundMark x1="4237" y1="2695" x2="71186" y2="5389"/>
                        <a14:foregroundMark x1="72034" y1="5689" x2="77401" y2="39521"/>
                        <a14:foregroundMark x1="76836" y1="13772" x2="76554" y2="56287"/>
                        <a14:foregroundMark x1="76554" y1="56287" x2="75989" y2="56587"/>
                        <a14:foregroundMark x1="84746" y1="32335" x2="77684" y2="50599"/>
                        <a14:foregroundMark x1="77684" y1="50599" x2="56497" y2="74251"/>
                        <a14:foregroundMark x1="56497" y1="74251" x2="50565" y2="76647"/>
                        <a14:foregroundMark x1="62147" y1="61677" x2="20056" y2="62275"/>
                        <a14:foregroundMark x1="20056" y1="62275" x2="9322" y2="44611"/>
                        <a14:foregroundMark x1="25989" y1="36527" x2="2825" y2="75150"/>
                        <a14:foregroundMark x1="46328" y1="20060" x2="30226" y2="37425"/>
                        <a14:foregroundMark x1="30226" y1="37425" x2="16102" y2="67964"/>
                        <a14:foregroundMark x1="16102" y1="67964" x2="16384" y2="68563"/>
                        <a14:foregroundMark x1="57627" y1="35329" x2="42938" y2="67665"/>
                        <a14:foregroundMark x1="58475" y1="52096" x2="17797" y2="79341"/>
                        <a14:foregroundMark x1="57345" y1="60180" x2="57345" y2="60180"/>
                        <a14:foregroundMark x1="57345" y1="60180" x2="57345" y2="60180"/>
                        <a14:foregroundMark x1="56497" y1="62275" x2="49718" y2="63772"/>
                        <a14:foregroundMark x1="57062" y1="63772" x2="50847" y2="64072"/>
                        <a14:foregroundMark x1="50282" y1="62275" x2="50282" y2="62275"/>
                        <a14:foregroundMark x1="50282" y1="62575" x2="50282" y2="625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6200" y="-95250"/>
            <a:ext cx="2697714" cy="2545301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12BB79DF-10AE-9634-D22C-F0E9B85E9DBF}"/>
              </a:ext>
            </a:extLst>
          </p:cNvPr>
          <p:cNvSpPr txBox="1"/>
          <p:nvPr/>
        </p:nvSpPr>
        <p:spPr>
          <a:xfrm>
            <a:off x="2895600" y="3644784"/>
            <a:ext cx="987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School: Hoa Nghia Primary School			</a:t>
            </a:r>
          </a:p>
          <a:p>
            <a:r>
              <a:rPr lang="en-US" b="1" dirty="0"/>
              <a:t>Teacher: Tran </a:t>
            </a:r>
            <a:r>
              <a:rPr lang="en-US" b="1" dirty="0" err="1"/>
              <a:t>Thi</a:t>
            </a:r>
            <a:r>
              <a:rPr lang="en-US" b="1" dirty="0"/>
              <a:t> Quynh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"/>
          <p:cNvSpPr txBox="1">
            <a:spLocks noGrp="1"/>
          </p:cNvSpPr>
          <p:nvPr>
            <p:ph type="title"/>
          </p:nvPr>
        </p:nvSpPr>
        <p:spPr>
          <a:xfrm>
            <a:off x="3505200" y="2118498"/>
            <a:ext cx="4086300" cy="10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dirty="0"/>
              <a:t>Let’s chant.</a:t>
            </a:r>
            <a:endParaRPr sz="5500" dirty="0"/>
          </a:p>
        </p:txBody>
      </p:sp>
      <p:sp>
        <p:nvSpPr>
          <p:cNvPr id="359" name="Google Shape;359;p40"/>
          <p:cNvSpPr txBox="1">
            <a:spLocks noGrp="1"/>
          </p:cNvSpPr>
          <p:nvPr>
            <p:ph type="title" idx="2"/>
          </p:nvPr>
        </p:nvSpPr>
        <p:spPr>
          <a:xfrm>
            <a:off x="4448550" y="874698"/>
            <a:ext cx="2199600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808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66800" y="-95250"/>
            <a:ext cx="77040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pPr algn="ctr"/>
            <a:r>
              <a:rPr lang="en-US" sz="4000" dirty="0">
                <a:latin typeface="Comic Sans MS" panose="030F0702030302020204" pitchFamily="66" charset="0"/>
              </a:rPr>
              <a:t>Look and read.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27570" y="-95250"/>
            <a:ext cx="77040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pPr algn="ctr"/>
            <a:r>
              <a:rPr lang="en-US" sz="4000" dirty="0">
                <a:latin typeface="Comic Sans MS" panose="030F0702030302020204" pitchFamily="66" charset="0"/>
              </a:rPr>
              <a:t>Listen and repeat.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97185" y="-95250"/>
            <a:ext cx="77040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pPr algn="ctr"/>
            <a:r>
              <a:rPr lang="en-US" sz="4000" dirty="0">
                <a:latin typeface="Comic Sans MS" panose="030F0702030302020204" pitchFamily="66" charset="0"/>
              </a:rPr>
              <a:t>Clap and chant.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3BFAD-6ED8-0615-88DD-0FA0D42A5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59" y="666750"/>
            <a:ext cx="8597028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"/>
          <p:cNvSpPr txBox="1">
            <a:spLocks noGrp="1"/>
          </p:cNvSpPr>
          <p:nvPr>
            <p:ph type="title"/>
          </p:nvPr>
        </p:nvSpPr>
        <p:spPr>
          <a:xfrm>
            <a:off x="3720975" y="2035950"/>
            <a:ext cx="4086300" cy="10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 corner &amp; Wrap up</a:t>
            </a:r>
            <a:endParaRPr dirty="0"/>
          </a:p>
        </p:txBody>
      </p:sp>
      <p:sp>
        <p:nvSpPr>
          <p:cNvPr id="359" name="Google Shape;359;p40"/>
          <p:cNvSpPr txBox="1">
            <a:spLocks noGrp="1"/>
          </p:cNvSpPr>
          <p:nvPr>
            <p:ph type="title" idx="2"/>
          </p:nvPr>
        </p:nvSpPr>
        <p:spPr>
          <a:xfrm>
            <a:off x="4664325" y="561400"/>
            <a:ext cx="2199600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10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7"/>
          <p:cNvSpPr txBox="1">
            <a:spLocks noGrp="1"/>
          </p:cNvSpPr>
          <p:nvPr>
            <p:ph type="title"/>
          </p:nvPr>
        </p:nvSpPr>
        <p:spPr>
          <a:xfrm>
            <a:off x="3048000" y="338423"/>
            <a:ext cx="4061735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327" name="Google Shape;327;p37"/>
          <p:cNvSpPr txBox="1">
            <a:spLocks noGrp="1"/>
          </p:cNvSpPr>
          <p:nvPr>
            <p:ph type="subTitle" idx="1"/>
          </p:nvPr>
        </p:nvSpPr>
        <p:spPr>
          <a:xfrm>
            <a:off x="2149522" y="2610165"/>
            <a:ext cx="3565478" cy="6129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Balsamiq Sans" panose="020B0604020202020204" charset="0"/>
                <a:ea typeface="Balsamiq Sans" panose="020B0604020202020204" charset="0"/>
              </a:rPr>
              <a:t>Listen and repeat.</a:t>
            </a:r>
            <a:endParaRPr sz="3200" b="1" dirty="0">
              <a:latin typeface="Balsamiq Sans" panose="020B0604020202020204" charset="0"/>
              <a:ea typeface="Balsamiq Sans" panose="020B0604020202020204" charset="0"/>
            </a:endParaRPr>
          </a:p>
        </p:txBody>
      </p:sp>
      <p:sp>
        <p:nvSpPr>
          <p:cNvPr id="325" name="Google Shape;325;p37"/>
          <p:cNvSpPr txBox="1">
            <a:spLocks noGrp="1"/>
          </p:cNvSpPr>
          <p:nvPr>
            <p:ph type="subTitle" idx="2"/>
          </p:nvPr>
        </p:nvSpPr>
        <p:spPr>
          <a:xfrm>
            <a:off x="2123067" y="3765284"/>
            <a:ext cx="5309342" cy="7029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Balsamiq Sans" panose="020B0604020202020204" charset="0"/>
                <a:ea typeface="Balsamiq Sans" panose="020B0604020202020204" charset="0"/>
              </a:rPr>
              <a:t>Circle, listen and check.</a:t>
            </a:r>
            <a:endParaRPr sz="3200" b="1" dirty="0">
              <a:solidFill>
                <a:srgbClr val="666666"/>
              </a:solidFill>
              <a:latin typeface="Balsamiq Sans" panose="020B0604020202020204" charset="0"/>
              <a:ea typeface="Balsamiq Sans" panose="020B0604020202020204" charset="0"/>
            </a:endParaRPr>
          </a:p>
        </p:txBody>
      </p:sp>
      <p:sp>
        <p:nvSpPr>
          <p:cNvPr id="331" name="Google Shape;331;p37"/>
          <p:cNvSpPr txBox="1">
            <a:spLocks noGrp="1"/>
          </p:cNvSpPr>
          <p:nvPr>
            <p:ph type="subTitle" idx="3"/>
          </p:nvPr>
        </p:nvSpPr>
        <p:spPr>
          <a:xfrm>
            <a:off x="2123067" y="2059317"/>
            <a:ext cx="23055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Balsamiq Sans"/>
                <a:ea typeface="Balsamiq Sans"/>
                <a:cs typeface="Balsamiq Sans"/>
                <a:sym typeface="Balsamiq Sans"/>
              </a:rPr>
              <a:t>Warm up &amp; Review</a:t>
            </a:r>
            <a:endParaRPr sz="3200" dirty="0"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328" name="Google Shape;328;p37"/>
          <p:cNvSpPr txBox="1">
            <a:spLocks noGrp="1"/>
          </p:cNvSpPr>
          <p:nvPr>
            <p:ph type="title" idx="4"/>
          </p:nvPr>
        </p:nvSpPr>
        <p:spPr>
          <a:xfrm>
            <a:off x="1095374" y="1183796"/>
            <a:ext cx="1194900" cy="10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29" name="Google Shape;329;p37"/>
          <p:cNvSpPr txBox="1">
            <a:spLocks noGrp="1"/>
          </p:cNvSpPr>
          <p:nvPr>
            <p:ph type="title" idx="5"/>
          </p:nvPr>
        </p:nvSpPr>
        <p:spPr>
          <a:xfrm>
            <a:off x="1112455" y="3623519"/>
            <a:ext cx="1194900" cy="10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30" name="Google Shape;330;p37"/>
          <p:cNvSpPr txBox="1">
            <a:spLocks noGrp="1"/>
          </p:cNvSpPr>
          <p:nvPr>
            <p:ph type="title" idx="6"/>
          </p:nvPr>
        </p:nvSpPr>
        <p:spPr>
          <a:xfrm>
            <a:off x="1112455" y="2398526"/>
            <a:ext cx="1194900" cy="10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7" name="Google Shape;326;p37">
            <a:extLst>
              <a:ext uri="{FF2B5EF4-FFF2-40B4-BE49-F238E27FC236}">
                <a16:creationId xmlns:a16="http://schemas.microsoft.com/office/drawing/2014/main" id="{B2B62108-742E-4DB1-819B-ACA4112C195B}"/>
              </a:ext>
            </a:extLst>
          </p:cNvPr>
          <p:cNvSpPr txBox="1">
            <a:spLocks/>
          </p:cNvSpPr>
          <p:nvPr/>
        </p:nvSpPr>
        <p:spPr>
          <a:xfrm>
            <a:off x="6752503" y="1400436"/>
            <a:ext cx="2751234" cy="58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/>
            <a:r>
              <a:rPr lang="en-US" sz="3200" b="1" dirty="0">
                <a:latin typeface="Balsamiq Sans" panose="020B0604020202020204" charset="0"/>
                <a:ea typeface="Balsamiq Sans" panose="020B0604020202020204" charset="0"/>
              </a:rPr>
              <a:t>Let's chant.</a:t>
            </a:r>
          </a:p>
        </p:txBody>
      </p:sp>
      <p:sp>
        <p:nvSpPr>
          <p:cNvPr id="19" name="Google Shape;328;p37">
            <a:extLst>
              <a:ext uri="{FF2B5EF4-FFF2-40B4-BE49-F238E27FC236}">
                <a16:creationId xmlns:a16="http://schemas.microsoft.com/office/drawing/2014/main" id="{1AB3CC8C-FDC1-4A73-991C-9863C2A3E2C3}"/>
              </a:ext>
            </a:extLst>
          </p:cNvPr>
          <p:cNvSpPr txBox="1">
            <a:spLocks/>
          </p:cNvSpPr>
          <p:nvPr/>
        </p:nvSpPr>
        <p:spPr>
          <a:xfrm>
            <a:off x="5649173" y="1250802"/>
            <a:ext cx="1194900" cy="1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5000" b="1" i="0" u="none" strike="noStrike" cap="none">
                <a:solidFill>
                  <a:schemeClr val="dk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r>
              <a:rPr lang="en" dirty="0"/>
              <a:t>04</a:t>
            </a:r>
          </a:p>
        </p:txBody>
      </p:sp>
      <p:sp>
        <p:nvSpPr>
          <p:cNvPr id="21" name="Google Shape;330;p37">
            <a:extLst>
              <a:ext uri="{FF2B5EF4-FFF2-40B4-BE49-F238E27FC236}">
                <a16:creationId xmlns:a16="http://schemas.microsoft.com/office/drawing/2014/main" id="{68058D7C-02E5-431E-9F56-E0F0B2A29097}"/>
              </a:ext>
            </a:extLst>
          </p:cNvPr>
          <p:cNvSpPr txBox="1">
            <a:spLocks/>
          </p:cNvSpPr>
          <p:nvPr/>
        </p:nvSpPr>
        <p:spPr>
          <a:xfrm>
            <a:off x="5664679" y="2332017"/>
            <a:ext cx="1194900" cy="1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5000" b="1" i="0" u="none" strike="noStrike" cap="none">
                <a:solidFill>
                  <a:schemeClr val="dk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r>
              <a:rPr lang="en" dirty="0"/>
              <a:t>05</a:t>
            </a:r>
          </a:p>
        </p:txBody>
      </p:sp>
      <p:sp>
        <p:nvSpPr>
          <p:cNvPr id="23" name="Google Shape;332;p37">
            <a:extLst>
              <a:ext uri="{FF2B5EF4-FFF2-40B4-BE49-F238E27FC236}">
                <a16:creationId xmlns:a16="http://schemas.microsoft.com/office/drawing/2014/main" id="{887E72C5-50C9-4CE3-B55B-A27EA6D75B52}"/>
              </a:ext>
            </a:extLst>
          </p:cNvPr>
          <p:cNvSpPr txBox="1">
            <a:spLocks/>
          </p:cNvSpPr>
          <p:nvPr/>
        </p:nvSpPr>
        <p:spPr>
          <a:xfrm>
            <a:off x="6829027" y="3696877"/>
            <a:ext cx="3132234" cy="581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3200" dirty="0">
                <a:latin typeface="Balsamiq Sans"/>
                <a:ea typeface="Balsamiq Sans"/>
                <a:cs typeface="Balsamiq Sans"/>
                <a:sym typeface="Balsamiq Sans"/>
              </a:rPr>
              <a:t>Fun corner </a:t>
            </a:r>
          </a:p>
          <a:p>
            <a:pPr marL="0" indent="0"/>
            <a:r>
              <a:rPr lang="en-US" sz="3200" dirty="0">
                <a:latin typeface="Balsamiq Sans"/>
                <a:ea typeface="Balsamiq Sans"/>
                <a:cs typeface="Balsamiq Sans"/>
                <a:sym typeface="Balsamiq Sans"/>
              </a:rPr>
              <a:t>&amp; Wrap up</a:t>
            </a:r>
          </a:p>
          <a:p>
            <a:pPr marL="0" indent="0"/>
            <a:endParaRPr lang="en-US" sz="3200" dirty="0">
              <a:latin typeface="Balsamiq Sans"/>
              <a:ea typeface="Balsamiq Sans"/>
              <a:cs typeface="Balsamiq Sans"/>
              <a:sym typeface="Balsamiq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"/>
          <p:cNvSpPr txBox="1">
            <a:spLocks noGrp="1"/>
          </p:cNvSpPr>
          <p:nvPr>
            <p:ph type="title"/>
          </p:nvPr>
        </p:nvSpPr>
        <p:spPr>
          <a:xfrm>
            <a:off x="1143000" y="2518199"/>
            <a:ext cx="6524700" cy="10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Warm up &amp; Review</a:t>
            </a:r>
            <a:endParaRPr dirty="0"/>
          </a:p>
        </p:txBody>
      </p:sp>
      <p:sp>
        <p:nvSpPr>
          <p:cNvPr id="359" name="Google Shape;359;p40"/>
          <p:cNvSpPr txBox="1">
            <a:spLocks noGrp="1"/>
          </p:cNvSpPr>
          <p:nvPr>
            <p:ph type="title" idx="2"/>
          </p:nvPr>
        </p:nvSpPr>
        <p:spPr>
          <a:xfrm>
            <a:off x="4664325" y="895350"/>
            <a:ext cx="2199600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00" y="32805"/>
            <a:ext cx="8237400" cy="654000"/>
          </a:xfrm>
        </p:spPr>
        <p:txBody>
          <a:bodyPr/>
          <a:lstStyle/>
          <a:p>
            <a:r>
              <a:rPr lang="en-US" dirty="0"/>
              <a:t>Listen, and clap. How many syllables?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714758"/>
              </p:ext>
            </p:extLst>
          </p:nvPr>
        </p:nvGraphicFramePr>
        <p:xfrm>
          <a:off x="381000" y="1546403"/>
          <a:ext cx="8763000" cy="3539948"/>
        </p:xfrm>
        <a:graphic>
          <a:graphicData uri="http://schemas.openxmlformats.org/drawingml/2006/table">
            <a:tbl>
              <a:tblPr firstRow="1" bandRow="1">
                <a:tableStyleId>{9F0FB515-6772-49DB-A9B4-3F5AF1784674}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81606750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639074883"/>
                    </a:ext>
                  </a:extLst>
                </a:gridCol>
              </a:tblGrid>
              <a:tr h="353994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2 syllable</a:t>
                      </a:r>
                      <a:r>
                        <a:rPr lang="en-US" sz="36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  <a:endParaRPr lang="en-US" sz="3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More</a:t>
                      </a:r>
                      <a:r>
                        <a:rPr lang="en-US" sz="36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 than 2 syllables</a:t>
                      </a:r>
                      <a:endParaRPr lang="en-US" sz="3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05611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52800" y="817996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downstairs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4870" y="804441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library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4870" y="790886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along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868486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computer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9596" y="816131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corridor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70753" y="777331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upstairs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5674" y="854931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second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0400" y="861708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sunny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08074" y="96840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ahead</a:t>
            </a:r>
          </a:p>
        </p:txBody>
      </p:sp>
    </p:spTree>
    <p:extLst>
      <p:ext uri="{BB962C8B-B14F-4D97-AF65-F5344CB8AC3E}">
        <p14:creationId xmlns:p14="http://schemas.microsoft.com/office/powerpoint/2010/main" val="292372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32917 0.373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1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60494E-6 L 0.26615 0.405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9" y="20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82716E-6 L -0.07552 0.378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18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1605E-6 L 0.25417 0.481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09877E-6 L 0.26129 0.6253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56" y="31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1034 L -0.31805 0.5290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4" y="21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0.10764 0.528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2" y="26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37083 0.6608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7284E-6 L -0.14097 0.6549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3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252849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up</a:t>
            </a:r>
            <a:r>
              <a:rPr lang="en-US" sz="3200" b="1" dirty="0">
                <a:solidFill>
                  <a:schemeClr val="tx2"/>
                </a:solidFill>
                <a:latin typeface="Comic Sans MS" panose="030F0702030302020204" pitchFamily="66" charset="0"/>
              </a:rPr>
              <a:t>stairs</a:t>
            </a:r>
            <a:r>
              <a:rPr lang="en-US" sz="3200" b="1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800" y="2215577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down</a:t>
            </a:r>
            <a:r>
              <a:rPr lang="en-US" sz="3200" b="1" dirty="0">
                <a:solidFill>
                  <a:schemeClr val="tx2"/>
                </a:solidFill>
                <a:latin typeface="Comic Sans MS" panose="030F0702030302020204" pitchFamily="66" charset="0"/>
              </a:rPr>
              <a:t>stairs</a:t>
            </a:r>
            <a:r>
              <a:rPr lang="en-US" sz="3200" b="1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1513" y="3129977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a</a:t>
            </a:r>
            <a:r>
              <a:rPr lang="en-US" sz="3200" b="1" dirty="0">
                <a:solidFill>
                  <a:schemeClr val="tx2"/>
                </a:solidFill>
                <a:latin typeface="Comic Sans MS" panose="030F0702030302020204" pitchFamily="66" charset="0"/>
              </a:rPr>
              <a:t>long</a:t>
            </a:r>
            <a:r>
              <a:rPr lang="en-US" sz="3200" b="1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3129976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a</a:t>
            </a:r>
            <a:r>
              <a:rPr lang="en-US" sz="3200" b="1" dirty="0">
                <a:solidFill>
                  <a:schemeClr val="tx2"/>
                </a:solidFill>
                <a:latin typeface="Comic Sans MS" panose="030F0702030302020204" pitchFamily="66" charset="0"/>
              </a:rPr>
              <a:t>head</a:t>
            </a:r>
            <a:r>
              <a:rPr lang="en-US" sz="3200" b="1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4826" y="4027812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in</a:t>
            </a:r>
            <a:r>
              <a:rPr lang="en-US" sz="3200" b="1" dirty="0">
                <a:solidFill>
                  <a:schemeClr val="tx2"/>
                </a:solidFill>
                <a:latin typeface="Comic Sans MS" panose="030F0702030302020204" pitchFamily="66" charset="0"/>
              </a:rPr>
              <a:t>side</a:t>
            </a:r>
            <a:r>
              <a:rPr lang="en-US" sz="3200" b="1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404437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in</a:t>
            </a:r>
            <a:r>
              <a:rPr lang="en-US" sz="3200" b="1" dirty="0">
                <a:solidFill>
                  <a:schemeClr val="tx2"/>
                </a:solidFill>
                <a:latin typeface="Comic Sans MS" panose="030F0702030302020204" pitchFamily="66" charset="0"/>
              </a:rPr>
              <a:t>door</a:t>
            </a:r>
            <a:r>
              <a:rPr lang="en-US" sz="3200" b="1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28600" y="98459"/>
            <a:ext cx="4876800" cy="1143000"/>
          </a:xfrm>
          <a:prstGeom prst="wedgeRoundRectCallout">
            <a:avLst>
              <a:gd name="adj1" fmla="val -69338"/>
              <a:gd name="adj2" fmla="val 8423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25000"/>
                  </a:schemeClr>
                </a:solidFill>
                <a:latin typeface="Comic Sans MS" panose="030F0702030302020204" pitchFamily="66" charset="0"/>
              </a:rPr>
              <a:t>We say the red part more loudly.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420154"/>
            <a:ext cx="6934200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The stress is on the </a:t>
            </a:r>
            <a:r>
              <a:rPr lang="en-US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second</a:t>
            </a:r>
            <a:r>
              <a:rPr lang="en-US" sz="3600" b="1" dirty="0">
                <a:latin typeface="Comic Sans MS" panose="030F0702030302020204" pitchFamily="66" charset="0"/>
              </a:rPr>
              <a:t> syllable.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8078" y="2233799"/>
            <a:ext cx="3124200" cy="584775"/>
          </a:xfrm>
          <a:prstGeom prst="rect">
            <a:avLst/>
          </a:prstGeom>
          <a:solidFill>
            <a:srgbClr val="FBF3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Comic Sans MS" panose="030F0702030302020204" pitchFamily="66" charset="0"/>
              </a:rPr>
              <a:t>up</a:t>
            </a:r>
            <a:r>
              <a:rPr lang="en-US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’</a:t>
            </a:r>
            <a:r>
              <a:rPr lang="en-US" sz="32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stairs</a:t>
            </a:r>
            <a:r>
              <a:rPr lang="en-US" sz="3200" b="1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1269" y="3129976"/>
            <a:ext cx="3124200" cy="584775"/>
          </a:xfrm>
          <a:prstGeom prst="rect">
            <a:avLst/>
          </a:prstGeom>
          <a:solidFill>
            <a:srgbClr val="FBF3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Comic Sans MS" panose="030F0702030302020204" pitchFamily="66" charset="0"/>
              </a:rPr>
              <a:t>a</a:t>
            </a:r>
            <a:r>
              <a:rPr lang="en-US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’</a:t>
            </a:r>
            <a:r>
              <a:rPr lang="en-US" sz="32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long</a:t>
            </a:r>
            <a:r>
              <a:rPr lang="en-US" sz="3200" b="1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8078" y="4044374"/>
            <a:ext cx="3124200" cy="584775"/>
          </a:xfrm>
          <a:prstGeom prst="rect">
            <a:avLst/>
          </a:prstGeom>
          <a:solidFill>
            <a:srgbClr val="FBF3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Comic Sans MS" panose="030F0702030302020204" pitchFamily="66" charset="0"/>
              </a:rPr>
              <a:t>in</a:t>
            </a:r>
            <a:r>
              <a:rPr lang="en-US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’</a:t>
            </a:r>
            <a:r>
              <a:rPr lang="en-US" sz="32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side</a:t>
            </a:r>
            <a:r>
              <a:rPr lang="en-US" sz="3200" b="1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6800" y="2215576"/>
            <a:ext cx="3124200" cy="584775"/>
          </a:xfrm>
          <a:prstGeom prst="rect">
            <a:avLst/>
          </a:prstGeom>
          <a:solidFill>
            <a:srgbClr val="FBF3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Comic Sans MS" panose="030F0702030302020204" pitchFamily="66" charset="0"/>
              </a:rPr>
              <a:t>down</a:t>
            </a:r>
            <a:r>
              <a:rPr lang="en-US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’</a:t>
            </a:r>
            <a:r>
              <a:rPr lang="en-US" sz="32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stairs</a:t>
            </a:r>
            <a:r>
              <a:rPr lang="en-US" sz="3200" b="1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5800" y="3129975"/>
            <a:ext cx="3124200" cy="584775"/>
          </a:xfrm>
          <a:prstGeom prst="rect">
            <a:avLst/>
          </a:prstGeom>
          <a:solidFill>
            <a:srgbClr val="FBF3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Comic Sans MS" panose="030F0702030302020204" pitchFamily="66" charset="0"/>
              </a:rPr>
              <a:t>a</a:t>
            </a:r>
            <a:r>
              <a:rPr lang="en-US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’</a:t>
            </a:r>
            <a:r>
              <a:rPr lang="en-US" sz="32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head</a:t>
            </a:r>
            <a:r>
              <a:rPr lang="en-US" sz="3200" b="1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58748" y="4044374"/>
            <a:ext cx="3124200" cy="584775"/>
          </a:xfrm>
          <a:prstGeom prst="rect">
            <a:avLst/>
          </a:prstGeom>
          <a:solidFill>
            <a:srgbClr val="FBF3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Comic Sans MS" panose="030F0702030302020204" pitchFamily="66" charset="0"/>
              </a:rPr>
              <a:t>in</a:t>
            </a:r>
            <a:r>
              <a:rPr lang="en-US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’</a:t>
            </a:r>
            <a:r>
              <a:rPr lang="en-US" sz="32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door</a:t>
            </a:r>
            <a:r>
              <a:rPr lang="en-US" sz="3200" b="1" dirty="0">
                <a:latin typeface="Comic Sans MS" panose="030F070203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5530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"/>
          <p:cNvSpPr txBox="1">
            <a:spLocks noGrp="1"/>
          </p:cNvSpPr>
          <p:nvPr>
            <p:ph type="title"/>
          </p:nvPr>
        </p:nvSpPr>
        <p:spPr>
          <a:xfrm>
            <a:off x="1295400" y="2445620"/>
            <a:ext cx="7099425" cy="10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Listen and repeat. </a:t>
            </a:r>
            <a:endParaRPr dirty="0"/>
          </a:p>
        </p:txBody>
      </p:sp>
      <p:sp>
        <p:nvSpPr>
          <p:cNvPr id="359" name="Google Shape;359;p40"/>
          <p:cNvSpPr txBox="1">
            <a:spLocks noGrp="1"/>
          </p:cNvSpPr>
          <p:nvPr>
            <p:ph type="title" idx="2"/>
          </p:nvPr>
        </p:nvSpPr>
        <p:spPr>
          <a:xfrm>
            <a:off x="3276600" y="1123950"/>
            <a:ext cx="2199600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596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1"/>
          <p:cNvSpPr txBox="1">
            <a:spLocks noGrp="1"/>
          </p:cNvSpPr>
          <p:nvPr>
            <p:ph type="title"/>
          </p:nvPr>
        </p:nvSpPr>
        <p:spPr>
          <a:xfrm>
            <a:off x="1341783" y="227506"/>
            <a:ext cx="7704000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mic Sans MS" panose="030F0702030302020204" pitchFamily="66" charset="0"/>
              </a:rPr>
              <a:t>Look at the words and the sentences.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04800" y="891863"/>
            <a:ext cx="3124200" cy="523220"/>
          </a:xfrm>
          <a:prstGeom prst="rect">
            <a:avLst/>
          </a:prstGeom>
          <a:solidFill>
            <a:srgbClr val="FBF3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stress mark   </a:t>
            </a:r>
          </a:p>
        </p:txBody>
      </p:sp>
      <p:sp>
        <p:nvSpPr>
          <p:cNvPr id="15" name="Google Shape;367;p41"/>
          <p:cNvSpPr txBox="1">
            <a:spLocks/>
          </p:cNvSpPr>
          <p:nvPr/>
        </p:nvSpPr>
        <p:spPr>
          <a:xfrm>
            <a:off x="1459878" y="465150"/>
            <a:ext cx="77040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pPr algn="ctr"/>
            <a:r>
              <a:rPr lang="en-US" dirty="0">
                <a:latin typeface="Comic Sans MS" panose="030F0702030302020204" pitchFamily="66" charset="0"/>
              </a:rPr>
              <a:t>Listen and repeat.</a:t>
            </a:r>
          </a:p>
        </p:txBody>
      </p:sp>
      <p:sp>
        <p:nvSpPr>
          <p:cNvPr id="16" name="Google Shape;367;p41"/>
          <p:cNvSpPr txBox="1">
            <a:spLocks/>
          </p:cNvSpPr>
          <p:nvPr/>
        </p:nvSpPr>
        <p:spPr>
          <a:xfrm>
            <a:off x="1469817" y="227506"/>
            <a:ext cx="77040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pPr algn="ctr"/>
            <a:r>
              <a:rPr lang="en-US" dirty="0">
                <a:latin typeface="Comic Sans MS" panose="030F0702030302020204" pitchFamily="66" charset="0"/>
              </a:rPr>
              <a:t>Work in pairs and say.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6AF497-F0B2-79DD-3450-0ADB926A8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809750"/>
            <a:ext cx="8610600" cy="182329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83133" y="1657350"/>
            <a:ext cx="403490" cy="30480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" grpId="0"/>
      <p:bldP spid="14" grpId="0" animBg="1"/>
      <p:bldP spid="14" grpId="1" animBg="1"/>
      <p:bldP spid="15" grpId="0"/>
      <p:bldP spid="15" grpId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"/>
          <p:cNvSpPr txBox="1">
            <a:spLocks noGrp="1"/>
          </p:cNvSpPr>
          <p:nvPr>
            <p:ph type="title"/>
          </p:nvPr>
        </p:nvSpPr>
        <p:spPr>
          <a:xfrm>
            <a:off x="533400" y="2577471"/>
            <a:ext cx="8060587" cy="10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Circle, listen and check.</a:t>
            </a:r>
            <a:endParaRPr dirty="0"/>
          </a:p>
        </p:txBody>
      </p:sp>
      <p:sp>
        <p:nvSpPr>
          <p:cNvPr id="359" name="Google Shape;359;p40"/>
          <p:cNvSpPr txBox="1">
            <a:spLocks noGrp="1"/>
          </p:cNvSpPr>
          <p:nvPr>
            <p:ph type="title" idx="2"/>
          </p:nvPr>
        </p:nvSpPr>
        <p:spPr>
          <a:xfrm>
            <a:off x="3581400" y="1276350"/>
            <a:ext cx="2199600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960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7704000" cy="654000"/>
          </a:xfrm>
        </p:spPr>
        <p:txBody>
          <a:bodyPr/>
          <a:lstStyle/>
          <a:p>
            <a:pPr algn="ctr"/>
            <a:r>
              <a:rPr lang="en-US" sz="4400" dirty="0">
                <a:latin typeface="Comic Sans MS" panose="030F0702030302020204" pitchFamily="66" charset="0"/>
              </a:rPr>
              <a:t>Look and circle.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352839"/>
            <a:ext cx="77040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pPr algn="ctr"/>
            <a:r>
              <a:rPr lang="en-US" sz="4400" dirty="0">
                <a:latin typeface="Comic Sans MS" panose="030F0702030302020204" pitchFamily="66" charset="0"/>
              </a:rPr>
              <a:t>Listen and check.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E9F0C5-786B-5A4E-9CCD-5B15DA997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1721"/>
            <a:ext cx="9144000" cy="242162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4800" y="1657350"/>
            <a:ext cx="5334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58000" y="249555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81400" y="3333749"/>
            <a:ext cx="533400" cy="6345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3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160</Words>
  <Application>Microsoft Office PowerPoint</Application>
  <PresentationFormat>On-screen Show (16:9)</PresentationFormat>
  <Paragraphs>61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Calibri Light</vt:lpstr>
      <vt:lpstr>Bebas Neue</vt:lpstr>
      <vt:lpstr>Calibri</vt:lpstr>
      <vt:lpstr>Rubik</vt:lpstr>
      <vt:lpstr>Comic Sans MS</vt:lpstr>
      <vt:lpstr>Balsamiq Sans</vt:lpstr>
      <vt:lpstr>Arial</vt:lpstr>
      <vt:lpstr>Anaheim</vt:lpstr>
      <vt:lpstr>Office Theme</vt:lpstr>
      <vt:lpstr> Our school rooms</vt:lpstr>
      <vt:lpstr>Table of contents</vt:lpstr>
      <vt:lpstr>Warm up &amp; Review</vt:lpstr>
      <vt:lpstr>Listen, and clap. How many syllables?</vt:lpstr>
      <vt:lpstr>PowerPoint Presentation</vt:lpstr>
      <vt:lpstr>Listen and repeat. </vt:lpstr>
      <vt:lpstr>Look at the words and the sentences.</vt:lpstr>
      <vt:lpstr>Circle, listen and check.</vt:lpstr>
      <vt:lpstr>Look and circle.</vt:lpstr>
      <vt:lpstr>Let’s chant.</vt:lpstr>
      <vt:lpstr>PowerPoint Presentation</vt:lpstr>
      <vt:lpstr>Fun corner &amp; Wrap up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MAIHUNG</cp:lastModifiedBy>
  <cp:revision>30</cp:revision>
  <dcterms:modified xsi:type="dcterms:W3CDTF">2026-02-12T02:26:58Z</dcterms:modified>
  <cp:category>9Slide.vn</cp:category>
</cp:coreProperties>
</file>