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65" r:id="rId2"/>
    <p:sldId id="366" r:id="rId3"/>
    <p:sldId id="260" r:id="rId4"/>
    <p:sldId id="273" r:id="rId5"/>
    <p:sldId id="265" r:id="rId6"/>
    <p:sldId id="267" r:id="rId7"/>
    <p:sldId id="269" r:id="rId8"/>
    <p:sldId id="270" r:id="rId9"/>
    <p:sldId id="271" r:id="rId1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19BE4-4BA6-4372-967E-6DF13F1A47A4}" type="datetimeFigureOut">
              <a:rPr lang="vi-VN" smtClean="0"/>
              <a:t>12/02/2026</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93AD7-192F-4A57-910C-F9E856DE2FA3}"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29DDA2-9865-4AE7-8453-F24D7F85DAC7}" type="datetimeFigureOut">
              <a:rPr lang="vi-VN" smtClean="0"/>
              <a:t>12/02/2026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829DDA2-9865-4AE7-8453-F24D7F85DAC7}"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829DDA2-9865-4AE7-8453-F24D7F85DAC7}" type="datetimeFigureOut">
              <a:rPr lang="vi-VN" smtClean="0"/>
              <a:t>12/02/2026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829DDA2-9865-4AE7-8453-F24D7F85DAC7}" type="datetimeFigureOut">
              <a:rPr lang="vi-VN" smtClean="0"/>
              <a:t>12/02/2026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9DDA2-9865-4AE7-8453-F24D7F85DAC7}" type="datetimeFigureOut">
              <a:rPr lang="vi-VN" smtClean="0"/>
              <a:t>12/02/2026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9DDA2-9865-4AE7-8453-F24D7F85DAC7}"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29DDA2-9865-4AE7-8453-F24D7F85DAC7}" type="datetimeFigureOut">
              <a:rPr lang="vi-VN" smtClean="0"/>
              <a:t>12/02/2026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A561E29-86DA-4BE6-9012-89199A85D02F}"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9DDA2-9865-4AE7-8453-F24D7F85DAC7}" type="datetimeFigureOut">
              <a:rPr lang="vi-VN" smtClean="0"/>
              <a:t>12/02/2026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61E29-86DA-4BE6-9012-89199A85D02F}"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6">
            <a:extLst>
              <a:ext uri="{FF2B5EF4-FFF2-40B4-BE49-F238E27FC236}">
                <a16:creationId xmlns:a16="http://schemas.microsoft.com/office/drawing/2014/main" id="{8A124D32-88D2-4428-B63C-AD18F0A6F6DF}"/>
              </a:ext>
            </a:extLst>
          </p:cNvPr>
          <p:cNvSpPr>
            <a:spLocks noChangeArrowheads="1"/>
          </p:cNvSpPr>
          <p:nvPr/>
        </p:nvSpPr>
        <p:spPr bwMode="auto">
          <a:xfrm>
            <a:off x="53772" y="582280"/>
            <a:ext cx="9080084" cy="1111427"/>
          </a:xfrm>
          <a:prstGeom prst="rect">
            <a:avLst/>
          </a:prstGeom>
          <a:noFill/>
          <a:ln>
            <a:noFill/>
          </a:ln>
          <a:effectLst/>
          <a:extLst/>
        </p:spPr>
        <p:txBody>
          <a:bodyPr wrap="none" lIns="91318" tIns="45659" rIns="91318" bIns="45659" anchor="ctr"/>
          <a:lstStyle/>
          <a:p>
            <a:pPr algn="ctr">
              <a:spcBef>
                <a:spcPct val="5000"/>
              </a:spcBef>
              <a:spcAft>
                <a:spcPct val="5000"/>
              </a:spcAft>
              <a:defRPr/>
            </a:pPr>
            <a:r>
              <a:rPr lang="en-US" sz="32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TRƯỜNG TIỂU HỌC HOÀ NGHĨA </a:t>
            </a:r>
            <a:endParaRPr lang="en-US" sz="3200" b="1" i="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grpSp>
        <p:nvGrpSpPr>
          <p:cNvPr id="3075" name="Group 7">
            <a:extLst>
              <a:ext uri="{FF2B5EF4-FFF2-40B4-BE49-F238E27FC236}">
                <a16:creationId xmlns:a16="http://schemas.microsoft.com/office/drawing/2014/main" id="{EDD3D421-15B1-4E40-9086-F2E27ACC2D16}"/>
              </a:ext>
            </a:extLst>
          </p:cNvPr>
          <p:cNvGrpSpPr>
            <a:grpSpLocks/>
          </p:cNvGrpSpPr>
          <p:nvPr/>
        </p:nvGrpSpPr>
        <p:grpSpPr bwMode="auto">
          <a:xfrm>
            <a:off x="-25912" y="116632"/>
            <a:ext cx="9208510" cy="6741368"/>
            <a:chOff x="0" y="0"/>
            <a:chExt cx="5760" cy="4320"/>
          </a:xfrm>
        </p:grpSpPr>
        <p:pic>
          <p:nvPicPr>
            <p:cNvPr id="3081" name="Picture 8" descr="hoa">
              <a:extLst>
                <a:ext uri="{FF2B5EF4-FFF2-40B4-BE49-F238E27FC236}">
                  <a16:creationId xmlns:a16="http://schemas.microsoft.com/office/drawing/2014/main" id="{7AC8001C-2011-404E-91AB-88397B34D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9" descr="hoa">
              <a:extLst>
                <a:ext uri="{FF2B5EF4-FFF2-40B4-BE49-F238E27FC236}">
                  <a16:creationId xmlns:a16="http://schemas.microsoft.com/office/drawing/2014/main" id="{ED717AE6-81EC-4290-8142-75E1FA3B1F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8"/>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0" descr="hoa">
              <a:extLst>
                <a:ext uri="{FF2B5EF4-FFF2-40B4-BE49-F238E27FC236}">
                  <a16:creationId xmlns:a16="http://schemas.microsoft.com/office/drawing/2014/main" id="{76E07CF4-5A83-476C-8E91-070EFE81E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516" y="2052"/>
              <a:ext cx="429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1" descr="hoa">
              <a:extLst>
                <a:ext uri="{FF2B5EF4-FFF2-40B4-BE49-F238E27FC236}">
                  <a16:creationId xmlns:a16="http://schemas.microsoft.com/office/drawing/2014/main" id="{296C4C07-40B4-4194-9871-EB8265468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6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078" name="Straight Connector 2">
            <a:extLst>
              <a:ext uri="{FF2B5EF4-FFF2-40B4-BE49-F238E27FC236}">
                <a16:creationId xmlns:a16="http://schemas.microsoft.com/office/drawing/2014/main" id="{E62D3B95-4A28-4268-8AA4-D6B18C6F2FA7}"/>
              </a:ext>
            </a:extLst>
          </p:cNvPr>
          <p:cNvCxnSpPr>
            <a:cxnSpLocks noChangeShapeType="1"/>
          </p:cNvCxnSpPr>
          <p:nvPr/>
        </p:nvCxnSpPr>
        <p:spPr bwMode="auto">
          <a:xfrm>
            <a:off x="3552941" y="1484784"/>
            <a:ext cx="2081745"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3079" name="WordArt 16">
            <a:extLst>
              <a:ext uri="{FF2B5EF4-FFF2-40B4-BE49-F238E27FC236}">
                <a16:creationId xmlns:a16="http://schemas.microsoft.com/office/drawing/2014/main" id="{6577FD37-066A-4A0A-8463-AFCECE8E4322}"/>
              </a:ext>
            </a:extLst>
          </p:cNvPr>
          <p:cNvSpPr>
            <a:spLocks noChangeArrowheads="1" noChangeShapeType="1" noTextEdit="1"/>
          </p:cNvSpPr>
          <p:nvPr/>
        </p:nvSpPr>
        <p:spPr bwMode="auto">
          <a:xfrm>
            <a:off x="1451858" y="2202044"/>
            <a:ext cx="6459248" cy="145682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97" kern="10" dirty="0" err="1">
                <a:solidFill>
                  <a:srgbClr val="0000FF"/>
                </a:solidFill>
                <a:latin typeface="Times New Roman" panose="02020603050405020304" pitchFamily="18" charset="0"/>
                <a:cs typeface="Times New Roman" panose="02020603050405020304" pitchFamily="18" charset="0"/>
              </a:rPr>
              <a:t>Tự</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nhiên</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và</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xã</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hội</a:t>
            </a:r>
            <a:endParaRPr lang="en-US" sz="2097" kern="10" dirty="0">
              <a:solidFill>
                <a:srgbClr val="0000FF"/>
              </a:solidFill>
              <a:latin typeface="Times New Roman" panose="02020603050405020304" pitchFamily="18" charset="0"/>
              <a:cs typeface="Times New Roman" panose="02020603050405020304" pitchFamily="18" charset="0"/>
            </a:endParaRPr>
          </a:p>
          <a:p>
            <a:pPr algn="ctr"/>
            <a:r>
              <a:rPr lang="en-US" sz="2097" kern="10" dirty="0">
                <a:solidFill>
                  <a:srgbClr val="0000FF"/>
                </a:solidFill>
                <a:latin typeface="Times New Roman" panose="02020603050405020304" pitchFamily="18" charset="0"/>
                <a:cs typeface="Times New Roman" panose="02020603050405020304" pitchFamily="18" charset="0"/>
              </a:rPr>
              <a:t>C</a:t>
            </a:r>
            <a:r>
              <a:rPr lang="vi-VN" sz="2097" kern="10" dirty="0">
                <a:solidFill>
                  <a:srgbClr val="0000FF"/>
                </a:solidFill>
                <a:latin typeface="Times New Roman" panose="02020603050405020304" pitchFamily="18" charset="0"/>
                <a:cs typeface="Times New Roman" panose="02020603050405020304" pitchFamily="18" charset="0"/>
              </a:rPr>
              <a:t>ơ</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quan</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tiêu</a:t>
            </a:r>
            <a:r>
              <a:rPr lang="en-US" sz="2097" kern="10" dirty="0">
                <a:solidFill>
                  <a:srgbClr val="0000FF"/>
                </a:solidFill>
                <a:latin typeface="Times New Roman" panose="02020603050405020304" pitchFamily="18" charset="0"/>
                <a:cs typeface="Times New Roman" panose="02020603050405020304" pitchFamily="18" charset="0"/>
              </a:rPr>
              <a:t> </a:t>
            </a:r>
            <a:r>
              <a:rPr lang="en-US" sz="2097" kern="10" dirty="0" err="1">
                <a:solidFill>
                  <a:srgbClr val="0000FF"/>
                </a:solidFill>
                <a:latin typeface="Times New Roman" panose="02020603050405020304" pitchFamily="18" charset="0"/>
                <a:cs typeface="Times New Roman" panose="02020603050405020304" pitchFamily="18" charset="0"/>
              </a:rPr>
              <a:t>hóa</a:t>
            </a:r>
            <a:endParaRPr lang="vi-VN" sz="2097" kern="10" dirty="0">
              <a:solidFill>
                <a:srgbClr val="0000FF"/>
              </a:solidFill>
              <a:latin typeface="Times New Roman" panose="02020603050405020304" pitchFamily="18" charset="0"/>
              <a:cs typeface="Times New Roman" panose="02020603050405020304" pitchFamily="18" charset="0"/>
            </a:endParaRPr>
          </a:p>
        </p:txBody>
      </p:sp>
      <p:sp>
        <p:nvSpPr>
          <p:cNvPr id="15" name="Rectangle 6">
            <a:extLst>
              <a:ext uri="{FF2B5EF4-FFF2-40B4-BE49-F238E27FC236}">
                <a16:creationId xmlns:a16="http://schemas.microsoft.com/office/drawing/2014/main" id="{AA6CCB88-C7F6-4AA4-9DD0-44E8403EC752}"/>
              </a:ext>
            </a:extLst>
          </p:cNvPr>
          <p:cNvSpPr>
            <a:spLocks noChangeArrowheads="1"/>
          </p:cNvSpPr>
          <p:nvPr/>
        </p:nvSpPr>
        <p:spPr bwMode="auto">
          <a:xfrm>
            <a:off x="83487" y="4209061"/>
            <a:ext cx="8900925" cy="397958"/>
          </a:xfrm>
          <a:prstGeom prst="rect">
            <a:avLst/>
          </a:prstGeom>
          <a:noFill/>
          <a:ln>
            <a:noFill/>
          </a:ln>
          <a:effectLst/>
          <a:extLst/>
        </p:spPr>
        <p:txBody>
          <a:bodyPr wrap="none" lIns="91318" tIns="45659" rIns="91318" bIns="45659" anchor="ctr"/>
          <a:lstStyle/>
          <a:p>
            <a:pPr algn="ctr">
              <a:spcBef>
                <a:spcPct val="5000"/>
              </a:spcBef>
              <a:spcAft>
                <a:spcPct val="5000"/>
              </a:spcAft>
              <a:defRPr/>
            </a:pPr>
            <a:r>
              <a:rPr lang="en-US" sz="2796" b="1" dirty="0" err="1">
                <a:solidFill>
                  <a:srgbClr val="0000FF"/>
                </a:solidFill>
                <a:effectLst>
                  <a:outerShdw blurRad="38100" dist="38100" dir="2700000" algn="tl">
                    <a:srgbClr val="C0C0C0"/>
                  </a:outerShdw>
                </a:effectLst>
                <a:cs typeface="Arial" charset="0"/>
              </a:rPr>
              <a:t>Giáo</a:t>
            </a:r>
            <a:r>
              <a:rPr lang="en-US" sz="2796" b="1" dirty="0">
                <a:solidFill>
                  <a:srgbClr val="0000FF"/>
                </a:solidFill>
                <a:effectLst>
                  <a:outerShdw blurRad="38100" dist="38100" dir="2700000" algn="tl">
                    <a:srgbClr val="C0C0C0"/>
                  </a:outerShdw>
                </a:effectLst>
                <a:cs typeface="Arial" charset="0"/>
              </a:rPr>
              <a:t> </a:t>
            </a:r>
            <a:r>
              <a:rPr lang="en-US" sz="2796" b="1" dirty="0" err="1">
                <a:solidFill>
                  <a:srgbClr val="0000FF"/>
                </a:solidFill>
                <a:effectLst>
                  <a:outerShdw blurRad="38100" dist="38100" dir="2700000" algn="tl">
                    <a:srgbClr val="C0C0C0"/>
                  </a:outerShdw>
                </a:effectLst>
                <a:cs typeface="Arial" charset="0"/>
              </a:rPr>
              <a:t>viên</a:t>
            </a:r>
            <a:r>
              <a:rPr lang="en-US" sz="2796" b="1" dirty="0">
                <a:solidFill>
                  <a:srgbClr val="0000FF"/>
                </a:solidFill>
                <a:effectLst>
                  <a:outerShdw blurRad="38100" dist="38100" dir="2700000" algn="tl">
                    <a:srgbClr val="C0C0C0"/>
                  </a:outerShdw>
                </a:effectLst>
                <a:cs typeface="Arial" charset="0"/>
              </a:rPr>
              <a:t>: </a:t>
            </a:r>
            <a:r>
              <a:rPr lang="en-US" sz="2796" b="1" dirty="0" err="1">
                <a:solidFill>
                  <a:srgbClr val="0000FF"/>
                </a:solidFill>
                <a:effectLst>
                  <a:outerShdw blurRad="38100" dist="38100" dir="2700000" algn="tl">
                    <a:srgbClr val="C0C0C0"/>
                  </a:outerShdw>
                </a:effectLst>
                <a:cs typeface="Arial" charset="0"/>
              </a:rPr>
              <a:t>Vũ</a:t>
            </a:r>
            <a:r>
              <a:rPr lang="en-US" sz="2796" b="1" dirty="0">
                <a:solidFill>
                  <a:srgbClr val="0000FF"/>
                </a:solidFill>
                <a:effectLst>
                  <a:outerShdw blurRad="38100" dist="38100" dir="2700000" algn="tl">
                    <a:srgbClr val="C0C0C0"/>
                  </a:outerShdw>
                </a:effectLst>
                <a:cs typeface="Arial" charset="0"/>
              </a:rPr>
              <a:t> </a:t>
            </a:r>
            <a:r>
              <a:rPr lang="en-US" sz="2796" b="1" dirty="0" err="1">
                <a:solidFill>
                  <a:srgbClr val="0000FF"/>
                </a:solidFill>
                <a:effectLst>
                  <a:outerShdw blurRad="38100" dist="38100" dir="2700000" algn="tl">
                    <a:srgbClr val="C0C0C0"/>
                  </a:outerShdw>
                </a:effectLst>
                <a:cs typeface="Arial" charset="0"/>
              </a:rPr>
              <a:t>Giang</a:t>
            </a:r>
            <a:r>
              <a:rPr lang="en-US" sz="2796" b="1" dirty="0">
                <a:solidFill>
                  <a:srgbClr val="0000FF"/>
                </a:solidFill>
                <a:effectLst>
                  <a:outerShdw blurRad="38100" dist="38100" dir="2700000" algn="tl">
                    <a:srgbClr val="C0C0C0"/>
                  </a:outerShdw>
                </a:effectLst>
                <a:cs typeface="Arial" charset="0"/>
              </a:rPr>
              <a:t> </a:t>
            </a:r>
            <a:r>
              <a:rPr lang="en-US" sz="2796" b="1" dirty="0" err="1">
                <a:solidFill>
                  <a:srgbClr val="0000FF"/>
                </a:solidFill>
                <a:effectLst>
                  <a:outerShdw blurRad="38100" dist="38100" dir="2700000" algn="tl">
                    <a:srgbClr val="C0C0C0"/>
                  </a:outerShdw>
                </a:effectLst>
                <a:cs typeface="Arial" charset="0"/>
              </a:rPr>
              <a:t>Huyên</a:t>
            </a:r>
            <a:r>
              <a:rPr lang="en-US" sz="2796" b="1" dirty="0">
                <a:solidFill>
                  <a:srgbClr val="0000FF"/>
                </a:solidFill>
                <a:effectLst>
                  <a:outerShdw blurRad="38100" dist="38100" dir="2700000" algn="tl">
                    <a:srgbClr val="C0C0C0"/>
                  </a:outerShdw>
                </a:effectLst>
                <a:cs typeface="Arial" charset="0"/>
              </a:rPr>
              <a:t> – </a:t>
            </a:r>
            <a:r>
              <a:rPr lang="en-US" sz="2796" b="1" dirty="0" err="1">
                <a:solidFill>
                  <a:srgbClr val="0000FF"/>
                </a:solidFill>
                <a:effectLst>
                  <a:outerShdw blurRad="38100" dist="38100" dir="2700000" algn="tl">
                    <a:srgbClr val="C0C0C0"/>
                  </a:outerShdw>
                </a:effectLst>
                <a:cs typeface="Arial" charset="0"/>
              </a:rPr>
              <a:t>Lớp</a:t>
            </a:r>
            <a:r>
              <a:rPr lang="en-US" sz="2796" b="1" dirty="0">
                <a:solidFill>
                  <a:srgbClr val="0000FF"/>
                </a:solidFill>
                <a:effectLst>
                  <a:outerShdw blurRad="38100" dist="38100" dir="2700000" algn="tl">
                    <a:srgbClr val="C0C0C0"/>
                  </a:outerShdw>
                </a:effectLst>
                <a:cs typeface="Arial" charset="0"/>
              </a:rPr>
              <a:t> 3A</a:t>
            </a:r>
          </a:p>
        </p:txBody>
      </p:sp>
    </p:spTree>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411760" y="1340768"/>
            <a:ext cx="3871464" cy="877765"/>
          </a:xfrm>
          <a:prstGeom prst="rect">
            <a:avLst/>
          </a:prstGeom>
          <a:noFill/>
          <a:ln w="9525">
            <a:noFill/>
            <a:miter lim="800000"/>
            <a:headEnd/>
            <a:tailEnd/>
          </a:ln>
        </p:spPr>
        <p:txBody>
          <a:bodyPr lIns="76794" tIns="38398" rIns="76794" bIns="38398">
            <a:spAutoFit/>
          </a:bodyPr>
          <a:lstStyle/>
          <a:p>
            <a:pPr algn="ctr" defTabSz="383562">
              <a:lnSpc>
                <a:spcPct val="130000"/>
              </a:lnSpc>
            </a:pPr>
            <a:r>
              <a:rPr lang="en-US" altLang="en-US" sz="4000" b="1" dirty="0">
                <a:solidFill>
                  <a:srgbClr val="1D8387"/>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624574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3962" y="5321892"/>
            <a:ext cx="330040" cy="440053"/>
          </a:xfrm>
          <a:prstGeom prst="rect">
            <a:avLst/>
          </a:prstGeom>
        </p:spPr>
      </p:pic>
      <p:sp>
        <p:nvSpPr>
          <p:cNvPr id="16" name="TextBox 16"/>
          <p:cNvSpPr txBox="1"/>
          <p:nvPr/>
        </p:nvSpPr>
        <p:spPr>
          <a:xfrm>
            <a:off x="2919388" y="2557669"/>
            <a:ext cx="3305225" cy="397545"/>
          </a:xfrm>
          <a:prstGeom prst="rect">
            <a:avLst/>
          </a:prstGeom>
        </p:spPr>
        <p:txBody>
          <a:bodyPr lIns="0" tIns="0" rIns="0" bIns="0" rtlCol="0" anchor="t">
            <a:spAutoFit/>
          </a:bodyPr>
          <a:lstStyle/>
          <a:p>
            <a:pPr algn="ctr">
              <a:lnSpc>
                <a:spcPts val="3136"/>
              </a:lnSpc>
            </a:pPr>
            <a:r>
              <a:rPr lang="vi-VN" sz="4000" dirty="0">
                <a:solidFill>
                  <a:srgbClr val="FFFBEC"/>
                </a:solidFill>
              </a:rPr>
              <a:t>BÀI 18</a:t>
            </a:r>
            <a:endParaRPr lang="en-US" sz="4000" dirty="0">
              <a:solidFill>
                <a:srgbClr val="FFFBEC"/>
              </a:solidFill>
            </a:endParaRPr>
          </a:p>
        </p:txBody>
      </p:sp>
      <p:sp>
        <p:nvSpPr>
          <p:cNvPr id="19" name="TextBox 18"/>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9" name="Rectangle 8"/>
          <p:cNvSpPr/>
          <p:nvPr/>
        </p:nvSpPr>
        <p:spPr>
          <a:xfrm>
            <a:off x="0" y="1428736"/>
            <a:ext cx="9027330" cy="482593"/>
          </a:xfrm>
          <a:prstGeom prst="rect">
            <a:avLst/>
          </a:prstGeom>
        </p:spPr>
        <p:txBody>
          <a:bodyPr wrap="none" lIns="51206" tIns="25603" rIns="51206" bIns="25603">
            <a:spAutoFit/>
          </a:bodyPr>
          <a:lstStyle/>
          <a:p>
            <a:r>
              <a:rPr lang="nl-NL" sz="2800" b="1" dirty="0">
                <a:solidFill>
                  <a:srgbClr val="0000FF"/>
                </a:solidFill>
                <a:latin typeface="Times New Roman" pitchFamily="18" charset="0"/>
                <a:ea typeface="Calibri" panose="020F0502020204030204" pitchFamily="34" charset="0"/>
                <a:cs typeface="Times New Roman" pitchFamily="18" charset="0"/>
              </a:rPr>
              <a:t>* Điều gì sẽ xảy ra với thức ăn khi chúng ta ăn vào cơ thể</a:t>
            </a:r>
            <a:r>
              <a:rPr lang="vi-VN" sz="2800" b="1" dirty="0">
                <a:solidFill>
                  <a:srgbClr val="0000FF"/>
                </a:solidFill>
                <a:latin typeface="Times New Roman" pitchFamily="18" charset="0"/>
                <a:ea typeface="Calibri" panose="020F0502020204030204" pitchFamily="34" charset="0"/>
                <a:cs typeface="Times New Roman" pitchFamily="18" charset="0"/>
              </a:rPr>
              <a:t>?</a:t>
            </a:r>
            <a:endParaRPr lang="en-US" sz="2800" b="1" dirty="0">
              <a:solidFill>
                <a:srgbClr val="0000FF"/>
              </a:solidFill>
              <a:latin typeface="Times New Roman" pitchFamily="18" charset="0"/>
              <a:cs typeface="Times New Roman" pitchFamily="18" charset="0"/>
            </a:endParaRPr>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5643570" y="2000240"/>
            <a:ext cx="3500430" cy="4857760"/>
          </a:xfrm>
          <a:prstGeom prst="rect">
            <a:avLst/>
          </a:prstGeom>
        </p:spPr>
      </p:pic>
      <p:sp>
        <p:nvSpPr>
          <p:cNvPr id="13" name="TextBox 12"/>
          <p:cNvSpPr txBox="1"/>
          <p:nvPr/>
        </p:nvSpPr>
        <p:spPr>
          <a:xfrm>
            <a:off x="0" y="2143116"/>
            <a:ext cx="5715008" cy="523220"/>
          </a:xfrm>
          <a:prstGeom prst="rect">
            <a:avLst/>
          </a:prstGeom>
          <a:noFill/>
        </p:spPr>
        <p:txBody>
          <a:bodyPr wrap="square" rtlCol="0">
            <a:spAutoFit/>
          </a:bodyPr>
          <a:lstStyle/>
          <a:p>
            <a:r>
              <a:rPr lang="en-US" sz="2800" b="1" dirty="0">
                <a:solidFill>
                  <a:srgbClr val="008000"/>
                </a:solidFill>
                <a:latin typeface="Times New Roman" pitchFamily="18" charset="0"/>
                <a:cs typeface="Times New Roman" pitchFamily="18" charset="0"/>
              </a:rPr>
              <a:t>1.Các </a:t>
            </a:r>
            <a:r>
              <a:rPr lang="en-US" sz="2800" b="1" dirty="0" err="1">
                <a:solidFill>
                  <a:srgbClr val="008000"/>
                </a:solidFill>
                <a:latin typeface="Times New Roman" pitchFamily="18" charset="0"/>
                <a:cs typeface="Times New Roman" pitchFamily="18" charset="0"/>
              </a:rPr>
              <a:t>bộ</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phận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của</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cơ</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quan</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tiêu</a:t>
            </a:r>
            <a:r>
              <a:rPr lang="en-US" sz="2800" b="1" dirty="0">
                <a:solidFill>
                  <a:srgbClr val="008000"/>
                </a:solidFill>
                <a:latin typeface="Times New Roman" pitchFamily="18" charset="0"/>
                <a:cs typeface="Times New Roman" pitchFamily="18" charset="0"/>
              </a:rPr>
              <a:t> </a:t>
            </a:r>
            <a:r>
              <a:rPr lang="en-US" sz="2800" b="1" dirty="0" err="1">
                <a:solidFill>
                  <a:srgbClr val="008000"/>
                </a:solidFill>
                <a:latin typeface="Times New Roman" pitchFamily="18" charset="0"/>
                <a:cs typeface="Times New Roman" pitchFamily="18" charset="0"/>
              </a:rPr>
              <a:t>hóa</a:t>
            </a:r>
            <a:r>
              <a:rPr lang="en-US" sz="2800" b="1" dirty="0">
                <a:solidFill>
                  <a:srgbClr val="008000"/>
                </a:solidFill>
                <a:latin typeface="Times New Roman" pitchFamily="18" charset="0"/>
                <a:cs typeface="Times New Roman" pitchFamily="18" charset="0"/>
              </a:rPr>
              <a:t>.</a:t>
            </a:r>
            <a:endParaRPr lang="vi-VN" sz="2800" b="1" dirty="0">
              <a:solidFill>
                <a:srgbClr val="008000"/>
              </a:solidFill>
              <a:latin typeface="Times New Roman" pitchFamily="18" charset="0"/>
              <a:cs typeface="Times New Roman" pitchFamily="18" charset="0"/>
            </a:endParaRPr>
          </a:p>
        </p:txBody>
      </p:sp>
      <p:sp>
        <p:nvSpPr>
          <p:cNvPr id="14" name="TextBox 13"/>
          <p:cNvSpPr txBox="1"/>
          <p:nvPr/>
        </p:nvSpPr>
        <p:spPr>
          <a:xfrm>
            <a:off x="0" y="2857496"/>
            <a:ext cx="5357818" cy="954107"/>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nl-NL" sz="2800" b="1" dirty="0">
                <a:solidFill>
                  <a:srgbClr val="0000FF"/>
                </a:solidFill>
                <a:latin typeface="Times New Roman" pitchFamily="18" charset="0"/>
                <a:ea typeface="Calibri" panose="020F0502020204030204" pitchFamily="34" charset="0"/>
                <a:cs typeface="Times New Roman" pitchFamily="18" charset="0"/>
              </a:rPr>
              <a:t>Hãy chỉ và nói tên các bộ phận của cơ quan tiêu hóa.</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sp>
        <p:nvSpPr>
          <p:cNvPr id="17" name="TextBox 16"/>
          <p:cNvSpPr txBox="1"/>
          <p:nvPr/>
        </p:nvSpPr>
        <p:spPr>
          <a:xfrm>
            <a:off x="0" y="3929066"/>
            <a:ext cx="5286380" cy="954107"/>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 </a:t>
            </a:r>
            <a:r>
              <a:rPr lang="nl-NL" sz="2800" b="1" dirty="0">
                <a:solidFill>
                  <a:srgbClr val="0000FF"/>
                </a:solidFill>
                <a:latin typeface="Times New Roman" pitchFamily="18" charset="0"/>
                <a:ea typeface="Calibri" panose="020F0502020204030204" pitchFamily="34" charset="0"/>
                <a:cs typeface="Times New Roman" pitchFamily="18" charset="0"/>
              </a:rPr>
              <a:t>Cơ quan tiêu hóa gồm những bộ phận nào?</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
                                        </p:tgtEl>
                                        <p:attrNameLst>
                                          <p:attrName>style.visibility</p:attrName>
                                        </p:attrNameLst>
                                      </p:cBhvr>
                                      <p:to>
                                        <p:strVal val="visible"/>
                                      </p:to>
                                    </p:set>
                                    <p:anim calcmode="discrete" valueType="clr">
                                      <p:cBhvr override="childStyle">
                                        <p:cTn id="1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
                                        </p:tgtEl>
                                        <p:attrNameLst>
                                          <p:attrName>fillcolor</p:attrName>
                                        </p:attrNameLst>
                                      </p:cBhvr>
                                      <p:tavLst>
                                        <p:tav tm="0">
                                          <p:val>
                                            <p:clrVal>
                                              <a:schemeClr val="accent2"/>
                                            </p:clrVal>
                                          </p:val>
                                        </p:tav>
                                        <p:tav tm="50000">
                                          <p:val>
                                            <p:clrVal>
                                              <a:schemeClr val="hlink"/>
                                            </p:clrVal>
                                          </p:val>
                                        </p:tav>
                                      </p:tavLst>
                                    </p:anim>
                                    <p:set>
                                      <p:cBhvr>
                                        <p:cTn id="16" dur="80"/>
                                        <p:tgtEl>
                                          <p:spTgt spid="8"/>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
                                        </p:tgtEl>
                                        <p:attrNameLst>
                                          <p:attrName>style.visibility</p:attrName>
                                        </p:attrNameLst>
                                      </p:cBhvr>
                                      <p:to>
                                        <p:strVal val="visible"/>
                                      </p:to>
                                    </p:set>
                                    <p:anim calcmode="discrete" valueType="clr">
                                      <p:cBhvr override="childStyle">
                                        <p:cTn id="2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
                                        </p:tgtEl>
                                        <p:attrNameLst>
                                          <p:attrName>fillcolor</p:attrName>
                                        </p:attrNameLst>
                                      </p:cBhvr>
                                      <p:tavLst>
                                        <p:tav tm="0">
                                          <p:val>
                                            <p:clrVal>
                                              <a:schemeClr val="accent2"/>
                                            </p:clrVal>
                                          </p:val>
                                        </p:tav>
                                        <p:tav tm="50000">
                                          <p:val>
                                            <p:clrVal>
                                              <a:schemeClr val="hlink"/>
                                            </p:clrVal>
                                          </p:val>
                                        </p:tav>
                                      </p:tavLst>
                                    </p:anim>
                                    <p:set>
                                      <p:cBhvr>
                                        <p:cTn id="23" dur="80"/>
                                        <p:tgtEl>
                                          <p:spTgt spid="13"/>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14"/>
                                        </p:tgtEl>
                                        <p:attrNameLst>
                                          <p:attrName>style.visibility</p:attrName>
                                        </p:attrNameLst>
                                      </p:cBhvr>
                                      <p:to>
                                        <p:strVal val="visible"/>
                                      </p:to>
                                    </p:set>
                                    <p:anim calcmode="discrete" valueType="clr">
                                      <p:cBhvr override="childStyle">
                                        <p:cTn id="3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4"/>
                                        </p:tgtEl>
                                        <p:attrNameLst>
                                          <p:attrName>fillcolor</p:attrName>
                                        </p:attrNameLst>
                                      </p:cBhvr>
                                      <p:tavLst>
                                        <p:tav tm="0">
                                          <p:val>
                                            <p:clrVal>
                                              <a:schemeClr val="accent2"/>
                                            </p:clrVal>
                                          </p:val>
                                        </p:tav>
                                        <p:tav tm="50000">
                                          <p:val>
                                            <p:clrVal>
                                              <a:schemeClr val="hlink"/>
                                            </p:clrVal>
                                          </p:val>
                                        </p:tav>
                                      </p:tavLst>
                                    </p:anim>
                                    <p:set>
                                      <p:cBhvr>
                                        <p:cTn id="36" dur="80"/>
                                        <p:tgtEl>
                                          <p:spTgt spid="14"/>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7" presetClass="entr" presetSubtype="0" fill="hold" grpId="0" nodeType="clickEffect">
                                  <p:stCondLst>
                                    <p:cond delay="0"/>
                                  </p:stCondLst>
                                  <p:iterate type="lt">
                                    <p:tmPct val="50000"/>
                                  </p:iterate>
                                  <p:childTnLst>
                                    <p:set>
                                      <p:cBhvr>
                                        <p:cTn id="40" dur="1" fill="hold">
                                          <p:stCondLst>
                                            <p:cond delay="0"/>
                                          </p:stCondLst>
                                        </p:cTn>
                                        <p:tgtEl>
                                          <p:spTgt spid="17"/>
                                        </p:tgtEl>
                                        <p:attrNameLst>
                                          <p:attrName>style.visibility</p:attrName>
                                        </p:attrNameLst>
                                      </p:cBhvr>
                                      <p:to>
                                        <p:strVal val="visible"/>
                                      </p:to>
                                    </p:set>
                                    <p:anim calcmode="discrete" valueType="clr">
                                      <p:cBhvr override="childStyle">
                                        <p:cTn id="4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7"/>
                                        </p:tgtEl>
                                        <p:attrNameLst>
                                          <p:attrName>fillcolor</p:attrName>
                                        </p:attrNameLst>
                                      </p:cBhvr>
                                      <p:tavLst>
                                        <p:tav tm="0">
                                          <p:val>
                                            <p:clrVal>
                                              <a:schemeClr val="accent2"/>
                                            </p:clrVal>
                                          </p:val>
                                        </p:tav>
                                        <p:tav tm="50000">
                                          <p:val>
                                            <p:clrVal>
                                              <a:schemeClr val="hlink"/>
                                            </p:clrVal>
                                          </p:val>
                                        </p:tav>
                                      </p:tavLst>
                                    </p:anim>
                                    <p:set>
                                      <p:cBhvr>
                                        <p:cTn id="43" dur="80"/>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4"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5643570" y="2000240"/>
            <a:ext cx="3500430" cy="4857760"/>
          </a:xfrm>
          <a:prstGeom prst="rect">
            <a:avLst/>
          </a:prstGeom>
        </p:spPr>
      </p:pic>
      <p:sp>
        <p:nvSpPr>
          <p:cNvPr id="6" name="TextBox 5"/>
          <p:cNvSpPr txBox="1"/>
          <p:nvPr/>
        </p:nvSpPr>
        <p:spPr>
          <a:xfrm>
            <a:off x="0" y="1357298"/>
            <a:ext cx="5715008"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1.Các </a:t>
            </a:r>
            <a:r>
              <a:rPr lang="en-US" sz="2400" b="1" dirty="0" err="1">
                <a:solidFill>
                  <a:srgbClr val="0000FF"/>
                </a:solidFill>
                <a:latin typeface="Times New Roman" pitchFamily="18" charset="0"/>
                <a:cs typeface="Times New Roman" pitchFamily="18" charset="0"/>
              </a:rPr>
              <a:t>bộ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sp>
        <p:nvSpPr>
          <p:cNvPr id="7" name="TextBox 6"/>
          <p:cNvSpPr txBox="1"/>
          <p:nvPr/>
        </p:nvSpPr>
        <p:spPr>
          <a:xfrm>
            <a:off x="0" y="1857364"/>
            <a:ext cx="6072198"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 </a:t>
            </a:r>
            <a:r>
              <a:rPr lang="nl-NL" sz="2400" b="1" dirty="0">
                <a:solidFill>
                  <a:srgbClr val="008000"/>
                </a:solidFill>
                <a:latin typeface="Times New Roman" pitchFamily="18" charset="0"/>
                <a:ea typeface="Calibri" panose="020F0502020204030204" pitchFamily="34" charset="0"/>
                <a:cs typeface="Times New Roman" pitchFamily="18" charset="0"/>
              </a:rPr>
              <a:t>Cơ quan tiêu hóa gồm những bộ phận:</a:t>
            </a:r>
            <a:endParaRPr lang="en-US" sz="2400" b="1" dirty="0">
              <a:solidFill>
                <a:srgbClr val="008000"/>
              </a:solidFill>
              <a:latin typeface="Times New Roman" pitchFamily="18" charset="0"/>
              <a:ea typeface="Calibri" panose="020F0502020204030204" pitchFamily="34" charset="0"/>
              <a:cs typeface="Times New Roman" pitchFamily="18" charset="0"/>
            </a:endParaRPr>
          </a:p>
        </p:txBody>
      </p:sp>
      <p:sp>
        <p:nvSpPr>
          <p:cNvPr id="8" name="Rounded Rectangle 7"/>
          <p:cNvSpPr/>
          <p:nvPr/>
        </p:nvSpPr>
        <p:spPr>
          <a:xfrm>
            <a:off x="1571604" y="2500306"/>
            <a:ext cx="2705100" cy="557210"/>
          </a:xfrm>
          <a:prstGeom prst="roundRect">
            <a:avLst/>
          </a:prstGeom>
          <a:solidFill>
            <a:schemeClr val="accent3">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rgbClr val="FF0000"/>
                </a:solidFill>
              </a:rPr>
              <a:t>CƠ QUAN TIÊU HÓA</a:t>
            </a:r>
            <a:endParaRPr lang="en-US" sz="2000" b="1" dirty="0">
              <a:solidFill>
                <a:srgbClr val="FF0000"/>
              </a:solidFill>
            </a:endParaRPr>
          </a:p>
        </p:txBody>
      </p:sp>
      <p:sp>
        <p:nvSpPr>
          <p:cNvPr id="9" name="Rounded Rectangle 8"/>
          <p:cNvSpPr/>
          <p:nvPr/>
        </p:nvSpPr>
        <p:spPr>
          <a:xfrm>
            <a:off x="357158" y="3571876"/>
            <a:ext cx="2438400" cy="511188"/>
          </a:xfrm>
          <a:prstGeom prst="round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chemeClr val="tx1"/>
                </a:solidFill>
              </a:rPr>
              <a:t>Ống tiêu hóa</a:t>
            </a:r>
            <a:endParaRPr lang="en-US" sz="2000" b="1" dirty="0">
              <a:solidFill>
                <a:schemeClr val="tx1"/>
              </a:solidFill>
            </a:endParaRPr>
          </a:p>
        </p:txBody>
      </p:sp>
      <p:sp>
        <p:nvSpPr>
          <p:cNvPr id="10" name="Rounded Rectangle 9"/>
          <p:cNvSpPr/>
          <p:nvPr/>
        </p:nvSpPr>
        <p:spPr>
          <a:xfrm>
            <a:off x="2928926" y="3571876"/>
            <a:ext cx="2438400" cy="511188"/>
          </a:xfrm>
          <a:prstGeom prst="roundRect">
            <a:avLst/>
          </a:prstGeom>
          <a:solidFill>
            <a:schemeClr val="accent6">
              <a:lumMod val="20000"/>
              <a:lumOff val="8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2000" b="1" dirty="0">
                <a:solidFill>
                  <a:schemeClr val="tx1"/>
                </a:solidFill>
              </a:rPr>
              <a:t>Tuyến tiêu hóa</a:t>
            </a:r>
            <a:endParaRPr lang="en-US" sz="2000" b="1" dirty="0">
              <a:solidFill>
                <a:schemeClr val="tx1"/>
              </a:solidFill>
            </a:endParaRPr>
          </a:p>
        </p:txBody>
      </p:sp>
      <p:cxnSp>
        <p:nvCxnSpPr>
          <p:cNvPr id="11" name="Straight Arrow Connector 10"/>
          <p:cNvCxnSpPr>
            <a:stCxn id="8" idx="2"/>
            <a:endCxn id="9" idx="0"/>
          </p:cNvCxnSpPr>
          <p:nvPr/>
        </p:nvCxnSpPr>
        <p:spPr>
          <a:xfrm rot="5400000">
            <a:off x="1993076" y="2640798"/>
            <a:ext cx="514360" cy="13477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8" idx="2"/>
            <a:endCxn id="10" idx="0"/>
          </p:cNvCxnSpPr>
          <p:nvPr/>
        </p:nvCxnSpPr>
        <p:spPr>
          <a:xfrm rot="16200000" flipH="1">
            <a:off x="3278960" y="2702710"/>
            <a:ext cx="514360" cy="12239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0" y="4214029"/>
            <a:ext cx="1858389" cy="2267697"/>
          </a:xfrm>
          <a:prstGeom prst="rect">
            <a:avLst/>
          </a:prstGeom>
          <a:noFill/>
        </p:spPr>
        <p:txBody>
          <a:bodyPr wrap="square" lIns="51206" tIns="25603" rIns="51206" bIns="25603" rtlCol="0">
            <a:spAutoFit/>
          </a:bodyPr>
          <a:lstStyle/>
          <a:p>
            <a:pPr marL="256032" indent="-256032">
              <a:buFont typeface="Wingdings" panose="05000000000000000000" pitchFamily="2" charset="2"/>
              <a:buChar char="§"/>
            </a:pPr>
            <a:r>
              <a:rPr lang="vi-VN" sz="2400" b="1" dirty="0">
                <a:latin typeface="Times New Roman" pitchFamily="18" charset="0"/>
                <a:cs typeface="Times New Roman" pitchFamily="18" charset="0"/>
              </a:rPr>
              <a:t>Miệng</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Thực quản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Dạ dày</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Ruột non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Ruột già</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Hậu môn</a:t>
            </a:r>
            <a:endParaRPr lang="en-US" sz="2400" b="1" dirty="0">
              <a:latin typeface="Times New Roman" pitchFamily="18" charset="0"/>
              <a:cs typeface="Times New Roman" pitchFamily="18" charset="0"/>
            </a:endParaRPr>
          </a:p>
        </p:txBody>
      </p:sp>
      <p:sp>
        <p:nvSpPr>
          <p:cNvPr id="14" name="TextBox 13"/>
          <p:cNvSpPr txBox="1"/>
          <p:nvPr/>
        </p:nvSpPr>
        <p:spPr>
          <a:xfrm>
            <a:off x="3643306" y="4429132"/>
            <a:ext cx="2415840" cy="1529034"/>
          </a:xfrm>
          <a:prstGeom prst="rect">
            <a:avLst/>
          </a:prstGeom>
          <a:noFill/>
        </p:spPr>
        <p:txBody>
          <a:bodyPr wrap="none" lIns="51206" tIns="25603" rIns="51206" bIns="25603" rtlCol="0">
            <a:spAutoFit/>
          </a:bodyPr>
          <a:lstStyle/>
          <a:p>
            <a:pPr marL="256032" indent="-256032">
              <a:buFont typeface="Wingdings" panose="05000000000000000000" pitchFamily="2" charset="2"/>
              <a:buChar char="§"/>
            </a:pPr>
            <a:r>
              <a:rPr lang="vi-VN" sz="2400" b="1" dirty="0">
                <a:latin typeface="Times New Roman" pitchFamily="18" charset="0"/>
                <a:cs typeface="Times New Roman" pitchFamily="18" charset="0"/>
              </a:rPr>
              <a:t>Tuyến nước bọt</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Gan</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Túi mật</a:t>
            </a:r>
          </a:p>
          <a:p>
            <a:pPr marL="256032" indent="-256032">
              <a:buFont typeface="Wingdings" panose="05000000000000000000" pitchFamily="2" charset="2"/>
              <a:buChar char="§"/>
            </a:pPr>
            <a:r>
              <a:rPr lang="vi-VN" sz="2400" b="1" dirty="0">
                <a:latin typeface="Times New Roman" pitchFamily="18" charset="0"/>
                <a:cs typeface="Times New Roman" pitchFamily="18" charset="0"/>
              </a:rPr>
              <a:t>Tụy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arn(inVertic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17" name="TextBox 16"/>
          <p:cNvSpPr txBox="1"/>
          <p:nvPr/>
        </p:nvSpPr>
        <p:spPr>
          <a:xfrm>
            <a:off x="0" y="1357298"/>
            <a:ext cx="5715008"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1.Các </a:t>
            </a:r>
            <a:r>
              <a:rPr lang="en-US" sz="2400" b="1" dirty="0" err="1">
                <a:solidFill>
                  <a:srgbClr val="0000FF"/>
                </a:solidFill>
                <a:latin typeface="Times New Roman" pitchFamily="18" charset="0"/>
                <a:cs typeface="Times New Roman" pitchFamily="18" charset="0"/>
              </a:rPr>
              <a:t>bộ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quan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tiêu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a:t>
            </a:r>
            <a:endParaRPr lang="vi-VN" sz="2400" b="1" dirty="0">
              <a:solidFill>
                <a:srgbClr val="0000FF"/>
              </a:solidFill>
              <a:latin typeface="Times New Roman" pitchFamily="18" charset="0"/>
              <a:cs typeface="Times New Roman" pitchFamily="18"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20856" r="20856"/>
          <a:stretch/>
        </p:blipFill>
        <p:spPr>
          <a:xfrm>
            <a:off x="0" y="1503841"/>
            <a:ext cx="2500297" cy="5354159"/>
          </a:xfrm>
          <a:prstGeom prst="rect">
            <a:avLst/>
          </a:prstGeom>
        </p:spPr>
      </p:pic>
      <p:sp>
        <p:nvSpPr>
          <p:cNvPr id="24" name="Rectangle 23"/>
          <p:cNvSpPr/>
          <p:nvPr/>
        </p:nvSpPr>
        <p:spPr>
          <a:xfrm>
            <a:off x="3055440" y="1893759"/>
            <a:ext cx="6088560"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00FF"/>
                </a:solidFill>
                <a:latin typeface="Times New Roman" pitchFamily="18" charset="0"/>
                <a:ea typeface="Calibri" panose="020F0502020204030204" pitchFamily="34" charset="0"/>
                <a:cs typeface="Times New Roman" pitchFamily="18" charset="0"/>
              </a:rPr>
              <a:t>Ống tiêu hóa bắt đầu từ miệng và kết thúc tại hậu môn, dài đến 7 mét, gấp 4 lần chiều cao của người trưởng thành. </a:t>
            </a:r>
            <a:endParaRPr lang="en-US" sz="2400" b="1" dirty="0">
              <a:solidFill>
                <a:srgbClr val="0000FF"/>
              </a:solidFill>
              <a:latin typeface="Times New Roman" pitchFamily="18" charset="0"/>
              <a:cs typeface="Times New Roman" pitchFamily="18" charset="0"/>
            </a:endParaRPr>
          </a:p>
        </p:txBody>
      </p:sp>
      <p:sp>
        <p:nvSpPr>
          <p:cNvPr id="26" name="Rectangle 25"/>
          <p:cNvSpPr/>
          <p:nvPr/>
        </p:nvSpPr>
        <p:spPr>
          <a:xfrm>
            <a:off x="3000364" y="3286124"/>
            <a:ext cx="5929354" cy="790370"/>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8000"/>
                </a:solidFill>
                <a:latin typeface="Times New Roman" pitchFamily="18" charset="0"/>
                <a:ea typeface="Calibri" panose="020F0502020204030204" pitchFamily="34" charset="0"/>
                <a:cs typeface="Times New Roman" pitchFamily="18" charset="0"/>
              </a:rPr>
              <a:t>Thực quản là một ống dài khoảng 25 xen-ti-mét. </a:t>
            </a:r>
            <a:endParaRPr lang="en-US" sz="2400" b="1" dirty="0">
              <a:solidFill>
                <a:srgbClr val="008000"/>
              </a:solidFill>
              <a:latin typeface="Times New Roman" pitchFamily="18" charset="0"/>
              <a:cs typeface="Times New Roman" pitchFamily="18" charset="0"/>
            </a:endParaRPr>
          </a:p>
        </p:txBody>
      </p:sp>
      <p:sp>
        <p:nvSpPr>
          <p:cNvPr id="29" name="Rectangle 28"/>
          <p:cNvSpPr/>
          <p:nvPr/>
        </p:nvSpPr>
        <p:spPr>
          <a:xfrm>
            <a:off x="2928927" y="4206113"/>
            <a:ext cx="6215074"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nl-NL" sz="2400" b="1" dirty="0">
                <a:solidFill>
                  <a:srgbClr val="0000FF"/>
                </a:solidFill>
                <a:latin typeface="Times New Roman" pitchFamily="18" charset="0"/>
                <a:ea typeface="Calibri" panose="020F0502020204030204" pitchFamily="34" charset="0"/>
                <a:cs typeface="Times New Roman" pitchFamily="18" charset="0"/>
              </a:rPr>
              <a:t>Dạ dày là thành phần phình to nhất của ống tiêu hóa, làm thành cái túi có thể tích khoảng 1200 xen-ti-mét khối. </a:t>
            </a:r>
            <a:endParaRPr lang="en-US" sz="2400" b="1" dirty="0">
              <a:solidFill>
                <a:srgbClr val="0000FF"/>
              </a:solidFill>
              <a:latin typeface="Times New Roman" pitchFamily="18" charset="0"/>
              <a:cs typeface="Times New Roman" pitchFamily="18" charset="0"/>
            </a:endParaRPr>
          </a:p>
        </p:txBody>
      </p:sp>
      <p:sp>
        <p:nvSpPr>
          <p:cNvPr id="30" name="Rectangle 29"/>
          <p:cNvSpPr/>
          <p:nvPr/>
        </p:nvSpPr>
        <p:spPr>
          <a:xfrm>
            <a:off x="2786050" y="5421299"/>
            <a:ext cx="6357951" cy="1159702"/>
          </a:xfrm>
          <a:prstGeom prst="rect">
            <a:avLst/>
          </a:prstGeom>
          <a:solidFill>
            <a:schemeClr val="accent3">
              <a:lumMod val="40000"/>
              <a:lumOff val="60000"/>
            </a:schemeClr>
          </a:solidFill>
        </p:spPr>
        <p:txBody>
          <a:bodyPr wrap="square" lIns="51206" tIns="25603" rIns="51206" bIns="25603">
            <a:spAutoFit/>
          </a:bodyPr>
          <a:lstStyle/>
          <a:p>
            <a:pPr marL="192024" indent="-192024" algn="just">
              <a:buFont typeface="Wingdings" panose="05000000000000000000" pitchFamily="2" charset="2"/>
              <a:buChar char="§"/>
            </a:pPr>
            <a:r>
              <a:rPr lang="vi-VN" sz="2400" b="1" dirty="0">
                <a:solidFill>
                  <a:srgbClr val="008000"/>
                </a:solidFill>
                <a:latin typeface="Times New Roman" pitchFamily="18" charset="0"/>
                <a:ea typeface="Calibri" panose="020F0502020204030204" pitchFamily="34" charset="0"/>
                <a:cs typeface="Times New Roman" pitchFamily="18" charset="0"/>
              </a:rPr>
              <a:t>Ruột non là phần dài nhất của ống tiêu hóa, dài từ 4 đến 6 mét ở người trưởng thành. Ruột già dài khoảng 1-1,5 mét. </a:t>
            </a:r>
            <a:endParaRPr lang="en-US" sz="2400" b="1" dirty="0">
              <a:solidFill>
                <a:srgbClr val="008000"/>
              </a:solidFill>
              <a:latin typeface="Times New Roman" pitchFamily="18" charset="0"/>
              <a:cs typeface="Times New Roman" pitchFamily="18" charset="0"/>
            </a:endParaRPr>
          </a:p>
        </p:txBody>
      </p:sp>
      <p:cxnSp>
        <p:nvCxnSpPr>
          <p:cNvPr id="31" name="Straight Arrow Connector 30"/>
          <p:cNvCxnSpPr/>
          <p:nvPr/>
        </p:nvCxnSpPr>
        <p:spPr>
          <a:xfrm rot="10800000">
            <a:off x="1285852" y="3129449"/>
            <a:ext cx="1742550" cy="3787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rot="10800000">
            <a:off x="1666851" y="4653446"/>
            <a:ext cx="1205646" cy="2710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rot="10800000">
            <a:off x="1438251" y="5740861"/>
            <a:ext cx="1365710" cy="6135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ppt_x"/>
                                          </p:val>
                                        </p:tav>
                                        <p:tav tm="100000">
                                          <p:val>
                                            <p:strVal val="#ppt_x"/>
                                          </p:val>
                                        </p:tav>
                                      </p:tavLst>
                                    </p:anim>
                                    <p:anim calcmode="lin" valueType="num">
                                      <p:cBhvr additive="base">
                                        <p:cTn id="3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3"/>
          <p:cNvSpPr/>
          <p:nvPr/>
        </p:nvSpPr>
        <p:spPr>
          <a:xfrm>
            <a:off x="495300" y="1687347"/>
            <a:ext cx="8153400" cy="4992853"/>
          </a:xfrm>
          <a:prstGeom prst="rect">
            <a:avLst/>
          </a:prstGeom>
          <a:solidFill>
            <a:srgbClr val="FFFBEC"/>
          </a:solidFill>
        </p:spPr>
      </p:sp>
      <p:sp>
        <p:nvSpPr>
          <p:cNvPr id="22" name="Rectangle 21"/>
          <p:cNvSpPr/>
          <p:nvPr/>
        </p:nvSpPr>
        <p:spPr>
          <a:xfrm>
            <a:off x="0" y="1928802"/>
            <a:ext cx="8839778" cy="482593"/>
          </a:xfrm>
          <a:prstGeom prst="rect">
            <a:avLst/>
          </a:prstGeom>
        </p:spPr>
        <p:txBody>
          <a:bodyPr wrap="none" lIns="51206" tIns="25603" rIns="51206" bIns="25603">
            <a:spAutoFit/>
          </a:bodyPr>
          <a:lstStyle/>
          <a:p>
            <a:r>
              <a:rPr lang="vi-VN" sz="2800" b="1" dirty="0">
                <a:solidFill>
                  <a:srgbClr val="008000"/>
                </a:solidFill>
                <a:latin typeface="Times New Roman" pitchFamily="18" charset="0"/>
                <a:ea typeface="Calibri" panose="020F0502020204030204" pitchFamily="34" charset="0"/>
                <a:cs typeface="Times New Roman" pitchFamily="18" charset="0"/>
              </a:rPr>
              <a:t>* </a:t>
            </a:r>
            <a:r>
              <a:rPr lang="nl-NL" sz="2800" b="1" dirty="0">
                <a:solidFill>
                  <a:srgbClr val="008000"/>
                </a:solidFill>
                <a:latin typeface="Times New Roman" pitchFamily="18" charset="0"/>
                <a:ea typeface="Calibri" panose="020F0502020204030204" pitchFamily="34" charset="0"/>
                <a:cs typeface="Times New Roman" pitchFamily="18" charset="0"/>
              </a:rPr>
              <a:t>Ghép các thẻ chữ thích hợp vào sơ đồ cơ quan tiêu hóa</a:t>
            </a:r>
            <a:r>
              <a:rPr lang="vi-VN" sz="2800" b="1" dirty="0">
                <a:solidFill>
                  <a:srgbClr val="008000"/>
                </a:solidFill>
                <a:latin typeface="Times New Roman" pitchFamily="18" charset="0"/>
                <a:ea typeface="Calibri" panose="020F0502020204030204" pitchFamily="34" charset="0"/>
                <a:cs typeface="Times New Roman" pitchFamily="18" charset="0"/>
              </a:rPr>
              <a:t>.</a:t>
            </a:r>
            <a:endParaRPr lang="en-US" sz="2800" b="1" dirty="0">
              <a:solidFill>
                <a:srgbClr val="008000"/>
              </a:solidFill>
              <a:latin typeface="Times New Roman" pitchFamily="18" charset="0"/>
              <a:cs typeface="Times New Roman" pitchFamily="18" charset="0"/>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b="7787"/>
          <a:stretch/>
        </p:blipFill>
        <p:spPr>
          <a:xfrm>
            <a:off x="2262456" y="2555466"/>
            <a:ext cx="4724400" cy="3842030"/>
          </a:xfrm>
          <a:prstGeom prst="rect">
            <a:avLst/>
          </a:prstGeom>
        </p:spPr>
      </p:pic>
      <p:sp>
        <p:nvSpPr>
          <p:cNvPr id="25" name="Rectangle 24"/>
          <p:cNvSpPr/>
          <p:nvPr/>
        </p:nvSpPr>
        <p:spPr>
          <a:xfrm>
            <a:off x="1066800" y="2717800"/>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Miệng</a:t>
            </a:r>
            <a:endParaRPr lang="en-US" sz="1300" b="1" dirty="0">
              <a:solidFill>
                <a:schemeClr val="tx1"/>
              </a:solidFill>
            </a:endParaRPr>
          </a:p>
        </p:txBody>
      </p:sp>
      <p:sp>
        <p:nvSpPr>
          <p:cNvPr id="26" name="Rectangle 25"/>
          <p:cNvSpPr/>
          <p:nvPr/>
        </p:nvSpPr>
        <p:spPr>
          <a:xfrm>
            <a:off x="1060545" y="4273281"/>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Dạ dày</a:t>
            </a:r>
            <a:endParaRPr lang="en-US" sz="1300" b="1" dirty="0">
              <a:solidFill>
                <a:schemeClr val="tx1"/>
              </a:solidFill>
            </a:endParaRPr>
          </a:p>
        </p:txBody>
      </p:sp>
      <p:sp>
        <p:nvSpPr>
          <p:cNvPr id="27" name="Rectangle 26"/>
          <p:cNvSpPr/>
          <p:nvPr/>
        </p:nvSpPr>
        <p:spPr>
          <a:xfrm>
            <a:off x="1060545" y="5040062"/>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Gan</a:t>
            </a:r>
            <a:endParaRPr lang="en-US" sz="1300" b="1" dirty="0">
              <a:solidFill>
                <a:schemeClr val="tx1"/>
              </a:solidFill>
            </a:endParaRPr>
          </a:p>
        </p:txBody>
      </p:sp>
      <p:sp>
        <p:nvSpPr>
          <p:cNvPr id="28" name="Rectangle 27"/>
          <p:cNvSpPr/>
          <p:nvPr/>
        </p:nvSpPr>
        <p:spPr>
          <a:xfrm>
            <a:off x="1074817" y="5806844"/>
            <a:ext cx="738456"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Túi mật</a:t>
            </a:r>
            <a:endParaRPr lang="en-US" sz="1300" b="1" dirty="0">
              <a:solidFill>
                <a:schemeClr val="tx1"/>
              </a:solidFill>
            </a:endParaRPr>
          </a:p>
        </p:txBody>
      </p:sp>
      <p:sp>
        <p:nvSpPr>
          <p:cNvPr id="29" name="Rectangle 28"/>
          <p:cNvSpPr/>
          <p:nvPr/>
        </p:nvSpPr>
        <p:spPr>
          <a:xfrm>
            <a:off x="7168827" y="2697964"/>
            <a:ext cx="1760891"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Tuyến nước bọt</a:t>
            </a:r>
            <a:endParaRPr lang="en-US" sz="1300" b="1" dirty="0">
              <a:solidFill>
                <a:schemeClr val="tx1"/>
              </a:solidFill>
            </a:endParaRPr>
          </a:p>
        </p:txBody>
      </p:sp>
      <p:sp>
        <p:nvSpPr>
          <p:cNvPr id="30" name="Rectangle 29"/>
          <p:cNvSpPr/>
          <p:nvPr/>
        </p:nvSpPr>
        <p:spPr>
          <a:xfrm>
            <a:off x="7435470" y="3424071"/>
            <a:ext cx="1565685"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Ruột già</a:t>
            </a:r>
            <a:endParaRPr lang="en-US" sz="1300" b="1" dirty="0">
              <a:solidFill>
                <a:schemeClr val="tx1"/>
              </a:solidFill>
            </a:endParaRPr>
          </a:p>
        </p:txBody>
      </p:sp>
      <p:sp>
        <p:nvSpPr>
          <p:cNvPr id="31" name="Rectangle 30"/>
          <p:cNvSpPr/>
          <p:nvPr/>
        </p:nvSpPr>
        <p:spPr>
          <a:xfrm>
            <a:off x="7435470" y="4232792"/>
            <a:ext cx="1279933"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Ruột non</a:t>
            </a:r>
            <a:endParaRPr lang="en-US" sz="1300" b="1" dirty="0">
              <a:solidFill>
                <a:schemeClr val="tx1"/>
              </a:solidFill>
            </a:endParaRPr>
          </a:p>
        </p:txBody>
      </p:sp>
      <p:sp>
        <p:nvSpPr>
          <p:cNvPr id="32" name="Rectangle 31"/>
          <p:cNvSpPr/>
          <p:nvPr/>
        </p:nvSpPr>
        <p:spPr>
          <a:xfrm>
            <a:off x="7420798" y="5014000"/>
            <a:ext cx="1366044"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Hậu môn</a:t>
            </a:r>
            <a:endParaRPr lang="en-US" sz="1300" b="1" dirty="0">
              <a:solidFill>
                <a:schemeClr val="tx1"/>
              </a:solidFill>
            </a:endParaRPr>
          </a:p>
        </p:txBody>
      </p:sp>
      <p:sp>
        <p:nvSpPr>
          <p:cNvPr id="33" name="Rectangle 32"/>
          <p:cNvSpPr/>
          <p:nvPr/>
        </p:nvSpPr>
        <p:spPr>
          <a:xfrm>
            <a:off x="714348" y="3468484"/>
            <a:ext cx="1195344"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Thực quản</a:t>
            </a:r>
            <a:endParaRPr lang="en-US" sz="1300" b="1" dirty="0">
              <a:solidFill>
                <a:schemeClr val="tx1"/>
              </a:solidFill>
            </a:endParaRPr>
          </a:p>
        </p:txBody>
      </p:sp>
      <p:sp>
        <p:nvSpPr>
          <p:cNvPr id="34" name="Rectangle 33"/>
          <p:cNvSpPr/>
          <p:nvPr/>
        </p:nvSpPr>
        <p:spPr>
          <a:xfrm>
            <a:off x="7613487" y="5784633"/>
            <a:ext cx="527430" cy="406400"/>
          </a:xfrm>
          <a:prstGeom prst="rect">
            <a:avLst/>
          </a:prstGeom>
          <a:solidFill>
            <a:schemeClr val="bg1"/>
          </a:solid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6" tIns="25603" rIns="51206" bIns="25603" rtlCol="0" anchor="ctr"/>
          <a:lstStyle/>
          <a:p>
            <a:pPr algn="ctr"/>
            <a:r>
              <a:rPr lang="vi-VN" sz="1300" b="1" dirty="0">
                <a:solidFill>
                  <a:schemeClr val="tx1"/>
                </a:solidFill>
              </a:rPr>
              <a:t>Tụy</a:t>
            </a:r>
            <a:endParaRPr lang="en-US" sz="1300" b="1" dirty="0">
              <a:solidFill>
                <a:schemeClr val="tx1"/>
              </a:solidFill>
            </a:endParaRPr>
          </a:p>
        </p:txBody>
      </p:sp>
      <p:sp>
        <p:nvSpPr>
          <p:cNvPr id="21" name="TextBox 20"/>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35" name="TextBox 34"/>
          <p:cNvSpPr txBox="1"/>
          <p:nvPr/>
        </p:nvSpPr>
        <p:spPr>
          <a:xfrm>
            <a:off x="0" y="1428736"/>
            <a:ext cx="9144000" cy="523220"/>
          </a:xfrm>
          <a:prstGeom prst="rect">
            <a:avLst/>
          </a:prstGeom>
          <a:noFill/>
        </p:spPr>
        <p:txBody>
          <a:bodyPr wrap="square" rtlCol="0">
            <a:spAutoFit/>
          </a:bodyPr>
          <a:lstStyle/>
          <a:p>
            <a:r>
              <a:rPr lang="vi-VN" sz="2800" b="1" dirty="0">
                <a:solidFill>
                  <a:srgbClr val="0000FF"/>
                </a:solidFill>
                <a:latin typeface="Times New Roman" pitchFamily="18" charset="0"/>
                <a:cs typeface="Times New Roman" pitchFamily="18" charset="0"/>
              </a:rPr>
              <a:t>2. Thực hành.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fltVal val="0"/>
                                          </p:val>
                                        </p:tav>
                                        <p:tav tm="100000">
                                          <p:val>
                                            <p:strVal val="#ppt_w"/>
                                          </p:val>
                                        </p:tav>
                                      </p:tavLst>
                                    </p:anim>
                                    <p:anim calcmode="lin" valueType="num">
                                      <p:cBhvr>
                                        <p:cTn id="50" dur="500" fill="hold"/>
                                        <p:tgtEl>
                                          <p:spTgt spid="30"/>
                                        </p:tgtEl>
                                        <p:attrNameLst>
                                          <p:attrName>ppt_h</p:attrName>
                                        </p:attrNameLst>
                                      </p:cBhvr>
                                      <p:tavLst>
                                        <p:tav tm="0">
                                          <p:val>
                                            <p:fltVal val="0"/>
                                          </p:val>
                                        </p:tav>
                                        <p:tav tm="100000">
                                          <p:val>
                                            <p:strVal val="#ppt_h"/>
                                          </p:val>
                                        </p:tav>
                                      </p:tavLst>
                                    </p:anim>
                                    <p:animEffect transition="in" filter="fade">
                                      <p:cBhvr>
                                        <p:cTn id="51" dur="500"/>
                                        <p:tgtEl>
                                          <p:spTgt spid="30"/>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1928802"/>
            <a:ext cx="9144000" cy="913480"/>
          </a:xfrm>
          <a:prstGeom prst="rect">
            <a:avLst/>
          </a:prstGeom>
        </p:spPr>
        <p:txBody>
          <a:bodyPr wrap="square" lIns="51206" tIns="25603" rIns="51206" bIns="25603">
            <a:spAutoFit/>
          </a:bodyPr>
          <a:lstStyle/>
          <a:p>
            <a:pPr algn="just"/>
            <a:r>
              <a:rPr lang="vi-VN" sz="2800" b="1" dirty="0">
                <a:solidFill>
                  <a:srgbClr val="008000"/>
                </a:solidFill>
                <a:latin typeface="Times New Roman" pitchFamily="18" charset="0"/>
                <a:ea typeface="Calibri" panose="020F0502020204030204" pitchFamily="34" charset="0"/>
                <a:cs typeface="Times New Roman" pitchFamily="18" charset="0"/>
              </a:rPr>
              <a:t>* Hãy chỉ vị trí một số bộ phận của cơ quan tiêu hóa trên cơ thể em. </a:t>
            </a:r>
            <a:endParaRPr lang="en-US" sz="2800" b="1" dirty="0">
              <a:solidFill>
                <a:srgbClr val="008000"/>
              </a:solidFill>
              <a:latin typeface="Times New Roman" pitchFamily="18" charset="0"/>
              <a:cs typeface="Times New Roman" pitchFamily="18" charset="0"/>
            </a:endParaRPr>
          </a:p>
        </p:txBody>
      </p:sp>
      <p:pic>
        <p:nvPicPr>
          <p:cNvPr id="19" name="Picture 18"/>
          <p:cNvPicPr/>
          <p:nvPr/>
        </p:nvPicPr>
        <p:blipFill rotWithShape="1">
          <a:blip r:embed="rId2" cstate="print">
            <a:extLst>
              <a:ext uri="{28A0092B-C50C-407E-A947-70E740481C1C}">
                <a14:useLocalDpi xmlns:a14="http://schemas.microsoft.com/office/drawing/2010/main" val="0"/>
              </a:ext>
            </a:extLst>
          </a:blip>
          <a:srcRect b="6036"/>
          <a:stretch/>
        </p:blipFill>
        <p:spPr>
          <a:xfrm>
            <a:off x="2714612" y="2643182"/>
            <a:ext cx="5429288" cy="4071966"/>
          </a:xfrm>
          <a:prstGeom prst="rect">
            <a:avLst/>
          </a:prstGeom>
        </p:spPr>
      </p:pic>
      <p:sp>
        <p:nvSpPr>
          <p:cNvPr id="12" name="TextBox 11"/>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
        <p:nvSpPr>
          <p:cNvPr id="16" name="TextBox 15"/>
          <p:cNvSpPr txBox="1"/>
          <p:nvPr/>
        </p:nvSpPr>
        <p:spPr>
          <a:xfrm>
            <a:off x="0" y="1428736"/>
            <a:ext cx="9144000" cy="523220"/>
          </a:xfrm>
          <a:prstGeom prst="rect">
            <a:avLst/>
          </a:prstGeom>
          <a:noFill/>
        </p:spPr>
        <p:txBody>
          <a:bodyPr wrap="square" rtlCol="0">
            <a:spAutoFit/>
          </a:bodyPr>
          <a:lstStyle/>
          <a:p>
            <a:r>
              <a:rPr lang="vi-VN" sz="2800" b="1" dirty="0">
                <a:solidFill>
                  <a:srgbClr val="0000FF"/>
                </a:solidFill>
                <a:latin typeface="Times New Roman" pitchFamily="18" charset="0"/>
                <a:cs typeface="Times New Roman" pitchFamily="18" charset="0"/>
              </a:rPr>
              <a:t>2. Thực hành.</a:t>
            </a:r>
          </a:p>
        </p:txBody>
      </p:sp>
    </p:spTree>
    <p:extLst>
      <p:ext uri="{BB962C8B-B14F-4D97-AF65-F5344CB8AC3E}">
        <p14:creationId xmlns:p14="http://schemas.microsoft.com/office/powerpoint/2010/main" val="398749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09801" y="2063016"/>
            <a:ext cx="1066800" cy="1274987"/>
          </a:xfrm>
          <a:prstGeom prst="rect">
            <a:avLst/>
          </a:prstGeom>
        </p:spPr>
      </p:pic>
      <p:pic>
        <p:nvPicPr>
          <p:cNvPr id="13" name="Picture 1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304260" y="5853674"/>
            <a:ext cx="650781" cy="86770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354560">
            <a:off x="157168" y="1505035"/>
            <a:ext cx="677573" cy="72438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8462104">
            <a:off x="221196" y="4394190"/>
            <a:ext cx="354607" cy="367072"/>
          </a:xfrm>
          <a:prstGeom prst="rect">
            <a:avLst/>
          </a:prstGeom>
        </p:spPr>
      </p:pic>
      <p:sp>
        <p:nvSpPr>
          <p:cNvPr id="19" name="TextBox 18"/>
          <p:cNvSpPr txBox="1"/>
          <p:nvPr/>
        </p:nvSpPr>
        <p:spPr>
          <a:xfrm>
            <a:off x="3643306" y="2143116"/>
            <a:ext cx="2774015" cy="544149"/>
          </a:xfrm>
          <a:prstGeom prst="rect">
            <a:avLst/>
          </a:prstGeom>
          <a:noFill/>
        </p:spPr>
        <p:txBody>
          <a:bodyPr wrap="none" lIns="51206" tIns="25603" rIns="51206" bIns="25603" rtlCol="0">
            <a:spAutoFit/>
          </a:bodyPr>
          <a:lstStyle/>
          <a:p>
            <a:r>
              <a:rPr lang="vi-VN" sz="3200" b="1" dirty="0">
                <a:solidFill>
                  <a:srgbClr val="008000"/>
                </a:solidFill>
                <a:latin typeface="Times New Roman" pitchFamily="18" charset="0"/>
                <a:cs typeface="Times New Roman" pitchFamily="18" charset="0"/>
              </a:rPr>
              <a:t>EM CÓ BIẾT?</a:t>
            </a:r>
            <a:endParaRPr lang="en-US" sz="3200" b="1" dirty="0">
              <a:solidFill>
                <a:srgbClr val="008000"/>
              </a:solidFill>
              <a:latin typeface="Times New Roman" pitchFamily="18" charset="0"/>
              <a:cs typeface="Times New Roman" pitchFamily="18" charset="0"/>
            </a:endParaRPr>
          </a:p>
        </p:txBody>
      </p:sp>
      <p:sp>
        <p:nvSpPr>
          <p:cNvPr id="20" name="Rectangle 19"/>
          <p:cNvSpPr/>
          <p:nvPr/>
        </p:nvSpPr>
        <p:spPr>
          <a:xfrm>
            <a:off x="0" y="3429000"/>
            <a:ext cx="9144000" cy="2257438"/>
          </a:xfrm>
          <a:prstGeom prst="rect">
            <a:avLst/>
          </a:prstGeom>
        </p:spPr>
        <p:txBody>
          <a:bodyPr wrap="square" lIns="51206" tIns="25603" rIns="51206" bIns="25603">
            <a:spAutoFit/>
          </a:bodyPr>
          <a:lstStyle/>
          <a:p>
            <a:pPr marL="320040" indent="-320040" algn="just">
              <a:spcBef>
                <a:spcPts val="168"/>
              </a:spcBef>
              <a:spcAft>
                <a:spcPts val="168"/>
              </a:spcAft>
              <a:buFont typeface="Wingdings" panose="05000000000000000000" pitchFamily="2" charset="2"/>
              <a:buChar char="v"/>
            </a:pPr>
            <a:r>
              <a:rPr lang="nl-NL" sz="2800" b="1" dirty="0">
                <a:solidFill>
                  <a:srgbClr val="0000FF"/>
                </a:solidFill>
                <a:latin typeface="Times New Roman" pitchFamily="18" charset="0"/>
                <a:ea typeface="Calibri" panose="020F0502020204030204" pitchFamily="34" charset="0"/>
                <a:cs typeface="Times New Roman" pitchFamily="18" charset="0"/>
              </a:rPr>
              <a:t>Mỗi ngày tuyến nước bọt tiết ra khoảng từ 800 ml đến 1200 ml nước bọt. Khi nhai, ngửi, nhìn thấy thức ăn ngon, nước bọt có thể được tiết ra nhiều hơn. Khi ngủ, nước bọt tiết ra ít hơn.</a:t>
            </a:r>
            <a:endParaRPr lang="en-US" sz="2800" b="1" dirty="0">
              <a:solidFill>
                <a:srgbClr val="0000FF"/>
              </a:solidFill>
              <a:latin typeface="Times New Roman" pitchFamily="18" charset="0"/>
              <a:ea typeface="Calibri" panose="020F0502020204030204" pitchFamily="34" charset="0"/>
              <a:cs typeface="Times New Roman" pitchFamily="18" charset="0"/>
            </a:endParaRPr>
          </a:p>
          <a:p>
            <a:pPr marL="320040" indent="-320040" algn="just">
              <a:spcBef>
                <a:spcPts val="168"/>
              </a:spcBef>
              <a:spcAft>
                <a:spcPts val="168"/>
              </a:spcAft>
              <a:buFont typeface="Wingdings" panose="05000000000000000000" pitchFamily="2" charset="2"/>
              <a:buChar char="v"/>
            </a:pPr>
            <a:r>
              <a:rPr lang="nl-NL" sz="2800" b="1" dirty="0">
                <a:solidFill>
                  <a:srgbClr val="0000FF"/>
                </a:solidFill>
                <a:latin typeface="Times New Roman" pitchFamily="18" charset="0"/>
                <a:ea typeface="Calibri" panose="020F0502020204030204" pitchFamily="34" charset="0"/>
                <a:cs typeface="Times New Roman" pitchFamily="18" charset="0"/>
              </a:rPr>
              <a:t>Nước bọt có vai trò chống vi khuẩn ở khoang miệng. </a:t>
            </a:r>
            <a:endParaRPr lang="en-US" sz="2800" b="1" dirty="0">
              <a:solidFill>
                <a:srgbClr val="0000FF"/>
              </a:solidFill>
              <a:latin typeface="Times New Roman" pitchFamily="18" charset="0"/>
              <a:ea typeface="Calibri" panose="020F0502020204030204" pitchFamily="34" charset="0"/>
              <a:cs typeface="Times New Roman" pitchFamily="18" charset="0"/>
            </a:endParaRPr>
          </a:p>
        </p:txBody>
      </p:sp>
      <p:sp>
        <p:nvSpPr>
          <p:cNvPr id="17" name="TextBox 16"/>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167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wipe(down)">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wipe(down)">
                                      <p:cBhvr>
                                        <p:cTn id="24"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3"/>
          <p:cNvSpPr/>
          <p:nvPr/>
        </p:nvSpPr>
        <p:spPr>
          <a:xfrm>
            <a:off x="495300" y="1687347"/>
            <a:ext cx="8153400" cy="4992853"/>
          </a:xfrm>
          <a:prstGeom prst="rect">
            <a:avLst/>
          </a:prstGeom>
          <a:solidFill>
            <a:srgbClr val="FFFBEC"/>
          </a:solidFill>
        </p:spPr>
      </p:sp>
      <p:sp>
        <p:nvSpPr>
          <p:cNvPr id="22" name="Rectangle 21"/>
          <p:cNvSpPr/>
          <p:nvPr/>
        </p:nvSpPr>
        <p:spPr>
          <a:xfrm>
            <a:off x="0" y="1500174"/>
            <a:ext cx="6066063" cy="482593"/>
          </a:xfrm>
          <a:prstGeom prst="rect">
            <a:avLst/>
          </a:prstGeom>
        </p:spPr>
        <p:txBody>
          <a:bodyPr wrap="square" lIns="51206" tIns="25603" rIns="51206" bIns="25603">
            <a:spAutoFit/>
          </a:bodyPr>
          <a:lstStyle/>
          <a:p>
            <a:r>
              <a:rPr lang="vi-VN" sz="2800" b="1" dirty="0">
                <a:solidFill>
                  <a:srgbClr val="0000FF"/>
                </a:solidFill>
                <a:latin typeface="Times New Roman" pitchFamily="18" charset="0"/>
                <a:cs typeface="Times New Roman" pitchFamily="18" charset="0"/>
              </a:rPr>
              <a:t>* Chơi trò chơi “Đó là bộ phận nào?”</a:t>
            </a:r>
            <a:endParaRPr lang="en-US" sz="2800" b="1" dirty="0">
              <a:solidFill>
                <a:srgbClr val="0000FF"/>
              </a:solidFill>
              <a:latin typeface="Times New Roman" pitchFamily="18" charset="0"/>
              <a:cs typeface="Times New Roman" pitchFamily="18" charset="0"/>
            </a:endParaRPr>
          </a:p>
        </p:txBody>
      </p:sp>
      <p:pic>
        <p:nvPicPr>
          <p:cNvPr id="19" name="Picture 18" descr="Graphical user interface&#10;&#10;Description automatically generated"/>
          <p:cNvPicPr/>
          <p:nvPr/>
        </p:nvPicPr>
        <p:blipFill>
          <a:blip r:embed="rId2" cstate="print">
            <a:extLst>
              <a:ext uri="{28A0092B-C50C-407E-A947-70E740481C1C}">
                <a14:useLocalDpi xmlns:a14="http://schemas.microsoft.com/office/drawing/2010/main" val="0"/>
              </a:ext>
            </a:extLst>
          </a:blip>
          <a:stretch>
            <a:fillRect/>
          </a:stretch>
        </p:blipFill>
        <p:spPr>
          <a:xfrm>
            <a:off x="0" y="2285993"/>
            <a:ext cx="9144000" cy="4572008"/>
          </a:xfrm>
          <a:prstGeom prst="rect">
            <a:avLst/>
          </a:prstGeom>
        </p:spPr>
      </p:pic>
      <p:sp>
        <p:nvSpPr>
          <p:cNvPr id="12" name="TextBox 11"/>
          <p:cNvSpPr txBox="1">
            <a:spLocks noChangeArrowheads="1"/>
          </p:cNvSpPr>
          <p:nvPr/>
        </p:nvSpPr>
        <p:spPr bwMode="auto">
          <a:xfrm>
            <a:off x="0" y="428604"/>
            <a:ext cx="9144000" cy="430887"/>
          </a:xfrm>
          <a:prstGeom prst="rect">
            <a:avLst/>
          </a:prstGeom>
          <a:noFill/>
          <a:ln w="9525">
            <a:noFill/>
            <a:miter lim="800000"/>
            <a:headEnd/>
            <a:tailEnd/>
          </a:ln>
        </p:spPr>
        <p:txBody>
          <a:bodyPr lIns="0" tIns="0" rIns="0" bIns="0">
            <a:spAutoFit/>
          </a:bodyPr>
          <a:lstStyle/>
          <a:p>
            <a:pPr algn="ctr" defTabSz="767125"/>
            <a:r>
              <a:rPr lang="en-US" altLang="en-US" sz="2800" b="1" dirty="0" err="1">
                <a:solidFill>
                  <a:srgbClr val="0000FF"/>
                </a:solidFill>
                <a:latin typeface="Times New Roman" panose="02020603050405020304" pitchFamily="18" charset="0"/>
                <a:cs typeface="Times New Roman" panose="02020603050405020304" pitchFamily="18" charset="0"/>
              </a:rPr>
              <a:t>Tự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nhiên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xã</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hội</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0" y="857232"/>
            <a:ext cx="9144000" cy="523220"/>
          </a:xfrm>
          <a:prstGeom prst="rect">
            <a:avLst/>
          </a:prstGeom>
          <a:noFill/>
        </p:spPr>
        <p:txBody>
          <a:bodyPr wrap="square" rtlCol="0">
            <a:spAutoFit/>
          </a:bodyPr>
          <a:lstStyle/>
          <a:p>
            <a:pPr algn="ctr"/>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18. </a:t>
            </a:r>
            <a:r>
              <a:rPr lang="en-US" sz="2800" b="1" dirty="0" err="1">
                <a:solidFill>
                  <a:srgbClr val="FF0000"/>
                </a:solidFill>
                <a:latin typeface="Times New Roman" pitchFamily="18" charset="0"/>
                <a:cs typeface="Times New Roman" pitchFamily="18" charset="0"/>
              </a:rPr>
              <a:t>Cơ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tiêu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hóa</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Tiết</a:t>
            </a:r>
            <a:r>
              <a:rPr lang="en-US" sz="2800" b="1" dirty="0">
                <a:solidFill>
                  <a:srgbClr val="FF0000"/>
                </a:solidFill>
                <a:latin typeface="Times New Roman" pitchFamily="18" charset="0"/>
                <a:cs typeface="Times New Roman" pitchFamily="18" charset="0"/>
              </a:rPr>
              <a:t> 1).</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044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478</Words>
  <Application>Microsoft Office PowerPoint</Application>
  <PresentationFormat>On-screen Show (4:3)</PresentationFormat>
  <Paragraphs>62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21AK22.COM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21AK22</dc:creator>
  <cp:lastModifiedBy>MAIHUNG</cp:lastModifiedBy>
  <cp:revision>14</cp:revision>
  <dcterms:created xsi:type="dcterms:W3CDTF">2024-01-29T08:07:49Z</dcterms:created>
  <dcterms:modified xsi:type="dcterms:W3CDTF">2026-02-12T02:43:52Z</dcterms:modified>
</cp:coreProperties>
</file>