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65" r:id="rId2"/>
    <p:sldId id="275" r:id="rId3"/>
    <p:sldId id="366" r:id="rId4"/>
    <p:sldId id="367" r:id="rId5"/>
    <p:sldId id="278" r:id="rId6"/>
    <p:sldId id="281" r:id="rId7"/>
    <p:sldId id="368" r:id="rId8"/>
    <p:sldId id="284" r:id="rId9"/>
    <p:sldId id="285" r:id="rId10"/>
    <p:sldId id="286" r:id="rId11"/>
    <p:sldId id="287" r:id="rId12"/>
    <p:sldId id="288" r:id="rId13"/>
    <p:sldId id="290" r:id="rId14"/>
    <p:sldId id="289" r:id="rId1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19BE4-4BA6-4372-967E-6DF13F1A47A4}" type="datetimeFigureOut">
              <a:rPr lang="vi-VN" smtClean="0"/>
              <a:t>12/02/2026</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93AD7-192F-4A57-910C-F9E856DE2FA3}"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29DDA2-9865-4AE7-8453-F24D7F85DAC7}"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5829DDA2-9865-4AE7-8453-F24D7F85DAC7}" type="datetimeFigureOut">
              <a:rPr lang="vi-VN" smtClean="0"/>
              <a:t>12/02/2026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5829DDA2-9865-4AE7-8453-F24D7F85DAC7}" type="datetimeFigureOut">
              <a:rPr lang="vi-VN" smtClean="0"/>
              <a:t>12/02/2026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5829DDA2-9865-4AE7-8453-F24D7F85DAC7}" type="datetimeFigureOut">
              <a:rPr lang="vi-VN" smtClean="0"/>
              <a:t>12/02/2026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9DDA2-9865-4AE7-8453-F24D7F85DAC7}" type="datetimeFigureOut">
              <a:rPr lang="vi-VN" smtClean="0"/>
              <a:t>12/02/2026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29DDA2-9865-4AE7-8453-F24D7F85DAC7}" type="datetimeFigureOut">
              <a:rPr lang="vi-VN" smtClean="0"/>
              <a:t>12/02/2026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29DDA2-9865-4AE7-8453-F24D7F85DAC7}" type="datetimeFigureOut">
              <a:rPr lang="vi-VN" smtClean="0"/>
              <a:t>12/02/2026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9DDA2-9865-4AE7-8453-F24D7F85DAC7}" type="datetimeFigureOut">
              <a:rPr lang="vi-VN" smtClean="0"/>
              <a:t>12/02/2026</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61E29-86DA-4BE6-9012-89199A85D02F}"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a:extLst>
              <a:ext uri="{FF2B5EF4-FFF2-40B4-BE49-F238E27FC236}">
                <a16:creationId xmlns:a16="http://schemas.microsoft.com/office/drawing/2014/main" id="{8A124D32-88D2-4428-B63C-AD18F0A6F6DF}"/>
              </a:ext>
            </a:extLst>
          </p:cNvPr>
          <p:cNvSpPr>
            <a:spLocks noChangeArrowheads="1"/>
          </p:cNvSpPr>
          <p:nvPr/>
        </p:nvSpPr>
        <p:spPr bwMode="auto">
          <a:xfrm>
            <a:off x="53772" y="582280"/>
            <a:ext cx="9080084" cy="1111427"/>
          </a:xfrm>
          <a:prstGeom prst="rect">
            <a:avLst/>
          </a:prstGeom>
          <a:noFill/>
          <a:ln>
            <a:noFill/>
          </a:ln>
          <a:effectLst/>
          <a:extLst/>
        </p:spPr>
        <p:txBody>
          <a:bodyPr wrap="none" lIns="91318" tIns="45659" rIns="91318" bIns="45659" anchor="ctr"/>
          <a:lstStyle/>
          <a:p>
            <a:pPr algn="ctr">
              <a:spcBef>
                <a:spcPct val="5000"/>
              </a:spcBef>
              <a:spcAft>
                <a:spcPct val="5000"/>
              </a:spcAft>
              <a:defRPr/>
            </a:pPr>
            <a:r>
              <a:rPr lang="en-US" sz="32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TRƯỜNG TIỂU HỌC HOÀ NGHĨA </a:t>
            </a:r>
            <a:endParaRPr lang="en-US" sz="3200" b="1" i="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3075" name="Group 7">
            <a:extLst>
              <a:ext uri="{FF2B5EF4-FFF2-40B4-BE49-F238E27FC236}">
                <a16:creationId xmlns:a16="http://schemas.microsoft.com/office/drawing/2014/main" id="{EDD3D421-15B1-4E40-9086-F2E27ACC2D16}"/>
              </a:ext>
            </a:extLst>
          </p:cNvPr>
          <p:cNvGrpSpPr>
            <a:grpSpLocks/>
          </p:cNvGrpSpPr>
          <p:nvPr/>
        </p:nvGrpSpPr>
        <p:grpSpPr bwMode="auto">
          <a:xfrm>
            <a:off x="-25912" y="116632"/>
            <a:ext cx="9208510" cy="6741368"/>
            <a:chOff x="0" y="0"/>
            <a:chExt cx="5760" cy="4320"/>
          </a:xfrm>
        </p:grpSpPr>
        <p:pic>
          <p:nvPicPr>
            <p:cNvPr id="3081" name="Picture 8" descr="hoa">
              <a:extLst>
                <a:ext uri="{FF2B5EF4-FFF2-40B4-BE49-F238E27FC236}">
                  <a16:creationId xmlns:a16="http://schemas.microsoft.com/office/drawing/2014/main" id="{7AC8001C-2011-404E-91AB-88397B34D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9" descr="hoa">
              <a:extLst>
                <a:ext uri="{FF2B5EF4-FFF2-40B4-BE49-F238E27FC236}">
                  <a16:creationId xmlns:a16="http://schemas.microsoft.com/office/drawing/2014/main" id="{ED717AE6-81EC-4290-8142-75E1FA3B1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8"/>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0" descr="hoa">
              <a:extLst>
                <a:ext uri="{FF2B5EF4-FFF2-40B4-BE49-F238E27FC236}">
                  <a16:creationId xmlns:a16="http://schemas.microsoft.com/office/drawing/2014/main" id="{76E07CF4-5A83-476C-8E91-070EFE81E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6" y="2052"/>
              <a:ext cx="4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1" descr="hoa">
              <a:extLst>
                <a:ext uri="{FF2B5EF4-FFF2-40B4-BE49-F238E27FC236}">
                  <a16:creationId xmlns:a16="http://schemas.microsoft.com/office/drawing/2014/main" id="{296C4C07-40B4-4194-9871-EB8265468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6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078" name="Straight Connector 2">
            <a:extLst>
              <a:ext uri="{FF2B5EF4-FFF2-40B4-BE49-F238E27FC236}">
                <a16:creationId xmlns:a16="http://schemas.microsoft.com/office/drawing/2014/main" id="{E62D3B95-4A28-4268-8AA4-D6B18C6F2FA7}"/>
              </a:ext>
            </a:extLst>
          </p:cNvPr>
          <p:cNvCxnSpPr>
            <a:cxnSpLocks noChangeShapeType="1"/>
          </p:cNvCxnSpPr>
          <p:nvPr/>
        </p:nvCxnSpPr>
        <p:spPr bwMode="auto">
          <a:xfrm>
            <a:off x="3552941" y="1484784"/>
            <a:ext cx="2081745" cy="0"/>
          </a:xfrm>
          <a:prstGeom prst="line">
            <a:avLst/>
          </a:prstGeom>
          <a:noFill/>
          <a:ln w="19050" algn="ctr">
            <a:solidFill>
              <a:srgbClr val="0000FF"/>
            </a:solidFill>
            <a:round/>
            <a:headEnd/>
            <a:tailEnd/>
          </a:ln>
          <a:extLst>
            <a:ext uri="{909E8E84-426E-40DD-AFC4-6F175D3DCCD1}">
              <a14:hiddenFill xmlns:a14="http://schemas.microsoft.com/office/drawing/2010/main">
                <a:noFill/>
              </a14:hiddenFill>
            </a:ext>
          </a:extLst>
        </p:spPr>
      </p:cxnSp>
      <p:sp>
        <p:nvSpPr>
          <p:cNvPr id="3079" name="WordArt 16">
            <a:extLst>
              <a:ext uri="{FF2B5EF4-FFF2-40B4-BE49-F238E27FC236}">
                <a16:creationId xmlns:a16="http://schemas.microsoft.com/office/drawing/2014/main" id="{6577FD37-066A-4A0A-8463-AFCECE8E4322}"/>
              </a:ext>
            </a:extLst>
          </p:cNvPr>
          <p:cNvSpPr>
            <a:spLocks noChangeArrowheads="1" noChangeShapeType="1" noTextEdit="1"/>
          </p:cNvSpPr>
          <p:nvPr/>
        </p:nvSpPr>
        <p:spPr bwMode="auto">
          <a:xfrm>
            <a:off x="1451858" y="2202044"/>
            <a:ext cx="6459248" cy="145682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97" kern="10" dirty="0" err="1">
                <a:solidFill>
                  <a:srgbClr val="0000FF"/>
                </a:solidFill>
                <a:latin typeface="Times New Roman" panose="02020603050405020304" pitchFamily="18" charset="0"/>
                <a:cs typeface="Times New Roman" panose="02020603050405020304" pitchFamily="18" charset="0"/>
              </a:rPr>
              <a:t>Tự</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nhiên</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và</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xã</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hội</a:t>
            </a:r>
            <a:endParaRPr lang="en-US" sz="2097" kern="10" dirty="0">
              <a:solidFill>
                <a:srgbClr val="0000FF"/>
              </a:solidFill>
              <a:latin typeface="Times New Roman" panose="02020603050405020304" pitchFamily="18" charset="0"/>
              <a:cs typeface="Times New Roman" panose="02020603050405020304" pitchFamily="18" charset="0"/>
            </a:endParaRPr>
          </a:p>
          <a:p>
            <a:pPr algn="ctr"/>
            <a:r>
              <a:rPr lang="en-US" sz="2097" kern="10" dirty="0">
                <a:solidFill>
                  <a:srgbClr val="0000FF"/>
                </a:solidFill>
                <a:latin typeface="Times New Roman" panose="02020603050405020304" pitchFamily="18" charset="0"/>
                <a:cs typeface="Times New Roman" panose="02020603050405020304" pitchFamily="18" charset="0"/>
              </a:rPr>
              <a:t>C</a:t>
            </a:r>
            <a:r>
              <a:rPr lang="vi-VN" sz="2097" kern="10" dirty="0">
                <a:solidFill>
                  <a:srgbClr val="0000FF"/>
                </a:solidFill>
                <a:latin typeface="Times New Roman" panose="02020603050405020304" pitchFamily="18" charset="0"/>
                <a:cs typeface="Times New Roman" panose="02020603050405020304" pitchFamily="18" charset="0"/>
              </a:rPr>
              <a:t>ơ</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quan</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tiêu</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hóa</a:t>
            </a:r>
            <a:endParaRPr lang="vi-VN" sz="2097" kern="10" dirty="0">
              <a:solidFill>
                <a:srgbClr val="0000FF"/>
              </a:solidFill>
              <a:latin typeface="Times New Roman" panose="02020603050405020304" pitchFamily="18" charset="0"/>
              <a:cs typeface="Times New Roman" panose="02020603050405020304" pitchFamily="18" charset="0"/>
            </a:endParaRPr>
          </a:p>
        </p:txBody>
      </p:sp>
      <p:sp>
        <p:nvSpPr>
          <p:cNvPr id="15" name="Rectangle 6">
            <a:extLst>
              <a:ext uri="{FF2B5EF4-FFF2-40B4-BE49-F238E27FC236}">
                <a16:creationId xmlns:a16="http://schemas.microsoft.com/office/drawing/2014/main" id="{AA6CCB88-C7F6-4AA4-9DD0-44E8403EC752}"/>
              </a:ext>
            </a:extLst>
          </p:cNvPr>
          <p:cNvSpPr>
            <a:spLocks noChangeArrowheads="1"/>
          </p:cNvSpPr>
          <p:nvPr/>
        </p:nvSpPr>
        <p:spPr bwMode="auto">
          <a:xfrm>
            <a:off x="83487" y="4209061"/>
            <a:ext cx="8900925" cy="397958"/>
          </a:xfrm>
          <a:prstGeom prst="rect">
            <a:avLst/>
          </a:prstGeom>
          <a:noFill/>
          <a:ln>
            <a:noFill/>
          </a:ln>
          <a:effectLst/>
          <a:extLst/>
        </p:spPr>
        <p:txBody>
          <a:bodyPr wrap="none" lIns="91318" tIns="45659" rIns="91318" bIns="45659" anchor="ctr"/>
          <a:lstStyle/>
          <a:p>
            <a:pPr algn="ctr">
              <a:spcBef>
                <a:spcPct val="5000"/>
              </a:spcBef>
              <a:spcAft>
                <a:spcPct val="5000"/>
              </a:spcAft>
              <a:defRPr/>
            </a:pPr>
            <a:r>
              <a:rPr lang="en-US" sz="2796" b="1" dirty="0" err="1">
                <a:solidFill>
                  <a:srgbClr val="0000FF"/>
                </a:solidFill>
                <a:effectLst>
                  <a:outerShdw blurRad="38100" dist="38100" dir="2700000" algn="tl">
                    <a:srgbClr val="C0C0C0"/>
                  </a:outerShdw>
                </a:effectLst>
                <a:cs typeface="Arial" charset="0"/>
              </a:rPr>
              <a:t>Giáo</a:t>
            </a:r>
            <a:r>
              <a:rPr lang="en-US" sz="2796" b="1" dirty="0">
                <a:solidFill>
                  <a:srgbClr val="0000FF"/>
                </a:solidFill>
                <a:effectLst>
                  <a:outerShdw blurRad="38100" dist="38100" dir="2700000" algn="tl">
                    <a:srgbClr val="C0C0C0"/>
                  </a:outerShdw>
                </a:effectLst>
                <a:cs typeface="Arial" charset="0"/>
              </a:rPr>
              <a:t> </a:t>
            </a:r>
            <a:r>
              <a:rPr lang="en-US" sz="2796" b="1" dirty="0" err="1">
                <a:solidFill>
                  <a:srgbClr val="0000FF"/>
                </a:solidFill>
                <a:effectLst>
                  <a:outerShdw blurRad="38100" dist="38100" dir="2700000" algn="tl">
                    <a:srgbClr val="C0C0C0"/>
                  </a:outerShdw>
                </a:effectLst>
                <a:cs typeface="Arial" charset="0"/>
              </a:rPr>
              <a:t>viên</a:t>
            </a:r>
            <a:r>
              <a:rPr lang="en-US" sz="2796" b="1" dirty="0">
                <a:solidFill>
                  <a:srgbClr val="0000FF"/>
                </a:solidFill>
                <a:effectLst>
                  <a:outerShdw blurRad="38100" dist="38100" dir="2700000" algn="tl">
                    <a:srgbClr val="C0C0C0"/>
                  </a:outerShdw>
                </a:effectLst>
                <a:cs typeface="Arial" charset="0"/>
              </a:rPr>
              <a:t>: </a:t>
            </a:r>
            <a:r>
              <a:rPr lang="en-US" sz="2796" b="1" dirty="0" err="1">
                <a:solidFill>
                  <a:srgbClr val="0000FF"/>
                </a:solidFill>
                <a:effectLst>
                  <a:outerShdw blurRad="38100" dist="38100" dir="2700000" algn="tl">
                    <a:srgbClr val="C0C0C0"/>
                  </a:outerShdw>
                </a:effectLst>
                <a:cs typeface="Arial" charset="0"/>
              </a:rPr>
              <a:t>Vũ</a:t>
            </a:r>
            <a:r>
              <a:rPr lang="en-US" sz="2796" b="1" dirty="0">
                <a:solidFill>
                  <a:srgbClr val="0000FF"/>
                </a:solidFill>
                <a:effectLst>
                  <a:outerShdw blurRad="38100" dist="38100" dir="2700000" algn="tl">
                    <a:srgbClr val="C0C0C0"/>
                  </a:outerShdw>
                </a:effectLst>
                <a:cs typeface="Arial" charset="0"/>
              </a:rPr>
              <a:t> </a:t>
            </a:r>
            <a:r>
              <a:rPr lang="en-US" sz="2796" b="1" dirty="0" err="1">
                <a:solidFill>
                  <a:srgbClr val="0000FF"/>
                </a:solidFill>
                <a:effectLst>
                  <a:outerShdw blurRad="38100" dist="38100" dir="2700000" algn="tl">
                    <a:srgbClr val="C0C0C0"/>
                  </a:outerShdw>
                </a:effectLst>
                <a:cs typeface="Arial" charset="0"/>
              </a:rPr>
              <a:t>Giang</a:t>
            </a:r>
            <a:r>
              <a:rPr lang="en-US" sz="2796" b="1" dirty="0">
                <a:solidFill>
                  <a:srgbClr val="0000FF"/>
                </a:solidFill>
                <a:effectLst>
                  <a:outerShdw blurRad="38100" dist="38100" dir="2700000" algn="tl">
                    <a:srgbClr val="C0C0C0"/>
                  </a:outerShdw>
                </a:effectLst>
                <a:cs typeface="Arial" charset="0"/>
              </a:rPr>
              <a:t> </a:t>
            </a:r>
            <a:r>
              <a:rPr lang="en-US" sz="2796" b="1" dirty="0" err="1">
                <a:solidFill>
                  <a:srgbClr val="0000FF"/>
                </a:solidFill>
                <a:effectLst>
                  <a:outerShdw blurRad="38100" dist="38100" dir="2700000" algn="tl">
                    <a:srgbClr val="C0C0C0"/>
                  </a:outerShdw>
                </a:effectLst>
                <a:cs typeface="Arial" charset="0"/>
              </a:rPr>
              <a:t>Huyên</a:t>
            </a:r>
            <a:r>
              <a:rPr lang="en-US" sz="2796" b="1" dirty="0">
                <a:solidFill>
                  <a:srgbClr val="0000FF"/>
                </a:solidFill>
                <a:effectLst>
                  <a:outerShdw blurRad="38100" dist="38100" dir="2700000" algn="tl">
                    <a:srgbClr val="C0C0C0"/>
                  </a:outerShdw>
                </a:effectLst>
                <a:cs typeface="Arial" charset="0"/>
              </a:rPr>
              <a:t> – </a:t>
            </a:r>
            <a:r>
              <a:rPr lang="en-US" sz="2796" b="1" dirty="0" err="1">
                <a:solidFill>
                  <a:srgbClr val="0000FF"/>
                </a:solidFill>
                <a:effectLst>
                  <a:outerShdw blurRad="38100" dist="38100" dir="2700000" algn="tl">
                    <a:srgbClr val="C0C0C0"/>
                  </a:outerShdw>
                </a:effectLst>
                <a:cs typeface="Arial" charset="0"/>
              </a:rPr>
              <a:t>Lớp</a:t>
            </a:r>
            <a:r>
              <a:rPr lang="en-US" sz="2796" b="1" dirty="0">
                <a:solidFill>
                  <a:srgbClr val="0000FF"/>
                </a:solidFill>
                <a:effectLst>
                  <a:outerShdw blurRad="38100" dist="38100" dir="2700000" algn="tl">
                    <a:srgbClr val="C0C0C0"/>
                  </a:outerShdw>
                </a:effectLst>
                <a:cs typeface="Arial" charset="0"/>
              </a:rPr>
              <a:t> 3A</a:t>
            </a:r>
          </a:p>
        </p:txBody>
      </p:sp>
    </p:spTree>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xlr-bg-result (8)">
            <a:extLst>
              <a:ext uri="{FF2B5EF4-FFF2-40B4-BE49-F238E27FC236}">
                <a16:creationId xmlns:a16="http://schemas.microsoft.com/office/drawing/2014/main" id="{57EABE8D-DE48-44B0-AB6A-95D316888A2D}"/>
              </a:ext>
            </a:extLst>
          </p:cNvPr>
          <p:cNvPicPr>
            <a:picLocks noChangeAspect="1"/>
          </p:cNvPicPr>
          <p:nvPr/>
        </p:nvPicPr>
        <p:blipFill>
          <a:blip r:embed="rId2"/>
          <a:stretch>
            <a:fillRect/>
          </a:stretch>
        </p:blipFill>
        <p:spPr>
          <a:xfrm>
            <a:off x="7318534" y="3408681"/>
            <a:ext cx="1385888" cy="3444875"/>
          </a:xfrm>
          <a:prstGeom prst="rect">
            <a:avLst/>
          </a:prstGeom>
        </p:spPr>
      </p:pic>
      <p:pic>
        <p:nvPicPr>
          <p:cNvPr id="7" name="Content Placeholder 12" descr="Picture9">
            <a:extLst>
              <a:ext uri="{FF2B5EF4-FFF2-40B4-BE49-F238E27FC236}">
                <a16:creationId xmlns:a16="http://schemas.microsoft.com/office/drawing/2014/main" id="{77D7CE29-82E4-4222-B802-A642EFCF7450}"/>
              </a:ext>
            </a:extLst>
          </p:cNvPr>
          <p:cNvPicPr>
            <a:picLocks noChangeAspect="1"/>
          </p:cNvPicPr>
          <p:nvPr/>
        </p:nvPicPr>
        <p:blipFill>
          <a:blip r:embed="rId3"/>
          <a:stretch>
            <a:fillRect/>
          </a:stretch>
        </p:blipFill>
        <p:spPr>
          <a:xfrm flipH="1">
            <a:off x="625316" y="2615041"/>
            <a:ext cx="1784985" cy="3984403"/>
          </a:xfrm>
          <a:prstGeom prst="rect">
            <a:avLst/>
          </a:prstGeom>
        </p:spPr>
      </p:pic>
      <p:grpSp>
        <p:nvGrpSpPr>
          <p:cNvPr id="2" name="Group 7">
            <a:extLst>
              <a:ext uri="{FF2B5EF4-FFF2-40B4-BE49-F238E27FC236}">
                <a16:creationId xmlns:a16="http://schemas.microsoft.com/office/drawing/2014/main" id="{A8335AC3-938F-4D7A-9A98-33FECAE30CC3}"/>
              </a:ext>
            </a:extLst>
          </p:cNvPr>
          <p:cNvGrpSpPr/>
          <p:nvPr/>
        </p:nvGrpSpPr>
        <p:grpSpPr>
          <a:xfrm>
            <a:off x="5474018" y="483235"/>
            <a:ext cx="3172301" cy="2678430"/>
            <a:chOff x="9759" y="923"/>
            <a:chExt cx="6661" cy="4218"/>
          </a:xfrm>
        </p:grpSpPr>
        <p:sp>
          <p:nvSpPr>
            <p:cNvPr id="9" name="Cloud 8">
              <a:extLst>
                <a:ext uri="{FF2B5EF4-FFF2-40B4-BE49-F238E27FC236}">
                  <a16:creationId xmlns:a16="http://schemas.microsoft.com/office/drawing/2014/main" id="{E516ACBB-B93D-4D6A-A73D-98991C250537}"/>
                </a:ext>
              </a:extLst>
            </p:cNvPr>
            <p:cNvSpPr/>
            <p:nvPr/>
          </p:nvSpPr>
          <p:spPr>
            <a:xfrm>
              <a:off x="9759" y="923"/>
              <a:ext cx="6661" cy="4218"/>
            </a:xfrm>
            <a:prstGeom prst="cloud">
              <a:avLst/>
            </a:prstGeom>
            <a:solidFill>
              <a:srgbClr val="FBF7E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10" name="Text Box 21">
              <a:extLst>
                <a:ext uri="{FF2B5EF4-FFF2-40B4-BE49-F238E27FC236}">
                  <a16:creationId xmlns:a16="http://schemas.microsoft.com/office/drawing/2014/main" id="{3A8A2787-8E66-4C40-A09E-93EE82A409D3}"/>
                </a:ext>
              </a:extLst>
            </p:cNvPr>
            <p:cNvSpPr txBox="1"/>
            <p:nvPr/>
          </p:nvSpPr>
          <p:spPr>
            <a:xfrm>
              <a:off x="10309" y="1506"/>
              <a:ext cx="5561" cy="32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Bộ</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phận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nào</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nhào</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trộn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thức</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ăn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thành</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dạng</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lỏng</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a:t>
              </a:r>
              <a:endPar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endParaRPr>
            </a:p>
          </p:txBody>
        </p:sp>
      </p:grpSp>
      <p:grpSp>
        <p:nvGrpSpPr>
          <p:cNvPr id="3" name="Group 10">
            <a:extLst>
              <a:ext uri="{FF2B5EF4-FFF2-40B4-BE49-F238E27FC236}">
                <a16:creationId xmlns:a16="http://schemas.microsoft.com/office/drawing/2014/main" id="{F9BD1D0D-0CB4-4972-A403-22E02BCE2782}"/>
              </a:ext>
            </a:extLst>
          </p:cNvPr>
          <p:cNvGrpSpPr/>
          <p:nvPr/>
        </p:nvGrpSpPr>
        <p:grpSpPr>
          <a:xfrm>
            <a:off x="1001554" y="1857375"/>
            <a:ext cx="3396139" cy="1132840"/>
            <a:chOff x="2103" y="1116"/>
            <a:chExt cx="7131" cy="3593"/>
          </a:xfrm>
        </p:grpSpPr>
        <p:sp>
          <p:nvSpPr>
            <p:cNvPr id="12" name="Rounded Rectangular Callout 18">
              <a:extLst>
                <a:ext uri="{FF2B5EF4-FFF2-40B4-BE49-F238E27FC236}">
                  <a16:creationId xmlns:a16="http://schemas.microsoft.com/office/drawing/2014/main" id="{E7B35E78-E2F5-4FCB-9352-773EA4254DF5}"/>
                </a:ext>
              </a:extLst>
            </p:cNvPr>
            <p:cNvSpPr/>
            <p:nvPr/>
          </p:nvSpPr>
          <p:spPr>
            <a:xfrm>
              <a:off x="2103" y="1116"/>
              <a:ext cx="7131" cy="3593"/>
            </a:xfrm>
            <a:prstGeom prst="wedgeRoundRectCallout">
              <a:avLst>
                <a:gd name="adj1" fmla="val -38509"/>
                <a:gd name="adj2" fmla="val 69926"/>
                <a:gd name="adj3" fmla="val 16667"/>
              </a:avLst>
            </a:prstGeom>
            <a:solidFill>
              <a:schemeClr val="bg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SimSun" panose="02010600030101010101" pitchFamily="2" charset="-122"/>
                <a:cs typeface="+mn-cs"/>
              </a:endParaRPr>
            </a:p>
          </p:txBody>
        </p:sp>
        <p:sp>
          <p:nvSpPr>
            <p:cNvPr id="13" name="Text Box 23">
              <a:extLst>
                <a:ext uri="{FF2B5EF4-FFF2-40B4-BE49-F238E27FC236}">
                  <a16:creationId xmlns:a16="http://schemas.microsoft.com/office/drawing/2014/main" id="{9D76E35E-89E6-4F11-A0A6-7F31244F2EC7}"/>
                </a:ext>
              </a:extLst>
            </p:cNvPr>
            <p:cNvSpPr txBox="1"/>
            <p:nvPr/>
          </p:nvSpPr>
          <p:spPr>
            <a:xfrm>
              <a:off x="2321" y="1344"/>
              <a:ext cx="6890" cy="2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Đó</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là</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dạ</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dày</a:t>
              </a:r>
              <a:endPar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21174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10337B-8697-44B4-9A00-6D60B374E8D9}"/>
              </a:ext>
            </a:extLst>
          </p:cNvPr>
          <p:cNvPicPr>
            <a:picLocks noChangeAspect="1"/>
          </p:cNvPicPr>
          <p:nvPr/>
        </p:nvPicPr>
        <p:blipFill>
          <a:blip r:embed="rId2"/>
          <a:stretch>
            <a:fillRect/>
          </a:stretch>
        </p:blipFill>
        <p:spPr>
          <a:xfrm>
            <a:off x="2699792" y="1628800"/>
            <a:ext cx="3795089" cy="1926503"/>
          </a:xfrm>
          <a:prstGeom prst="rect">
            <a:avLst/>
          </a:prstGeom>
        </p:spPr>
      </p:pic>
    </p:spTree>
    <p:extLst>
      <p:ext uri="{BB962C8B-B14F-4D97-AF65-F5344CB8AC3E}">
        <p14:creationId xmlns:p14="http://schemas.microsoft.com/office/powerpoint/2010/main" val="3181720059"/>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B54E7A22-8674-41DC-995C-969E4D352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flipH="1">
            <a:off x="-157162" y="4240850"/>
            <a:ext cx="1864519" cy="259700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82923C45-CC7E-4B7B-8679-9ED439BA6C29}"/>
              </a:ext>
            </a:extLst>
          </p:cNvPr>
          <p:cNvSpPr/>
          <p:nvPr/>
        </p:nvSpPr>
        <p:spPr>
          <a:xfrm>
            <a:off x="481551" y="133351"/>
            <a:ext cx="8180898" cy="1371600"/>
          </a:xfrm>
          <a:prstGeom prst="wedgeRoundRectCallout">
            <a:avLst>
              <a:gd name="adj1" fmla="val -41576"/>
              <a:gd name="adj2" fmla="val 98063"/>
              <a:gd name="adj3" fmla="val 16667"/>
            </a:avLst>
          </a:prstGeom>
          <a:solidFill>
            <a:schemeClr val="bg1"/>
          </a:solidFill>
          <a:ln w="3810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Calibri" panose="020F0502020204030204" pitchFamily="34" charset="0"/>
                <a:cs typeface="Calibri" panose="020F0502020204030204" pitchFamily="34" charset="0"/>
              </a:rPr>
              <a:t>1. </a:t>
            </a:r>
            <a:r>
              <a:rPr lang="en-US" sz="3600" b="1" dirty="0" err="1">
                <a:solidFill>
                  <a:srgbClr val="002060"/>
                </a:solidFill>
                <a:latin typeface="Calibri" panose="020F0502020204030204" pitchFamily="34" charset="0"/>
                <a:cs typeface="Calibri" panose="020F0502020204030204" pitchFamily="34" charset="0"/>
              </a:rPr>
              <a:t>Nhớ</a:t>
            </a:r>
            <a:r>
              <a:rPr lang="en-US" sz="3600" b="1" dirty="0">
                <a:solidFill>
                  <a:srgbClr val="002060"/>
                </a:solidFill>
                <a:latin typeface="Calibri" panose="020F0502020204030204" pitchFamily="34" charset="0"/>
                <a:cs typeface="Calibri" panose="020F0502020204030204" pitchFamily="34" charset="0"/>
              </a:rPr>
              <a:t> </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lại việc ăn, uống và thải bã của từng em trong 3 ngày gần đây nhất và hoàn thành bảng gợi ý dưới đây.</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41AF1F5-72AF-43D9-9173-AAAE6A55E7F8}"/>
              </a:ext>
            </a:extLst>
          </p:cNvPr>
          <p:cNvPicPr>
            <a:picLocks noChangeAspect="1"/>
          </p:cNvPicPr>
          <p:nvPr/>
        </p:nvPicPr>
        <p:blipFill>
          <a:blip r:embed="rId3"/>
          <a:stretch>
            <a:fillRect/>
          </a:stretch>
        </p:blipFill>
        <p:spPr>
          <a:xfrm>
            <a:off x="1739503" y="2347912"/>
            <a:ext cx="6919754" cy="2630488"/>
          </a:xfrm>
          <a:prstGeom prst="rect">
            <a:avLst/>
          </a:prstGeom>
        </p:spPr>
      </p:pic>
    </p:spTree>
    <p:extLst>
      <p:ext uri="{BB962C8B-B14F-4D97-AF65-F5344CB8AC3E}">
        <p14:creationId xmlns:p14="http://schemas.microsoft.com/office/powerpoint/2010/main" val="630532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4989FF-5EE0-4E7A-8C62-879D2D484A67}"/>
              </a:ext>
            </a:extLst>
          </p:cNvPr>
          <p:cNvSpPr/>
          <p:nvPr/>
        </p:nvSpPr>
        <p:spPr>
          <a:xfrm>
            <a:off x="168965" y="198784"/>
            <a:ext cx="8806070" cy="6480313"/>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0BC6057-D5A5-4B8A-9B03-C1AA6512E5D9}"/>
              </a:ext>
            </a:extLst>
          </p:cNvPr>
          <p:cNvPicPr>
            <a:picLocks noChangeAspect="1"/>
          </p:cNvPicPr>
          <p:nvPr/>
        </p:nvPicPr>
        <p:blipFill>
          <a:blip r:embed="rId2"/>
          <a:stretch>
            <a:fillRect/>
          </a:stretch>
        </p:blipFill>
        <p:spPr>
          <a:xfrm>
            <a:off x="467916" y="833438"/>
            <a:ext cx="8033147" cy="5248449"/>
          </a:xfrm>
          <a:prstGeom prst="rect">
            <a:avLst/>
          </a:prstGeom>
        </p:spPr>
      </p:pic>
    </p:spTree>
    <p:extLst>
      <p:ext uri="{BB962C8B-B14F-4D97-AF65-F5344CB8AC3E}">
        <p14:creationId xmlns:p14="http://schemas.microsoft.com/office/powerpoint/2010/main" val="215755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8B1453-DCF8-4583-996D-E3A991640F9A}"/>
              </a:ext>
            </a:extLst>
          </p:cNvPr>
          <p:cNvSpPr txBox="1"/>
          <p:nvPr/>
        </p:nvSpPr>
        <p:spPr>
          <a:xfrm>
            <a:off x="4065106" y="4598514"/>
            <a:ext cx="4106194" cy="1838801"/>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bạn</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pic>
        <p:nvPicPr>
          <p:cNvPr id="4" name="Picture 3">
            <a:extLst>
              <a:ext uri="{FF2B5EF4-FFF2-40B4-BE49-F238E27FC236}">
                <a16:creationId xmlns:a16="http://schemas.microsoft.com/office/drawing/2014/main" id="{C44DD32D-FCEC-4504-B0A7-7FE32DF1285D}"/>
              </a:ext>
            </a:extLst>
          </p:cNvPr>
          <p:cNvPicPr>
            <a:picLocks noChangeAspect="1"/>
          </p:cNvPicPr>
          <p:nvPr/>
        </p:nvPicPr>
        <p:blipFill>
          <a:blip r:embed="rId2"/>
          <a:stretch>
            <a:fillRect/>
          </a:stretch>
        </p:blipFill>
        <p:spPr>
          <a:xfrm>
            <a:off x="3029677" y="879249"/>
            <a:ext cx="3013209" cy="2280102"/>
          </a:xfrm>
          <a:prstGeom prst="rect">
            <a:avLst/>
          </a:prstGeom>
        </p:spPr>
      </p:pic>
    </p:spTree>
    <p:extLst>
      <p:ext uri="{BB962C8B-B14F-4D97-AF65-F5344CB8AC3E}">
        <p14:creationId xmlns:p14="http://schemas.microsoft.com/office/powerpoint/2010/main" val="1279101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2627784" y="836712"/>
            <a:ext cx="2918089" cy="1524000"/>
          </a:xfrm>
          <a:prstGeom prst="rect">
            <a:avLst/>
          </a:prstGeom>
        </p:spPr>
        <p:txBody>
          <a:bodyPr wrap="none" lIns="48344" tIns="24172" rIns="48344" bIns="24172" fromWordArt="1">
            <a:prstTxWarp prst="textPlain">
              <a:avLst>
                <a:gd name="adj" fmla="val 50000"/>
              </a:avLst>
            </a:prstTxWarp>
          </a:bodyPr>
          <a:lstStyle/>
          <a:p>
            <a:pPr algn="ctr"/>
            <a:r>
              <a:rPr lang="vi-VN" sz="30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TỰ </a:t>
            </a:r>
            <a:r>
              <a:rPr lang="vi-VN" sz="3000" b="1" kern="1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NHI</a:t>
            </a:r>
            <a:r>
              <a:rPr lang="en-GB" sz="30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Ê</a:t>
            </a:r>
            <a:r>
              <a:rPr lang="vi-VN" sz="3000" b="1" kern="1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N </a:t>
            </a:r>
            <a:r>
              <a:rPr lang="vi-VN" sz="30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VÀ </a:t>
            </a:r>
            <a:r>
              <a:rPr lang="vi-VN" sz="30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XÃ </a:t>
            </a:r>
            <a:r>
              <a:rPr lang="vi-VN" sz="3000" b="1" kern="1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HỘI</a:t>
            </a:r>
            <a:endParaRPr lang="vi-VN" sz="30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4099" name="WordArt 3"/>
          <p:cNvSpPr>
            <a:spLocks noChangeArrowheads="1" noChangeShapeType="1" noTextEdit="1"/>
          </p:cNvSpPr>
          <p:nvPr/>
        </p:nvSpPr>
        <p:spPr bwMode="auto">
          <a:xfrm>
            <a:off x="1979712" y="2420888"/>
            <a:ext cx="5837494" cy="1556147"/>
          </a:xfrm>
          <a:prstGeom prst="rect">
            <a:avLst/>
          </a:prstGeom>
        </p:spPr>
        <p:txBody>
          <a:bodyPr wrap="none" lIns="48344" tIns="24172" rIns="48344" bIns="24172" fromWordArt="1">
            <a:prstTxWarp prst="textPlain">
              <a:avLst>
                <a:gd name="adj" fmla="val 50454"/>
              </a:avLst>
            </a:prstTxWarp>
          </a:bodyPr>
          <a:lstStyle/>
          <a:p>
            <a:pPr algn="ctr"/>
            <a:r>
              <a:rPr lang="vi-VN" sz="3200" b="1" kern="10" dirty="0">
                <a:ln w="9525">
                  <a:noFill/>
                  <a:round/>
                  <a:headEnd/>
                  <a:tailEnd/>
                </a:ln>
                <a:solidFill>
                  <a:srgbClr val="FF0000"/>
                </a:solidFill>
                <a:latin typeface="Times New Roman"/>
                <a:cs typeface="Times New Roman"/>
              </a:rPr>
              <a:t>BÀI 18: CƠ QUAN TIÊU HÓA</a:t>
            </a:r>
          </a:p>
          <a:p>
            <a:pPr algn="ctr"/>
            <a:r>
              <a:rPr lang="vi-VN" sz="3200" b="1" kern="10" dirty="0">
                <a:ln w="9525">
                  <a:noFill/>
                  <a:round/>
                  <a:headEnd/>
                  <a:tailEnd/>
                </a:ln>
                <a:solidFill>
                  <a:srgbClr val="FF0000"/>
                </a:solidFill>
                <a:latin typeface="Times New Roman"/>
                <a:cs typeface="Times New Roman"/>
              </a:rPr>
              <a:t>(TIẾT </a:t>
            </a:r>
            <a:r>
              <a:rPr lang="vi-VN" sz="3200" b="1" kern="10">
                <a:ln w="9525">
                  <a:noFill/>
                  <a:round/>
                  <a:headEnd/>
                  <a:tailEnd/>
                </a:ln>
                <a:solidFill>
                  <a:srgbClr val="FF0000"/>
                </a:solidFill>
                <a:latin typeface="Times New Roman"/>
                <a:cs typeface="Times New Roman"/>
              </a:rPr>
              <a:t>2</a:t>
            </a:r>
            <a:r>
              <a:rPr lang="vi-VN" sz="3200" b="1" kern="10" smtClean="0">
                <a:ln w="9525">
                  <a:noFill/>
                  <a:round/>
                  <a:headEnd/>
                  <a:tailEnd/>
                </a:ln>
                <a:solidFill>
                  <a:srgbClr val="FF0000"/>
                </a:solidFill>
                <a:latin typeface="Times New Roman"/>
                <a:cs typeface="Times New Roman"/>
              </a:rPr>
              <a:t>)</a:t>
            </a:r>
            <a:endParaRPr lang="vi-VN" sz="3200" b="1" kern="10" dirty="0">
              <a:ln w="9525">
                <a:no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36388264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411760" y="1340768"/>
            <a:ext cx="3871464" cy="877765"/>
          </a:xfrm>
          <a:prstGeom prst="rect">
            <a:avLst/>
          </a:prstGeom>
          <a:noFill/>
          <a:ln w="9525">
            <a:noFill/>
            <a:miter lim="800000"/>
            <a:headEnd/>
            <a:tailEnd/>
          </a:ln>
        </p:spPr>
        <p:txBody>
          <a:bodyPr lIns="76794" tIns="38398" rIns="76794" bIns="38398">
            <a:spAutoFit/>
          </a:bodyPr>
          <a:lstStyle/>
          <a:p>
            <a:pPr algn="ctr" defTabSz="383562">
              <a:lnSpc>
                <a:spcPct val="130000"/>
              </a:lnSpc>
            </a:pPr>
            <a:r>
              <a:rPr lang="en-US" altLang="en-US" sz="4000" b="1" dirty="0">
                <a:solidFill>
                  <a:srgbClr val="1D8387"/>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62457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930748-C81B-4077-B63F-F8A39B8BA345}"/>
              </a:ext>
            </a:extLst>
          </p:cNvPr>
          <p:cNvPicPr>
            <a:picLocks noChangeAspect="1"/>
          </p:cNvPicPr>
          <p:nvPr/>
        </p:nvPicPr>
        <p:blipFill>
          <a:blip r:embed="rId2"/>
          <a:stretch>
            <a:fillRect/>
          </a:stretch>
        </p:blipFill>
        <p:spPr>
          <a:xfrm>
            <a:off x="2267744" y="1916832"/>
            <a:ext cx="4892464" cy="1566808"/>
          </a:xfrm>
          <a:prstGeom prst="rect">
            <a:avLst/>
          </a:prstGeom>
        </p:spPr>
      </p:pic>
    </p:spTree>
    <p:extLst>
      <p:ext uri="{BB962C8B-B14F-4D97-AF65-F5344CB8AC3E}">
        <p14:creationId xmlns:p14="http://schemas.microsoft.com/office/powerpoint/2010/main" val="313471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0" y="0"/>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a:solidFill>
                  <a:srgbClr val="0000FF"/>
                </a:solidFill>
                <a:latin typeface="Times New Roman" panose="02020603050405020304" pitchFamily="18" charset="0"/>
                <a:cs typeface="Times New Roman" panose="02020603050405020304" pitchFamily="18" charset="0"/>
              </a:rPr>
              <a:t>3</a:t>
            </a:r>
          </a:p>
        </p:txBody>
      </p:sp>
      <p:sp>
        <p:nvSpPr>
          <p:cNvPr id="12" name="TextBox 11"/>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2).</a:t>
            </a:r>
            <a:endParaRPr lang="vi-VN" sz="2800" b="1" dirty="0">
              <a:solidFill>
                <a:srgbClr val="FF0000"/>
              </a:solidFill>
              <a:latin typeface="Times New Roman" pitchFamily="18" charset="0"/>
              <a:cs typeface="Times New Roman" pitchFamily="18" charset="0"/>
            </a:endParaRPr>
          </a:p>
        </p:txBody>
      </p:sp>
      <p:sp>
        <p:nvSpPr>
          <p:cNvPr id="8" name="TextBox 7"/>
          <p:cNvSpPr txBox="1"/>
          <p:nvPr/>
        </p:nvSpPr>
        <p:spPr>
          <a:xfrm>
            <a:off x="0" y="1285860"/>
            <a:ext cx="9144000" cy="523220"/>
          </a:xfrm>
          <a:prstGeom prst="rect">
            <a:avLst/>
          </a:prstGeom>
          <a:noFill/>
        </p:spPr>
        <p:txBody>
          <a:bodyPr wrap="square" rtlCol="0">
            <a:spAutoFit/>
          </a:bodyPr>
          <a:lstStyle/>
          <a:p>
            <a:pPr lvl="0"/>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1.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Chỉ</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đường</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đi</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của</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thức</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ăn</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trên</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sơ</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đồ</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dưới</a:t>
            </a:r>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b="1" dirty="0" err="1">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đây</a:t>
            </a:r>
            <a:endPar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15D31053-61D7-47B6-917A-5BBC1CA99E43}"/>
              </a:ext>
            </a:extLst>
          </p:cNvPr>
          <p:cNvPicPr>
            <a:picLocks noChangeAspect="1"/>
          </p:cNvPicPr>
          <p:nvPr/>
        </p:nvPicPr>
        <p:blipFill>
          <a:blip r:embed="rId2"/>
          <a:stretch>
            <a:fillRect/>
          </a:stretch>
        </p:blipFill>
        <p:spPr>
          <a:xfrm>
            <a:off x="0" y="2928934"/>
            <a:ext cx="9144000" cy="3929066"/>
          </a:xfrm>
          <a:prstGeom prst="rect">
            <a:avLst/>
          </a:prstGeom>
        </p:spPr>
      </p:pic>
      <p:sp>
        <p:nvSpPr>
          <p:cNvPr id="15" name="TextBox 14"/>
          <p:cNvSpPr txBox="1"/>
          <p:nvPr/>
        </p:nvSpPr>
        <p:spPr>
          <a:xfrm>
            <a:off x="0" y="1785926"/>
            <a:ext cx="8929718" cy="1384995"/>
          </a:xfrm>
          <a:prstGeom prst="rect">
            <a:avLst/>
          </a:prstGeom>
          <a:noFill/>
        </p:spPr>
        <p:txBody>
          <a:bodyPr wrap="square" rtlCol="0">
            <a:spAutoFit/>
          </a:bodyPr>
          <a:lstStyle/>
          <a:p>
            <a:pPr lvl="0"/>
            <a:r>
              <a:rPr lang="vi-VN" sz="2800" b="1" dirty="0">
                <a:solidFill>
                  <a:srgbClr val="008000"/>
                </a:solidFill>
                <a:latin typeface="Times New Roman" pitchFamily="18" charset="0"/>
                <a:cs typeface="Times New Roman" pitchFamily="18" charset="0"/>
              </a:rPr>
              <a:t>* Quá trình tiêu hóa diễn ra từ miệng đến tuyến nước bọt, thực quản, dạ dày gan, túi mật, tụy, ruột non, ruột già và đến hậu môn.</a:t>
            </a:r>
          </a:p>
        </p:txBody>
      </p:sp>
    </p:spTree>
    <p:extLst>
      <p:ext uri="{BB962C8B-B14F-4D97-AF65-F5344CB8AC3E}">
        <p14:creationId xmlns:p14="http://schemas.microsoft.com/office/powerpoint/2010/main" val="266044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5"/>
                                        </p:tgtEl>
                                        <p:attrNameLst>
                                          <p:attrName>style.visibility</p:attrName>
                                        </p:attrNameLst>
                                      </p:cBhvr>
                                      <p:to>
                                        <p:strVal val="visible"/>
                                      </p:to>
                                    </p:set>
                                    <p:anim calcmode="discrete" valueType="clr">
                                      <p:cBhvr override="childStyle">
                                        <p:cTn id="2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5"/>
                                        </p:tgtEl>
                                        <p:attrNameLst>
                                          <p:attrName>fillcolor</p:attrName>
                                        </p:attrNameLst>
                                      </p:cBhvr>
                                      <p:tavLst>
                                        <p:tav tm="0">
                                          <p:val>
                                            <p:clrVal>
                                              <a:schemeClr val="accent2"/>
                                            </p:clrVal>
                                          </p:val>
                                        </p:tav>
                                        <p:tav tm="50000">
                                          <p:val>
                                            <p:clrVal>
                                              <a:schemeClr val="hlink"/>
                                            </p:clrVal>
                                          </p:val>
                                        </p:tav>
                                      </p:tavLst>
                                    </p:anim>
                                    <p:set>
                                      <p:cBhvr>
                                        <p:cTn id="29"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DFA55B9-173B-4580-A61B-9FC44EF2E821}"/>
              </a:ext>
            </a:extLst>
          </p:cNvPr>
          <p:cNvSpPr/>
          <p:nvPr/>
        </p:nvSpPr>
        <p:spPr>
          <a:xfrm>
            <a:off x="168965" y="341243"/>
            <a:ext cx="8806070" cy="6316732"/>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30">
            <a:extLst>
              <a:ext uri="{FF2B5EF4-FFF2-40B4-BE49-F238E27FC236}">
                <a16:creationId xmlns:a16="http://schemas.microsoft.com/office/drawing/2014/main" id="{27DC6130-AB24-4993-B74A-271F382489DA}"/>
              </a:ext>
            </a:extLst>
          </p:cNvPr>
          <p:cNvPicPr>
            <a:picLocks noChangeAspect="1"/>
          </p:cNvPicPr>
          <p:nvPr/>
        </p:nvPicPr>
        <p:blipFill>
          <a:blip r:embed="rId2"/>
          <a:stretch>
            <a:fillRect/>
          </a:stretch>
        </p:blipFill>
        <p:spPr>
          <a:xfrm>
            <a:off x="0" y="2285992"/>
            <a:ext cx="9144000" cy="4572008"/>
          </a:xfrm>
          <a:prstGeom prst="rect">
            <a:avLst/>
          </a:prstGeom>
        </p:spPr>
      </p:pic>
      <p:sp>
        <p:nvSpPr>
          <p:cNvPr id="5" name="TextBox 4"/>
          <p:cNvSpPr txBox="1"/>
          <p:nvPr/>
        </p:nvSpPr>
        <p:spPr>
          <a:xfrm>
            <a:off x="0" y="1357298"/>
            <a:ext cx="9144000" cy="954107"/>
          </a:xfrm>
          <a:prstGeom prst="rect">
            <a:avLst/>
          </a:prstGeom>
          <a:noFill/>
        </p:spPr>
        <p:txBody>
          <a:bodyPr wrap="square" rtlCol="0">
            <a:spAutoFit/>
          </a:bodyPr>
          <a:lstStyle/>
          <a:p>
            <a:pPr lvl="0"/>
            <a:r>
              <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2. </a:t>
            </a:r>
            <a:r>
              <a:rPr lang="vi-VN"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rPr>
              <a:t>Hãy trình bày chức năng các bộ phận của cơ quan tiêu hóa thông qua sơ đồ tiêu hóa thức ăn.</a:t>
            </a:r>
            <a:endParaRPr lang="en-US" sz="2800" b="1" dirty="0">
              <a:solidFill>
                <a:srgbClr val="0000FF"/>
              </a:solidFill>
              <a:effectLst>
                <a:outerShdw blurRad="38100" dist="19050" dir="2700000" algn="tl" rotWithShape="0">
                  <a:prstClr val="black">
                    <a:alpha val="40000"/>
                  </a:prstClr>
                </a:outerShdw>
              </a:effectLst>
              <a:latin typeface="Times New Roman" pitchFamily="18" charset="0"/>
              <a:cs typeface="Times New Roman" pitchFamily="18" charset="0"/>
            </a:endParaRPr>
          </a:p>
        </p:txBody>
      </p:sp>
      <p:sp>
        <p:nvSpPr>
          <p:cNvPr id="7" name="TextBox 6"/>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2).</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5165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F1206C-4E73-4401-AE0D-5EE2E45D914B}"/>
              </a:ext>
            </a:extLst>
          </p:cNvPr>
          <p:cNvPicPr>
            <a:picLocks noChangeAspect="1"/>
          </p:cNvPicPr>
          <p:nvPr/>
        </p:nvPicPr>
        <p:blipFill>
          <a:blip r:embed="rId2"/>
          <a:stretch>
            <a:fillRect/>
          </a:stretch>
        </p:blipFill>
        <p:spPr>
          <a:xfrm>
            <a:off x="2267744" y="1700808"/>
            <a:ext cx="4892464" cy="1201016"/>
          </a:xfrm>
          <a:prstGeom prst="rect">
            <a:avLst/>
          </a:prstGeom>
        </p:spPr>
      </p:pic>
    </p:spTree>
    <p:extLst>
      <p:ext uri="{BB962C8B-B14F-4D97-AF65-F5344CB8AC3E}">
        <p14:creationId xmlns:p14="http://schemas.microsoft.com/office/powerpoint/2010/main" val="194892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3732" descr="PPT素材-12">
            <a:extLst>
              <a:ext uri="{FF2B5EF4-FFF2-40B4-BE49-F238E27FC236}">
                <a16:creationId xmlns:a16="http://schemas.microsoft.com/office/drawing/2014/main" id="{24163F9E-60E1-4438-AA6C-F20D462FA238}"/>
              </a:ext>
            </a:extLst>
          </p:cNvPr>
          <p:cNvPicPr>
            <a:picLocks noChangeAspect="1"/>
          </p:cNvPicPr>
          <p:nvPr/>
        </p:nvPicPr>
        <p:blipFill>
          <a:blip r:embed="rId2"/>
          <a:stretch>
            <a:fillRect/>
          </a:stretch>
        </p:blipFill>
        <p:spPr>
          <a:xfrm>
            <a:off x="1950675" y="464235"/>
            <a:ext cx="5306939" cy="5400675"/>
          </a:xfrm>
          <a:prstGeom prst="rect">
            <a:avLst/>
          </a:prstGeom>
          <a:noFill/>
          <a:ln w="9525">
            <a:noFill/>
          </a:ln>
        </p:spPr>
      </p:pic>
      <p:sp>
        <p:nvSpPr>
          <p:cNvPr id="3" name="Text Box 4">
            <a:extLst>
              <a:ext uri="{FF2B5EF4-FFF2-40B4-BE49-F238E27FC236}">
                <a16:creationId xmlns:a16="http://schemas.microsoft.com/office/drawing/2014/main" id="{356A911B-3775-4999-AFCC-0AE43DDC969C}"/>
              </a:ext>
            </a:extLst>
          </p:cNvPr>
          <p:cNvSpPr txBox="1"/>
          <p:nvPr/>
        </p:nvSpPr>
        <p:spPr>
          <a:xfrm>
            <a:off x="2486025" y="2461895"/>
            <a:ext cx="4243387" cy="2246767"/>
          </a:xfrm>
          <a:prstGeom prst="rect">
            <a:avLst/>
          </a:prstGeom>
          <a:noFill/>
          <a:ln w="9525">
            <a:noFill/>
          </a:ln>
        </p:spPr>
        <p:txBody>
          <a:bodyPr wrap="square" lIns="91438" tIns="45719" rIns="91438" bIns="45719">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cs typeface="Times New Roman" panose="02020603050405020304" pitchFamily="18" charset="0"/>
              </a:rPr>
              <a:t>T</a:t>
            </a:r>
            <a:r>
              <a:rPr kumimoji="0" lang="vi-VN" altLang="en-US" sz="4000" b="1" i="0" u="none" strike="noStrike" kern="1200" cap="none" spc="0" normalizeH="0" baseline="0" noProof="0" dirty="0">
                <a:ln>
                  <a:noFill/>
                </a:ln>
                <a:solidFill>
                  <a:srgbClr val="0070C0"/>
                </a:solidFill>
                <a:effectLst/>
                <a:uLnTx/>
                <a:uFillTx/>
                <a:cs typeface="Times New Roman" panose="02020603050405020304" pitchFamily="18" charset="0"/>
              </a:rPr>
              <a:t>rò chơi</a:t>
            </a:r>
            <a:endParaRPr lang="en-US" altLang="en-US" sz="4000" b="1" dirty="0">
              <a:solidFill>
                <a:srgbClr val="0070C0"/>
              </a:solidFill>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srgbClr val="0070C0"/>
                </a:solidFill>
                <a:effectLst/>
                <a:uLnTx/>
                <a:uFillTx/>
                <a:cs typeface="Times New Roman" panose="02020603050405020304" pitchFamily="18" charset="0"/>
              </a:rPr>
              <a:t>“Đó là bộ phận nào?”</a:t>
            </a:r>
            <a:endParaRPr kumimoji="0" lang="en-US" altLang="en-US" sz="4000" b="1" i="0" u="none" strike="noStrike" kern="1200" cap="none" spc="0" normalizeH="0" baseline="0" noProof="0" dirty="0">
              <a:ln>
                <a:noFill/>
              </a:ln>
              <a:solidFill>
                <a:srgbClr val="FF0000"/>
              </a:solidFill>
              <a:effectLst/>
              <a:uLnTx/>
              <a:uFillTx/>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44484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B35917-E62B-4F34-B4A5-CDE56548BBD6}"/>
              </a:ext>
            </a:extLst>
          </p:cNvPr>
          <p:cNvSpPr/>
          <p:nvPr/>
        </p:nvSpPr>
        <p:spPr>
          <a:xfrm>
            <a:off x="168965" y="341244"/>
            <a:ext cx="8806070" cy="6175513"/>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Hộp Văn bản 27">
            <a:extLst>
              <a:ext uri="{FF2B5EF4-FFF2-40B4-BE49-F238E27FC236}">
                <a16:creationId xmlns:a16="http://schemas.microsoft.com/office/drawing/2014/main" id="{279D30CF-05FC-4F31-A451-50EC25846686}"/>
              </a:ext>
            </a:extLst>
          </p:cNvPr>
          <p:cNvSpPr txBox="1"/>
          <p:nvPr/>
        </p:nvSpPr>
        <p:spPr>
          <a:xfrm>
            <a:off x="1251805" y="707026"/>
            <a:ext cx="7437480" cy="4887428"/>
          </a:xfrm>
          <a:prstGeom prst="rect">
            <a:avLst/>
          </a:prstGeom>
          <a:noFill/>
        </p:spPr>
        <p:txBody>
          <a:bodyPr wrap="square">
            <a:spAutoFit/>
          </a:bodyPr>
          <a:lstStyle/>
          <a:p>
            <a:pPr marL="0" marR="0" lvl="0" indent="0" algn="ctr" defTabSz="685800" rtl="0" eaLnBrk="1" fontAlgn="auto" latinLnBrk="0" hangingPunct="1">
              <a:lnSpc>
                <a:spcPct val="115000"/>
              </a:lnSpc>
              <a:spcBef>
                <a:spcPts val="0"/>
              </a:spcBef>
              <a:spcAft>
                <a:spcPts val="800"/>
              </a:spcAft>
              <a:buClrTx/>
              <a:buSzTx/>
              <a:buFontTx/>
              <a:buNone/>
              <a:tabLst/>
              <a:defRPr/>
            </a:pPr>
            <a:r>
              <a:rPr kumimoji="0" lang="vi-VN" sz="3600" b="1" i="0" u="none" strike="noStrike" kern="1200" cap="none" spc="0" normalizeH="0" baseline="0" noProof="0" dirty="0">
                <a:ln>
                  <a:noFill/>
                </a:ln>
                <a:solidFill>
                  <a:srgbClr val="008000"/>
                </a:solidFill>
                <a:effectLst/>
                <a:uLnTx/>
                <a:uFillTx/>
                <a:latin typeface="Times New Roman" pitchFamily="18" charset="0"/>
                <a:ea typeface="Calibri" panose="020F0502020204030204" pitchFamily="34" charset="0"/>
                <a:cs typeface="Times New Roman" pitchFamily="18" charset="0"/>
              </a:rPr>
              <a:t>Luật chơi: </a:t>
            </a:r>
            <a:endParaRPr kumimoji="0" lang="en-US" sz="3600" b="1" i="0" u="none" strike="noStrike" kern="1200" cap="none" spc="0" normalizeH="0" baseline="0" noProof="0" dirty="0">
              <a:ln>
                <a:noFill/>
              </a:ln>
              <a:solidFill>
                <a:srgbClr val="008000"/>
              </a:solidFill>
              <a:effectLst/>
              <a:uLnTx/>
              <a:uFillTx/>
              <a:latin typeface="Times New Roman" pitchFamily="18" charset="0"/>
              <a:ea typeface="Calibri" panose="020F0502020204030204" pitchFamily="34" charset="0"/>
              <a:cs typeface="Times New Roman" pitchFamily="18" charset="0"/>
            </a:endParaRPr>
          </a:p>
          <a:p>
            <a:pPr marL="0" marR="0" lvl="0" indent="0" algn="just" defTabSz="685800" rtl="0" eaLnBrk="1" fontAlgn="auto" latinLnBrk="0" hangingPunct="1">
              <a:lnSpc>
                <a:spcPct val="150000"/>
              </a:lnSpc>
              <a:spcBef>
                <a:spcPts val="0"/>
              </a:spcBef>
              <a:spcAft>
                <a:spcPts val="800"/>
              </a:spcAft>
              <a:buClrTx/>
              <a:buSzTx/>
              <a:buFontTx/>
              <a:buNone/>
              <a:tabLst/>
              <a:defRPr/>
            </a:pPr>
            <a:r>
              <a:rPr kumimoji="0" lang="vi-VN" sz="3600" b="1" i="0" u="none" strike="noStrike" kern="1200" cap="none" spc="0" normalizeH="0" baseline="0" noProof="0" dirty="0">
                <a:ln>
                  <a:noFill/>
                </a:ln>
                <a:solidFill>
                  <a:srgbClr val="008000"/>
                </a:solidFill>
                <a:effectLst/>
                <a:uLnTx/>
                <a:uFillTx/>
                <a:latin typeface="Times New Roman" pitchFamily="18" charset="0"/>
                <a:ea typeface="Calibri" panose="020F0502020204030204" pitchFamily="34" charset="0"/>
                <a:cs typeface="Times New Roman" pitchFamily="18" charset="0"/>
              </a:rPr>
              <a:t>Mỗi bạn được phân vai nói về chức năng từng bộ phận của cơ quan tiêu hóa, các bạn khác thi trả lời bộ phận đó là gì, ai trả lời nhanh, đúng được khen thưởng. </a:t>
            </a:r>
            <a:endParaRPr kumimoji="0" lang="en-US" sz="3600" b="1" i="0" u="none" strike="noStrike" kern="1200" cap="none" spc="0" normalizeH="0" baseline="0" noProof="0" dirty="0">
              <a:ln>
                <a:noFill/>
              </a:ln>
              <a:solidFill>
                <a:srgbClr val="008000"/>
              </a:solidFill>
              <a:effectLst/>
              <a:uLnTx/>
              <a:uFillTx/>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59961942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258</Words>
  <Application>Microsoft Office PowerPoint</Application>
  <PresentationFormat>On-screen Show (4:3)</PresentationFormat>
  <Paragraphs>25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SimSun</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21AK22.COM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21AK22</dc:creator>
  <cp:lastModifiedBy>MAIHUNG</cp:lastModifiedBy>
  <cp:revision>14</cp:revision>
  <dcterms:created xsi:type="dcterms:W3CDTF">2024-01-29T08:07:49Z</dcterms:created>
  <dcterms:modified xsi:type="dcterms:W3CDTF">2026-02-12T02:47:00Z</dcterms:modified>
</cp:coreProperties>
</file>