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444" r:id="rId2"/>
    <p:sldId id="256" r:id="rId3"/>
    <p:sldId id="257" r:id="rId4"/>
    <p:sldId id="258" r:id="rId5"/>
    <p:sldId id="259" r:id="rId6"/>
    <p:sldId id="260" r:id="rId7"/>
    <p:sldId id="261" r:id="rId8"/>
    <p:sldId id="262" r:id="rId9"/>
    <p:sldId id="263" r:id="rId10"/>
    <p:sldId id="264" r:id="rId11"/>
    <p:sldId id="265" r:id="rId12"/>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60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ACE78-A512-95B3-E15F-E12401193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59B87-28AA-4241-ABC4-B85E2DB02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49C8A-AAF8-F198-D917-4AF86329F287}"/>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6FCA0393-C65C-A56F-2F6F-9D99B13A69CC}"/>
              </a:ext>
            </a:extLst>
          </p:cNvPr>
          <p:cNvSpPr>
            <a:spLocks noGrp="1"/>
          </p:cNvSpPr>
          <p:nvPr>
            <p:ph type="sldNum" sz="quarter" idx="5"/>
          </p:nvPr>
        </p:nvSpPr>
        <p:spPr/>
        <p:txBody>
          <a:bodyPr/>
          <a:lstStyle/>
          <a:p>
            <a:fld id="{7DDA7BDC-FA08-4508-B498-F035007CC573}" type="slidenum">
              <a:rPr lang="en-US" altLang="en-US" smtClean="0"/>
              <a:t>1</a:t>
            </a:fld>
            <a:endParaRPr lang="en-US" altLang="en-US"/>
          </a:p>
        </p:txBody>
      </p:sp>
    </p:spTree>
    <p:extLst>
      <p:ext uri="{BB962C8B-B14F-4D97-AF65-F5344CB8AC3E}">
        <p14:creationId xmlns:p14="http://schemas.microsoft.com/office/powerpoint/2010/main" val="137966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3824B8-F411-4314-996B-AD8DAFE2385F}" type="datetimeFigureOut">
              <a:rPr lang="en-US" smtClean="0"/>
              <a:t>10/3/2026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96222-83BC-4B8A-80AA-EEDE5277872A}" type="slidenum">
              <a:rPr lang="en-US" smtClean="0"/>
              <a:t>‹#›</a:t>
            </a:fld>
            <a:endParaRPr lang="en-US"/>
          </a:p>
        </p:txBody>
      </p:sp>
    </p:spTree>
    <p:extLst>
      <p:ext uri="{BB962C8B-B14F-4D97-AF65-F5344CB8AC3E}">
        <p14:creationId xmlns:p14="http://schemas.microsoft.com/office/powerpoint/2010/main" val="93453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5726E-22B2-97AC-D199-6B6CB776C351}"/>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80D9BC0F-B969-8AAC-725C-4D4731D00B08}"/>
              </a:ext>
            </a:extLst>
          </p:cNvPr>
          <p:cNvSpPr txBox="1">
            <a:spLocks noChangeArrowheads="1"/>
          </p:cNvSpPr>
          <p:nvPr/>
        </p:nvSpPr>
        <p:spPr bwMode="auto">
          <a:xfrm>
            <a:off x="1341120" y="192422"/>
            <a:ext cx="1194816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320" b="1" dirty="0">
                <a:solidFill>
                  <a:srgbClr val="5E49FD"/>
                </a:solidFill>
                <a:latin typeface="Times New Roman" panose="02020603050405020304" pitchFamily="18" charset="0"/>
                <a:cs typeface="Arial" panose="020B0604020202020204" pitchFamily="34" charset="0"/>
              </a:rPr>
              <a:t>TRƯỜNG TIỂU HỌC HÒA NGHĨA</a:t>
            </a:r>
            <a:endParaRPr lang="en-US" altLang="en-US" sz="4320" b="1" dirty="0">
              <a:solidFill>
                <a:srgbClr val="5E49FD"/>
              </a:solidFill>
              <a:latin typeface=".VnTimeH" panose="020B7200000000000000" pitchFamily="34" charset="0"/>
              <a:cs typeface="Arial" panose="020B0604020202020204" pitchFamily="34" charset="0"/>
            </a:endParaRPr>
          </a:p>
        </p:txBody>
      </p:sp>
      <p:sp>
        <p:nvSpPr>
          <p:cNvPr id="8" name="WordArt 3">
            <a:extLst>
              <a:ext uri="{FF2B5EF4-FFF2-40B4-BE49-F238E27FC236}">
                <a16:creationId xmlns:a16="http://schemas.microsoft.com/office/drawing/2014/main" id="{679D71E1-DAC2-027A-186F-87A3AFE1E25D}"/>
              </a:ext>
            </a:extLst>
          </p:cNvPr>
          <p:cNvSpPr>
            <a:spLocks noChangeArrowheads="1" noChangeShapeType="1" noTextEdit="1"/>
          </p:cNvSpPr>
          <p:nvPr/>
        </p:nvSpPr>
        <p:spPr bwMode="auto">
          <a:xfrm>
            <a:off x="758191" y="1232721"/>
            <a:ext cx="13325058" cy="3134999"/>
          </a:xfrm>
          <a:prstGeom prst="rect">
            <a:avLst/>
          </a:prstGeom>
        </p:spPr>
        <p:txBody>
          <a:bodyPr wrap="none" fromWordArt="1">
            <a:prstTxWarp prst="textInflateTop">
              <a:avLst>
                <a:gd name="adj" fmla="val 31917"/>
              </a:avLst>
            </a:prstTxWarp>
          </a:bodyPr>
          <a:lstStyle/>
          <a:p>
            <a:pPr algn="ctr"/>
            <a:r>
              <a:rPr lang="en-US" sz="1680" b="1" kern="10" dirty="0">
                <a:ln w="12700" cap="rnd">
                  <a:solidFill>
                    <a:srgbClr val="FFFFFF"/>
                  </a:solidFill>
                  <a:prstDash val="sysDot"/>
                  <a:round/>
                  <a:headEnd/>
                  <a:tailEnd/>
                </a:ln>
                <a:solidFill>
                  <a:srgbClr val="FF0000"/>
                </a:solidFill>
                <a:latin typeface="Times New Roman" panose="02020603050405020304" pitchFamily="18" charset="0"/>
                <a:cs typeface="Times New Roman" panose="02020603050405020304" pitchFamily="18" charset="0"/>
              </a:rPr>
              <a:t>NHIỆT LIỆT CHÀO MỪNG QUÝ THẦY CÔ GIÁO ! </a:t>
            </a:r>
          </a:p>
        </p:txBody>
      </p:sp>
      <p:sp>
        <p:nvSpPr>
          <p:cNvPr id="10" name="Rectangle 6">
            <a:extLst>
              <a:ext uri="{FF2B5EF4-FFF2-40B4-BE49-F238E27FC236}">
                <a16:creationId xmlns:a16="http://schemas.microsoft.com/office/drawing/2014/main" id="{399FA1AC-5CC7-01E7-8221-7A4C3F56E398}"/>
              </a:ext>
            </a:extLst>
          </p:cNvPr>
          <p:cNvSpPr>
            <a:spLocks noChangeArrowheads="1"/>
          </p:cNvSpPr>
          <p:nvPr/>
        </p:nvSpPr>
        <p:spPr bwMode="auto">
          <a:xfrm>
            <a:off x="2241337" y="5798020"/>
            <a:ext cx="867251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4320" b="1" dirty="0">
                <a:latin typeface="Times New Roman" panose="02020603050405020304" pitchFamily="18" charset="0"/>
                <a:cs typeface="Times New Roman" panose="02020603050405020304" pitchFamily="18" charset="0"/>
              </a:rPr>
              <a:t>Giáo viên</a:t>
            </a:r>
            <a:r>
              <a:rPr lang="en-US" altLang="en-US" sz="4320" b="1" dirty="0">
                <a:latin typeface="Times New Roman" panose="02020603050405020304" pitchFamily="18" charset="0"/>
                <a:cs typeface="Times New Roman" panose="02020603050405020304" pitchFamily="18" charset="0"/>
              </a:rPr>
              <a:t>: Nguyễn Thị Quế Anh</a:t>
            </a:r>
          </a:p>
        </p:txBody>
      </p:sp>
      <p:sp>
        <p:nvSpPr>
          <p:cNvPr id="12" name="Text Box 14">
            <a:extLst>
              <a:ext uri="{FF2B5EF4-FFF2-40B4-BE49-F238E27FC236}">
                <a16:creationId xmlns:a16="http://schemas.microsoft.com/office/drawing/2014/main" id="{59DC30BF-A8FF-C0A2-4E32-E574B0841C46}"/>
              </a:ext>
            </a:extLst>
          </p:cNvPr>
          <p:cNvSpPr txBox="1">
            <a:spLocks noChangeArrowheads="1"/>
          </p:cNvSpPr>
          <p:nvPr/>
        </p:nvSpPr>
        <p:spPr bwMode="auto">
          <a:xfrm>
            <a:off x="4513350" y="4502933"/>
            <a:ext cx="604069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760" b="1" dirty="0">
                <a:solidFill>
                  <a:srgbClr val="0000FF"/>
                </a:solidFill>
                <a:latin typeface="Times New Roman" panose="02020603050405020304" pitchFamily="18" charset="0"/>
                <a:cs typeface="Times New Roman" panose="02020603050405020304" pitchFamily="18" charset="0"/>
              </a:rPr>
              <a:t>Môn: Khoa </a:t>
            </a:r>
            <a:r>
              <a:rPr lang="en-US" altLang="en-US" sz="5760" b="1" dirty="0" err="1">
                <a:solidFill>
                  <a:srgbClr val="0000FF"/>
                </a:solidFill>
                <a:latin typeface="Times New Roman" panose="02020603050405020304" pitchFamily="18" charset="0"/>
                <a:cs typeface="Times New Roman" panose="02020603050405020304" pitchFamily="18" charset="0"/>
              </a:rPr>
              <a:t>học</a:t>
            </a:r>
            <a:endParaRPr lang="en-US" altLang="en-US" sz="5760" b="1" dirty="0">
              <a:solidFill>
                <a:srgbClr val="0000FF"/>
              </a:solidFill>
              <a:latin typeface="Times New Roman" panose="02020603050405020304" pitchFamily="18" charset="0"/>
              <a:cs typeface="Times New Roman" panose="02020603050405020304" pitchFamily="18" charset="0"/>
            </a:endParaRPr>
          </a:p>
        </p:txBody>
      </p:sp>
      <p:sp>
        <p:nvSpPr>
          <p:cNvPr id="2" name="Rectangle 6">
            <a:extLst>
              <a:ext uri="{FF2B5EF4-FFF2-40B4-BE49-F238E27FC236}">
                <a16:creationId xmlns:a16="http://schemas.microsoft.com/office/drawing/2014/main" id="{ABE60489-37C3-7E56-CEEC-7717A6A8DCB1}"/>
              </a:ext>
            </a:extLst>
          </p:cNvPr>
          <p:cNvSpPr>
            <a:spLocks noChangeArrowheads="1"/>
          </p:cNvSpPr>
          <p:nvPr/>
        </p:nvSpPr>
        <p:spPr bwMode="auto">
          <a:xfrm>
            <a:off x="3313245" y="6810827"/>
            <a:ext cx="6040698"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4320" b="1" dirty="0">
                <a:latin typeface="Times New Roman" panose="02020603050405020304" pitchFamily="18" charset="0"/>
                <a:cs typeface="Times New Roman" panose="02020603050405020304" pitchFamily="18" charset="0"/>
              </a:rPr>
              <a:t>Năm học 2025 - 2026</a:t>
            </a:r>
            <a:endParaRPr lang="en-US" altLang="en-US" sz="432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55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iterate type="lt">
                                    <p:tmPct val="10000"/>
                                  </p:iterate>
                                  <p:childTnLst>
                                    <p:animClr clrSpc="hsl" dir="cw">
                                      <p:cBhvr override="childStyle">
                                        <p:cTn id="6" dur="3000" fill="hold"/>
                                        <p:tgtEl>
                                          <p:spTgt spid="10"/>
                                        </p:tgtEl>
                                        <p:attrNameLst>
                                          <p:attrName>style.color</p:attrName>
                                        </p:attrNameLst>
                                      </p:cBhvr>
                                      <p:by>
                                        <p:hsl h="10842353" s="0" l="0"/>
                                      </p:by>
                                    </p:animClr>
                                    <p:animClr clrSpc="hsl" dir="cw">
                                      <p:cBhvr>
                                        <p:cTn id="7" dur="3000" fill="hold"/>
                                        <p:tgtEl>
                                          <p:spTgt spid="10"/>
                                        </p:tgtEl>
                                        <p:attrNameLst>
                                          <p:attrName>fillcolor</p:attrName>
                                        </p:attrNameLst>
                                      </p:cBhvr>
                                      <p:by>
                                        <p:hsl h="10842353" s="0" l="0"/>
                                      </p:by>
                                    </p:animClr>
                                    <p:animClr clrSpc="hsl" dir="cw">
                                      <p:cBhvr>
                                        <p:cTn id="8" dur="3000" fill="hold"/>
                                        <p:tgtEl>
                                          <p:spTgt spid="10"/>
                                        </p:tgtEl>
                                        <p:attrNameLst>
                                          <p:attrName>stroke.color</p:attrName>
                                        </p:attrNameLst>
                                      </p:cBhvr>
                                      <p:by>
                                        <p:hsl h="10842353" s="0" l="0"/>
                                      </p:by>
                                    </p:animClr>
                                    <p:set>
                                      <p:cBhvr>
                                        <p:cTn id="9" dur="3000" fill="hold"/>
                                        <p:tgtEl>
                                          <p:spTgt spid="10"/>
                                        </p:tgtEl>
                                        <p:attrNameLst>
                                          <p:attrName>fill.type</p:attrName>
                                        </p:attrNameLst>
                                      </p:cBhvr>
                                      <p:to>
                                        <p:strVal val="solid"/>
                                      </p:to>
                                    </p:set>
                                  </p:childTnLst>
                                </p:cTn>
                              </p:par>
                              <p:par>
                                <p:cTn id="10" presetID="23" presetClass="emph" presetSubtype="0" repeatCount="indefinite" fill="hold" grpId="0" nodeType="withEffect">
                                  <p:stCondLst>
                                    <p:cond delay="0"/>
                                  </p:stCondLst>
                                  <p:iterate type="lt">
                                    <p:tmPct val="10000"/>
                                  </p:iterate>
                                  <p:childTnLst>
                                    <p:animClr clrSpc="hsl" dir="cw">
                                      <p:cBhvr override="childStyle">
                                        <p:cTn id="11" dur="3000" fill="hold"/>
                                        <p:tgtEl>
                                          <p:spTgt spid="2"/>
                                        </p:tgtEl>
                                        <p:attrNameLst>
                                          <p:attrName>style.color</p:attrName>
                                        </p:attrNameLst>
                                      </p:cBhvr>
                                      <p:by>
                                        <p:hsl h="10842353" s="0" l="0"/>
                                      </p:by>
                                    </p:animClr>
                                    <p:animClr clrSpc="hsl" dir="cw">
                                      <p:cBhvr>
                                        <p:cTn id="12" dur="3000" fill="hold"/>
                                        <p:tgtEl>
                                          <p:spTgt spid="2"/>
                                        </p:tgtEl>
                                        <p:attrNameLst>
                                          <p:attrName>fillcolor</p:attrName>
                                        </p:attrNameLst>
                                      </p:cBhvr>
                                      <p:by>
                                        <p:hsl h="10842353" s="0" l="0"/>
                                      </p:by>
                                    </p:animClr>
                                    <p:animClr clrSpc="hsl" dir="cw">
                                      <p:cBhvr>
                                        <p:cTn id="13" dur="3000" fill="hold"/>
                                        <p:tgtEl>
                                          <p:spTgt spid="2"/>
                                        </p:tgtEl>
                                        <p:attrNameLst>
                                          <p:attrName>stroke.color</p:attrName>
                                        </p:attrNameLst>
                                      </p:cBhvr>
                                      <p:by>
                                        <p:hsl h="10842353" s="0" l="0"/>
                                      </p:by>
                                    </p:animClr>
                                    <p:set>
                                      <p:cBhvr>
                                        <p:cTn id="14"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110972"/>
            <a:ext cx="13042821" cy="1417558"/>
          </a:xfrm>
          <a:prstGeom prst="rect">
            <a:avLst/>
          </a:prstGeom>
          <a:noFill/>
          <a:ln/>
        </p:spPr>
        <p:txBody>
          <a:bodyPr wrap="squar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Người hùng thầm lặng: Vai trò của rừng trong bảo vệ đất</a:t>
            </a:r>
            <a:endParaRPr lang="en-US" sz="4450" dirty="0"/>
          </a:p>
        </p:txBody>
      </p:sp>
      <p:sp>
        <p:nvSpPr>
          <p:cNvPr id="3" name="Text 1"/>
          <p:cNvSpPr/>
          <p:nvPr/>
        </p:nvSpPr>
        <p:spPr>
          <a:xfrm>
            <a:off x="793790" y="298215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Rừng không chỉ mang lại không khí trong lành mà còn là người bảo vệ tuyệt vời cho đất của chúng ta. Hãy cùng xem rừng giúp ích như thế nào nhé!</a:t>
            </a:r>
            <a:endParaRPr lang="en-US" sz="1750" dirty="0"/>
          </a:p>
        </p:txBody>
      </p:sp>
      <p:pic>
        <p:nvPicPr>
          <p:cNvPr id="4" name="Image 0" descr="preencoded.png"/>
          <p:cNvPicPr>
            <a:picLocks noChangeAspect="1"/>
          </p:cNvPicPr>
          <p:nvPr/>
        </p:nvPicPr>
        <p:blipFill>
          <a:blip r:embed="rId3"/>
          <a:stretch>
            <a:fillRect/>
          </a:stretch>
        </p:blipFill>
        <p:spPr>
          <a:xfrm>
            <a:off x="793790" y="3963114"/>
            <a:ext cx="566976" cy="566976"/>
          </a:xfrm>
          <a:prstGeom prst="rect">
            <a:avLst/>
          </a:prstGeom>
        </p:spPr>
      </p:pic>
      <p:sp>
        <p:nvSpPr>
          <p:cNvPr id="5" name="Text 2"/>
          <p:cNvSpPr/>
          <p:nvPr/>
        </p:nvSpPr>
        <p:spPr>
          <a:xfrm>
            <a:off x="1644253" y="409777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Che chắn nước mưa</a:t>
            </a:r>
            <a:endParaRPr lang="en-US" sz="2200" dirty="0"/>
          </a:p>
        </p:txBody>
      </p:sp>
      <p:sp>
        <p:nvSpPr>
          <p:cNvPr id="6" name="Text 3"/>
          <p:cNvSpPr/>
          <p:nvPr/>
        </p:nvSpPr>
        <p:spPr>
          <a:xfrm>
            <a:off x="1644253" y="4588193"/>
            <a:ext cx="5529143"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Tán lá rừng như một chiếc ô khổng lồ, ngăn nước mưa xối thẳng xuống đất.</a:t>
            </a:r>
            <a:endParaRPr lang="en-US" sz="1750" dirty="0"/>
          </a:p>
        </p:txBody>
      </p:sp>
      <p:pic>
        <p:nvPicPr>
          <p:cNvPr id="7" name="Image 1" descr="preencoded.png"/>
          <p:cNvPicPr>
            <a:picLocks noChangeAspect="1"/>
          </p:cNvPicPr>
          <p:nvPr/>
        </p:nvPicPr>
        <p:blipFill>
          <a:blip r:embed="rId4"/>
          <a:stretch>
            <a:fillRect/>
          </a:stretch>
        </p:blipFill>
        <p:spPr>
          <a:xfrm>
            <a:off x="7456884" y="3963114"/>
            <a:ext cx="566976" cy="566976"/>
          </a:xfrm>
          <a:prstGeom prst="rect">
            <a:avLst/>
          </a:prstGeom>
        </p:spPr>
      </p:pic>
      <p:sp>
        <p:nvSpPr>
          <p:cNvPr id="8" name="Text 4"/>
          <p:cNvSpPr/>
          <p:nvPr/>
        </p:nvSpPr>
        <p:spPr>
          <a:xfrm>
            <a:off x="8307348" y="409777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Tăng độ phì nhiêu</a:t>
            </a:r>
            <a:endParaRPr lang="en-US" sz="2200" dirty="0"/>
          </a:p>
        </p:txBody>
      </p:sp>
      <p:sp>
        <p:nvSpPr>
          <p:cNvPr id="9" name="Text 5"/>
          <p:cNvSpPr/>
          <p:nvPr/>
        </p:nvSpPr>
        <p:spPr>
          <a:xfrm>
            <a:off x="8307348" y="4588193"/>
            <a:ext cx="5529263"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Lá cây rụng xuống, phân hủy thành chất hữu cơ, làm đất thêm màu mỡ.</a:t>
            </a:r>
            <a:endParaRPr lang="en-US" sz="1750" dirty="0"/>
          </a:p>
        </p:txBody>
      </p:sp>
      <p:pic>
        <p:nvPicPr>
          <p:cNvPr id="10" name="Image 2" descr="preencoded.png"/>
          <p:cNvPicPr>
            <a:picLocks noChangeAspect="1"/>
          </p:cNvPicPr>
          <p:nvPr/>
        </p:nvPicPr>
        <p:blipFill>
          <a:blip r:embed="rId5"/>
          <a:stretch>
            <a:fillRect/>
          </a:stretch>
        </p:blipFill>
        <p:spPr>
          <a:xfrm>
            <a:off x="793790" y="5767626"/>
            <a:ext cx="566976" cy="566976"/>
          </a:xfrm>
          <a:prstGeom prst="rect">
            <a:avLst/>
          </a:prstGeom>
        </p:spPr>
      </p:pic>
      <p:sp>
        <p:nvSpPr>
          <p:cNvPr id="11" name="Text 6"/>
          <p:cNvSpPr/>
          <p:nvPr/>
        </p:nvSpPr>
        <p:spPr>
          <a:xfrm>
            <a:off x="1644253" y="590228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Giữ nước, thấm tốt</a:t>
            </a:r>
            <a:endParaRPr lang="en-US" sz="2200" dirty="0"/>
          </a:p>
        </p:txBody>
      </p:sp>
      <p:sp>
        <p:nvSpPr>
          <p:cNvPr id="12" name="Text 7"/>
          <p:cNvSpPr/>
          <p:nvPr/>
        </p:nvSpPr>
        <p:spPr>
          <a:xfrm>
            <a:off x="1644253" y="6392704"/>
            <a:ext cx="5529143"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Rễ cây bám chặt vào đất, giúp đất giữ nước tốt hơn, hạn chế xói mòn.</a:t>
            </a:r>
            <a:endParaRPr lang="en-US" sz="1750" dirty="0"/>
          </a:p>
        </p:txBody>
      </p:sp>
      <p:pic>
        <p:nvPicPr>
          <p:cNvPr id="13" name="Image 3" descr="preencoded.png"/>
          <p:cNvPicPr>
            <a:picLocks noChangeAspect="1"/>
          </p:cNvPicPr>
          <p:nvPr/>
        </p:nvPicPr>
        <p:blipFill>
          <a:blip r:embed="rId6"/>
          <a:stretch>
            <a:fillRect/>
          </a:stretch>
        </p:blipFill>
        <p:spPr>
          <a:xfrm>
            <a:off x="7456884" y="5767626"/>
            <a:ext cx="566976" cy="566976"/>
          </a:xfrm>
          <a:prstGeom prst="rect">
            <a:avLst/>
          </a:prstGeom>
        </p:spPr>
      </p:pic>
      <p:sp>
        <p:nvSpPr>
          <p:cNvPr id="14" name="Text 8"/>
          <p:cNvSpPr/>
          <p:nvPr/>
        </p:nvSpPr>
        <p:spPr>
          <a:xfrm>
            <a:off x="8307348" y="590228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Điều hòa dòng chảy</a:t>
            </a:r>
            <a:endParaRPr lang="en-US" sz="2200" dirty="0"/>
          </a:p>
        </p:txBody>
      </p:sp>
      <p:sp>
        <p:nvSpPr>
          <p:cNvPr id="15" name="Text 9"/>
          <p:cNvSpPr/>
          <p:nvPr/>
        </p:nvSpPr>
        <p:spPr>
          <a:xfrm>
            <a:off x="8307348" y="6392704"/>
            <a:ext cx="5529263"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Rừng giúp điều hòa dòng chảy của nước, giảm lũ lụt và hạn hán.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793790" y="2019657"/>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Cùng hành động vì một Trái Đất xanh!</a:t>
            </a:r>
            <a:endParaRPr lang="en-US" sz="4450" dirty="0"/>
          </a:p>
        </p:txBody>
      </p:sp>
      <p:sp>
        <p:nvSpPr>
          <p:cNvPr id="4" name="Text 1"/>
          <p:cNvSpPr/>
          <p:nvPr/>
        </p:nvSpPr>
        <p:spPr>
          <a:xfrm>
            <a:off x="793790" y="3777377"/>
            <a:ext cx="9957946"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Chúng ta đã học được rất nhiều về xói mòn đất và tầm quan trọng của việc bảo vệ đất đai. Mỗi hành động nhỏ của chúng ta đều có thể tạo nên sự thay đổi lớn.</a:t>
            </a:r>
            <a:endParaRPr lang="en-US" sz="1750" dirty="0"/>
          </a:p>
        </p:txBody>
      </p:sp>
      <p:sp>
        <p:nvSpPr>
          <p:cNvPr id="5" name="Text 2"/>
          <p:cNvSpPr/>
          <p:nvPr/>
        </p:nvSpPr>
        <p:spPr>
          <a:xfrm>
            <a:off x="793790" y="5121235"/>
            <a:ext cx="986751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Hãy cùng nhau bảo vệ rừng, không xả rác bừa bãi và tuyên truyền cho mọi người xung quanh về ý nghĩa của việc bảo vệ môi trường đất nhé. Trái Đất của chúng ta cần chúng ta!</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2642716" y="2155746"/>
            <a:ext cx="11193895" cy="2126337"/>
          </a:xfrm>
          <a:prstGeom prst="rect">
            <a:avLst/>
          </a:prstGeom>
          <a:noFill/>
          <a:ln/>
        </p:spPr>
        <p:txBody>
          <a:bodyPr wrap="squar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Khoa học: Ô nhiễm, xói mòn đất và bảo vệ môi trường đất (Tiết 2)</a:t>
            </a:r>
            <a:endParaRPr lang="en-US" sz="4450" dirty="0"/>
          </a:p>
        </p:txBody>
      </p:sp>
      <p:sp>
        <p:nvSpPr>
          <p:cNvPr id="4" name="Text 1"/>
          <p:cNvSpPr/>
          <p:nvPr/>
        </p:nvSpPr>
        <p:spPr>
          <a:xfrm>
            <a:off x="2903974" y="4622244"/>
            <a:ext cx="10932637"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Chào các bạn nhỏ! Hôm nay chúng ta sẽ cùng nhau khám phá một chủ đề rất quan trọng và thú vị: Làm thế nào để bảo vệ ngôi nhà chung của chúng ta - Trái Đất, đặc biệt là phần đất đai quý giá này nhé!</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868805"/>
            <a:ext cx="8282107"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Khởi động: Ai nhanh mắt hơn?</a:t>
            </a:r>
            <a:endParaRPr lang="en-US" sz="4450" dirty="0"/>
          </a:p>
        </p:txBody>
      </p:sp>
      <p:sp>
        <p:nvSpPr>
          <p:cNvPr id="3" name="Text 1"/>
          <p:cNvSpPr/>
          <p:nvPr/>
        </p:nvSpPr>
        <p:spPr>
          <a:xfrm>
            <a:off x="793790" y="303121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Hãy cùng chơi một trò chơi nho nhỏ để khởi động buổi học nhé! Nhiệm vụ của các bạn là sắp xếp các từ sau thành cụm từ có nghĩa, chỉ một hiện tượng thiên nhiên:</a:t>
            </a:r>
            <a:endParaRPr lang="en-US" sz="1750" dirty="0"/>
          </a:p>
        </p:txBody>
      </p:sp>
      <p:sp>
        <p:nvSpPr>
          <p:cNvPr id="4" name="Shape 2"/>
          <p:cNvSpPr/>
          <p:nvPr/>
        </p:nvSpPr>
        <p:spPr>
          <a:xfrm>
            <a:off x="793790" y="4012168"/>
            <a:ext cx="6407944" cy="1730454"/>
          </a:xfrm>
          <a:prstGeom prst="roundRect">
            <a:avLst>
              <a:gd name="adj" fmla="val 5505"/>
            </a:avLst>
          </a:prstGeom>
          <a:solidFill>
            <a:srgbClr val="DADBF1"/>
          </a:solidFill>
          <a:ln w="7620">
            <a:solidFill>
              <a:srgbClr val="C0C1D7"/>
            </a:solidFill>
            <a:prstDash val="solid"/>
          </a:ln>
        </p:spPr>
      </p:sp>
      <p:sp>
        <p:nvSpPr>
          <p:cNvPr id="5" name="Shape 3"/>
          <p:cNvSpPr/>
          <p:nvPr/>
        </p:nvSpPr>
        <p:spPr>
          <a:xfrm>
            <a:off x="1028224" y="4246602"/>
            <a:ext cx="680442" cy="680442"/>
          </a:xfrm>
          <a:prstGeom prst="roundRect">
            <a:avLst>
              <a:gd name="adj" fmla="val 13436980"/>
            </a:avLst>
          </a:prstGeom>
          <a:solidFill>
            <a:srgbClr val="4950BC"/>
          </a:solidFill>
          <a:ln/>
        </p:spPr>
      </p:sp>
      <p:pic>
        <p:nvPicPr>
          <p:cNvPr id="6" name="Image 0" descr="preencoded.png"/>
          <p:cNvPicPr>
            <a:picLocks noChangeAspect="1"/>
          </p:cNvPicPr>
          <p:nvPr/>
        </p:nvPicPr>
        <p:blipFill>
          <a:blip r:embed="rId3"/>
          <a:stretch>
            <a:fillRect/>
          </a:stretch>
        </p:blipFill>
        <p:spPr>
          <a:xfrm>
            <a:off x="1215390" y="4395430"/>
            <a:ext cx="306110" cy="382667"/>
          </a:xfrm>
          <a:prstGeom prst="rect">
            <a:avLst/>
          </a:prstGeom>
        </p:spPr>
      </p:pic>
      <p:sp>
        <p:nvSpPr>
          <p:cNvPr id="7" name="Text 4"/>
          <p:cNvSpPr/>
          <p:nvPr/>
        </p:nvSpPr>
        <p:spPr>
          <a:xfrm>
            <a:off x="1028224" y="5153858"/>
            <a:ext cx="3820358"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Làm mất lớp đất trên bề mặt</a:t>
            </a:r>
            <a:endParaRPr lang="en-US" sz="2200" dirty="0"/>
          </a:p>
        </p:txBody>
      </p:sp>
      <p:sp>
        <p:nvSpPr>
          <p:cNvPr id="8" name="Shape 5"/>
          <p:cNvSpPr/>
          <p:nvPr/>
        </p:nvSpPr>
        <p:spPr>
          <a:xfrm>
            <a:off x="7428548" y="4012168"/>
            <a:ext cx="6408063" cy="1730454"/>
          </a:xfrm>
          <a:prstGeom prst="roundRect">
            <a:avLst>
              <a:gd name="adj" fmla="val 5505"/>
            </a:avLst>
          </a:prstGeom>
          <a:solidFill>
            <a:srgbClr val="DADBF1"/>
          </a:solidFill>
          <a:ln w="7620">
            <a:solidFill>
              <a:srgbClr val="C0C1D7"/>
            </a:solidFill>
            <a:prstDash val="solid"/>
          </a:ln>
        </p:spPr>
      </p:sp>
      <p:sp>
        <p:nvSpPr>
          <p:cNvPr id="9" name="Shape 6"/>
          <p:cNvSpPr/>
          <p:nvPr/>
        </p:nvSpPr>
        <p:spPr>
          <a:xfrm>
            <a:off x="7662982" y="4246602"/>
            <a:ext cx="680442" cy="680442"/>
          </a:xfrm>
          <a:prstGeom prst="roundRect">
            <a:avLst>
              <a:gd name="adj" fmla="val 13436980"/>
            </a:avLst>
          </a:prstGeom>
          <a:solidFill>
            <a:srgbClr val="4950BC"/>
          </a:solidFill>
          <a:ln/>
        </p:spPr>
      </p:sp>
      <p:pic>
        <p:nvPicPr>
          <p:cNvPr id="10" name="Image 1" descr="preencoded.png"/>
          <p:cNvPicPr>
            <a:picLocks noChangeAspect="1"/>
          </p:cNvPicPr>
          <p:nvPr/>
        </p:nvPicPr>
        <p:blipFill>
          <a:blip r:embed="rId4"/>
          <a:stretch>
            <a:fillRect/>
          </a:stretch>
        </p:blipFill>
        <p:spPr>
          <a:xfrm>
            <a:off x="7850148" y="4395430"/>
            <a:ext cx="306110" cy="382667"/>
          </a:xfrm>
          <a:prstGeom prst="rect">
            <a:avLst/>
          </a:prstGeom>
        </p:spPr>
      </p:pic>
      <p:sp>
        <p:nvSpPr>
          <p:cNvPr id="11" name="Text 7"/>
          <p:cNvSpPr/>
          <p:nvPr/>
        </p:nvSpPr>
        <p:spPr>
          <a:xfrm>
            <a:off x="7662982" y="5153858"/>
            <a:ext cx="357949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Phá hủy tầng đất bên dưới</a:t>
            </a:r>
            <a:endParaRPr lang="en-US" sz="2200" dirty="0"/>
          </a:p>
        </p:txBody>
      </p:sp>
      <p:sp>
        <p:nvSpPr>
          <p:cNvPr id="12" name="Text 8"/>
          <p:cNvSpPr/>
          <p:nvPr/>
        </p:nvSpPr>
        <p:spPr>
          <a:xfrm>
            <a:off x="793790" y="5997773"/>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Bạn nào nhanh tay và tìm ra đáp án chính xác nhất nào?</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8653" y="509707"/>
            <a:ext cx="7861697" cy="550188"/>
          </a:xfrm>
          <a:prstGeom prst="rect">
            <a:avLst/>
          </a:prstGeom>
          <a:noFill/>
          <a:ln/>
        </p:spPr>
        <p:txBody>
          <a:bodyPr wrap="none" lIns="0" tIns="0" rIns="0" bIns="0" rtlCol="0" anchor="t"/>
          <a:lstStyle/>
          <a:p>
            <a:pPr marL="0" indent="0" algn="l">
              <a:lnSpc>
                <a:spcPts val="4300"/>
              </a:lnSpc>
              <a:buNone/>
            </a:pPr>
            <a:r>
              <a:rPr lang="en-US" sz="3450" b="1" dirty="0">
                <a:solidFill>
                  <a:srgbClr val="000000"/>
                </a:solidFill>
                <a:latin typeface="Inter Bold" pitchFamily="34" charset="0"/>
                <a:ea typeface="Inter Bold" pitchFamily="34" charset="-122"/>
                <a:cs typeface="Inter Bold" pitchFamily="34" charset="-120"/>
              </a:rPr>
              <a:t>Khám phá: Nguyên nhân xói mòn đất</a:t>
            </a:r>
            <a:endParaRPr lang="en-US" sz="3450" dirty="0"/>
          </a:p>
        </p:txBody>
      </p:sp>
      <p:sp>
        <p:nvSpPr>
          <p:cNvPr id="3" name="Text 1"/>
          <p:cNvSpPr/>
          <p:nvPr/>
        </p:nvSpPr>
        <p:spPr>
          <a:xfrm>
            <a:off x="648653" y="1411962"/>
            <a:ext cx="13333095" cy="281702"/>
          </a:xfrm>
          <a:prstGeom prst="rect">
            <a:avLst/>
          </a:prstGeom>
          <a:noFill/>
          <a:ln/>
        </p:spPr>
        <p:txBody>
          <a:bodyPr wrap="non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Các bạn hãy cùng quan sát Hình 2 trong Sách giáo khoa và cho cô biết, đất bị ô nhiễm sẽ ảnh hưởng đến những sinh vật nào trên Trái Đất của chúng ta?</a:t>
            </a:r>
            <a:endParaRPr lang="en-US" sz="1350" dirty="0"/>
          </a:p>
        </p:txBody>
      </p:sp>
      <p:pic>
        <p:nvPicPr>
          <p:cNvPr id="4" name="Image 0" descr="preencoded.png"/>
          <p:cNvPicPr>
            <a:picLocks noChangeAspect="1"/>
          </p:cNvPicPr>
          <p:nvPr/>
        </p:nvPicPr>
        <p:blipFill>
          <a:blip r:embed="rId3"/>
          <a:stretch>
            <a:fillRect/>
          </a:stretch>
        </p:blipFill>
        <p:spPr>
          <a:xfrm>
            <a:off x="648653" y="2089666"/>
            <a:ext cx="3949541" cy="3949541"/>
          </a:xfrm>
          <a:prstGeom prst="rect">
            <a:avLst/>
          </a:prstGeom>
        </p:spPr>
      </p:pic>
      <p:sp>
        <p:nvSpPr>
          <p:cNvPr id="5" name="Text 2"/>
          <p:cNvSpPr/>
          <p:nvPr/>
        </p:nvSpPr>
        <p:spPr>
          <a:xfrm>
            <a:off x="648653" y="6237208"/>
            <a:ext cx="2200989" cy="275153"/>
          </a:xfrm>
          <a:prstGeom prst="rect">
            <a:avLst/>
          </a:prstGeom>
          <a:noFill/>
          <a:ln/>
        </p:spPr>
        <p:txBody>
          <a:bodyPr wrap="none" lIns="0" tIns="0" rIns="0" bIns="0" rtlCol="0" anchor="t"/>
          <a:lstStyle/>
          <a:p>
            <a:pPr marL="0" indent="0" algn="l">
              <a:lnSpc>
                <a:spcPts val="2150"/>
              </a:lnSpc>
              <a:buNone/>
            </a:pPr>
            <a:r>
              <a:rPr lang="en-US" sz="1700" b="1" dirty="0">
                <a:solidFill>
                  <a:srgbClr val="000000"/>
                </a:solidFill>
                <a:latin typeface="Inter Bold" pitchFamily="34" charset="0"/>
                <a:ea typeface="Inter Bold" pitchFamily="34" charset="-122"/>
                <a:cs typeface="Inter Bold" pitchFamily="34" charset="-120"/>
              </a:rPr>
              <a:t>Thực vật</a:t>
            </a:r>
            <a:endParaRPr lang="en-US" sz="1700" dirty="0"/>
          </a:p>
        </p:txBody>
      </p:sp>
      <p:sp>
        <p:nvSpPr>
          <p:cNvPr id="6" name="Text 3"/>
          <p:cNvSpPr/>
          <p:nvPr/>
        </p:nvSpPr>
        <p:spPr>
          <a:xfrm>
            <a:off x="648653" y="6688336"/>
            <a:ext cx="4157424" cy="281702"/>
          </a:xfrm>
          <a:prstGeom prst="rect">
            <a:avLst/>
          </a:prstGeom>
          <a:noFill/>
          <a:ln/>
        </p:spPr>
        <p:txBody>
          <a:bodyPr wrap="non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Giảm năng suất, còi cọc, thậm chí là chết!</a:t>
            </a:r>
            <a:endParaRPr lang="en-US" sz="1350" dirty="0"/>
          </a:p>
        </p:txBody>
      </p:sp>
      <p:pic>
        <p:nvPicPr>
          <p:cNvPr id="7" name="Image 1" descr="preencoded.png"/>
          <p:cNvPicPr>
            <a:picLocks noChangeAspect="1"/>
          </p:cNvPicPr>
          <p:nvPr/>
        </p:nvPicPr>
        <p:blipFill>
          <a:blip r:embed="rId4"/>
          <a:stretch>
            <a:fillRect/>
          </a:stretch>
        </p:blipFill>
        <p:spPr>
          <a:xfrm>
            <a:off x="5243274" y="2089666"/>
            <a:ext cx="3949541" cy="3949541"/>
          </a:xfrm>
          <a:prstGeom prst="rect">
            <a:avLst/>
          </a:prstGeom>
        </p:spPr>
      </p:pic>
      <p:sp>
        <p:nvSpPr>
          <p:cNvPr id="8" name="Text 4"/>
          <p:cNvSpPr/>
          <p:nvPr/>
        </p:nvSpPr>
        <p:spPr>
          <a:xfrm>
            <a:off x="5243274" y="6237208"/>
            <a:ext cx="2200989" cy="275153"/>
          </a:xfrm>
          <a:prstGeom prst="rect">
            <a:avLst/>
          </a:prstGeom>
          <a:noFill/>
          <a:ln/>
        </p:spPr>
        <p:txBody>
          <a:bodyPr wrap="none" lIns="0" tIns="0" rIns="0" bIns="0" rtlCol="0" anchor="t"/>
          <a:lstStyle/>
          <a:p>
            <a:pPr marL="0" indent="0" algn="l">
              <a:lnSpc>
                <a:spcPts val="2150"/>
              </a:lnSpc>
              <a:buNone/>
            </a:pPr>
            <a:r>
              <a:rPr lang="en-US" sz="1700" b="1" dirty="0">
                <a:solidFill>
                  <a:srgbClr val="000000"/>
                </a:solidFill>
                <a:latin typeface="Inter Bold" pitchFamily="34" charset="0"/>
                <a:ea typeface="Inter Bold" pitchFamily="34" charset="-122"/>
                <a:cs typeface="Inter Bold" pitchFamily="34" charset="-120"/>
              </a:rPr>
              <a:t>Động vật</a:t>
            </a:r>
            <a:endParaRPr lang="en-US" sz="1700" dirty="0"/>
          </a:p>
        </p:txBody>
      </p:sp>
      <p:sp>
        <p:nvSpPr>
          <p:cNvPr id="9" name="Text 5"/>
          <p:cNvSpPr/>
          <p:nvPr/>
        </p:nvSpPr>
        <p:spPr>
          <a:xfrm>
            <a:off x="5243274" y="6688336"/>
            <a:ext cx="4157424" cy="563404"/>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Mắc bệnh tật, thay đổi môi trường sống, có thể biến mất khỏi khu vực đó.</a:t>
            </a:r>
            <a:endParaRPr lang="en-US" sz="1350" dirty="0"/>
          </a:p>
        </p:txBody>
      </p:sp>
      <p:pic>
        <p:nvPicPr>
          <p:cNvPr id="10" name="Image 2" descr="preencoded.png"/>
          <p:cNvPicPr>
            <a:picLocks noChangeAspect="1"/>
          </p:cNvPicPr>
          <p:nvPr/>
        </p:nvPicPr>
        <p:blipFill>
          <a:blip r:embed="rId5"/>
          <a:stretch>
            <a:fillRect/>
          </a:stretch>
        </p:blipFill>
        <p:spPr>
          <a:xfrm>
            <a:off x="9837896" y="2089666"/>
            <a:ext cx="3949541" cy="3949541"/>
          </a:xfrm>
          <a:prstGeom prst="rect">
            <a:avLst/>
          </a:prstGeom>
        </p:spPr>
      </p:pic>
      <p:sp>
        <p:nvSpPr>
          <p:cNvPr id="11" name="Text 6"/>
          <p:cNvSpPr/>
          <p:nvPr/>
        </p:nvSpPr>
        <p:spPr>
          <a:xfrm>
            <a:off x="9837896" y="6237208"/>
            <a:ext cx="2200989" cy="275153"/>
          </a:xfrm>
          <a:prstGeom prst="rect">
            <a:avLst/>
          </a:prstGeom>
          <a:noFill/>
          <a:ln/>
        </p:spPr>
        <p:txBody>
          <a:bodyPr wrap="none" lIns="0" tIns="0" rIns="0" bIns="0" rtlCol="0" anchor="t"/>
          <a:lstStyle/>
          <a:p>
            <a:pPr marL="0" indent="0" algn="l">
              <a:lnSpc>
                <a:spcPts val="2150"/>
              </a:lnSpc>
              <a:buNone/>
            </a:pPr>
            <a:r>
              <a:rPr lang="en-US" sz="1700" b="1" dirty="0">
                <a:solidFill>
                  <a:srgbClr val="000000"/>
                </a:solidFill>
                <a:latin typeface="Inter Bold" pitchFamily="34" charset="0"/>
                <a:ea typeface="Inter Bold" pitchFamily="34" charset="-122"/>
                <a:cs typeface="Inter Bold" pitchFamily="34" charset="-120"/>
              </a:rPr>
              <a:t>Con người</a:t>
            </a:r>
            <a:endParaRPr lang="en-US" sz="1700" dirty="0"/>
          </a:p>
        </p:txBody>
      </p:sp>
      <p:sp>
        <p:nvSpPr>
          <p:cNvPr id="12" name="Text 7"/>
          <p:cNvSpPr/>
          <p:nvPr/>
        </p:nvSpPr>
        <p:spPr>
          <a:xfrm>
            <a:off x="9837896" y="6688336"/>
            <a:ext cx="4157424" cy="563404"/>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Sức khỏe bị đe dọa bởi những thực phẩm và nguồn nước không an toàn.</a:t>
            </a:r>
            <a:endParaRPr lang="en-US" sz="1350" dirty="0"/>
          </a:p>
        </p:txBody>
      </p:sp>
      <p:sp>
        <p:nvSpPr>
          <p:cNvPr id="13" name="Text 8"/>
          <p:cNvSpPr/>
          <p:nvPr/>
        </p:nvSpPr>
        <p:spPr>
          <a:xfrm>
            <a:off x="648653" y="7608213"/>
            <a:ext cx="13333095" cy="281702"/>
          </a:xfrm>
          <a:prstGeom prst="rect">
            <a:avLst/>
          </a:prstGeom>
          <a:noFill/>
          <a:ln/>
        </p:spPr>
        <p:txBody>
          <a:bodyPr wrap="non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Vậy ngoài ô nhiễm, còn những hoạt động nào của con người khiến đất bị xói mòn nhanh hơn không?</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019062"/>
            <a:ext cx="9430703"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Những hành động gây xói mòn đất</a:t>
            </a:r>
            <a:endParaRPr lang="en-US" sz="4450" dirty="0"/>
          </a:p>
        </p:txBody>
      </p:sp>
      <p:sp>
        <p:nvSpPr>
          <p:cNvPr id="3" name="Text 1"/>
          <p:cNvSpPr/>
          <p:nvPr/>
        </p:nvSpPr>
        <p:spPr>
          <a:xfrm>
            <a:off x="793790" y="318146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Các bạn có biết, nhiều việc chúng ta làm hàng ngày có thể vô tình làm hại đất không? Cùng tìm hiểu nhé!</a:t>
            </a:r>
            <a:endParaRPr lang="en-US" sz="1750" dirty="0"/>
          </a:p>
        </p:txBody>
      </p:sp>
      <p:sp>
        <p:nvSpPr>
          <p:cNvPr id="4" name="Shape 2"/>
          <p:cNvSpPr/>
          <p:nvPr/>
        </p:nvSpPr>
        <p:spPr>
          <a:xfrm>
            <a:off x="793790" y="3799523"/>
            <a:ext cx="4196358" cy="2410897"/>
          </a:xfrm>
          <a:prstGeom prst="roundRect">
            <a:avLst>
              <a:gd name="adj" fmla="val 22580"/>
            </a:avLst>
          </a:prstGeom>
          <a:solidFill>
            <a:srgbClr val="DADBF1"/>
          </a:solidFill>
          <a:ln w="7620">
            <a:solidFill>
              <a:srgbClr val="C0C1D7"/>
            </a:solidFill>
            <a:prstDash val="solid"/>
          </a:ln>
        </p:spPr>
      </p:sp>
      <p:sp>
        <p:nvSpPr>
          <p:cNvPr id="5" name="Text 3"/>
          <p:cNvSpPr/>
          <p:nvPr/>
        </p:nvSpPr>
        <p:spPr>
          <a:xfrm>
            <a:off x="1028224" y="403395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Chặt phá rừng</a:t>
            </a:r>
            <a:endParaRPr lang="en-US" sz="2200" dirty="0"/>
          </a:p>
        </p:txBody>
      </p:sp>
      <p:sp>
        <p:nvSpPr>
          <p:cNvPr id="6" name="Text 4"/>
          <p:cNvSpPr/>
          <p:nvPr/>
        </p:nvSpPr>
        <p:spPr>
          <a:xfrm>
            <a:off x="1028224" y="4524375"/>
            <a:ext cx="3727490"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Cây xanh như những chiếc ô khổng lồ che chở cho đất. Khi rừng biến mất, đất sẽ bị mưa và gió cuốn đi dễ dàng.</a:t>
            </a:r>
            <a:endParaRPr lang="en-US" sz="1750" dirty="0"/>
          </a:p>
        </p:txBody>
      </p:sp>
      <p:sp>
        <p:nvSpPr>
          <p:cNvPr id="7" name="Shape 5"/>
          <p:cNvSpPr/>
          <p:nvPr/>
        </p:nvSpPr>
        <p:spPr>
          <a:xfrm>
            <a:off x="5216962" y="3799523"/>
            <a:ext cx="4196358" cy="2410897"/>
          </a:xfrm>
          <a:prstGeom prst="roundRect">
            <a:avLst>
              <a:gd name="adj" fmla="val 22580"/>
            </a:avLst>
          </a:prstGeom>
          <a:solidFill>
            <a:srgbClr val="DADBF1"/>
          </a:solidFill>
          <a:ln w="7620">
            <a:solidFill>
              <a:srgbClr val="C0C1D7"/>
            </a:solidFill>
            <a:prstDash val="solid"/>
          </a:ln>
        </p:spPr>
      </p:sp>
      <p:sp>
        <p:nvSpPr>
          <p:cNvPr id="8" name="Text 6"/>
          <p:cNvSpPr/>
          <p:nvPr/>
        </p:nvSpPr>
        <p:spPr>
          <a:xfrm>
            <a:off x="5451396" y="4033957"/>
            <a:ext cx="298382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Canh tác không hợp lí</a:t>
            </a:r>
            <a:endParaRPr lang="en-US" sz="2200" dirty="0"/>
          </a:p>
        </p:txBody>
      </p:sp>
      <p:sp>
        <p:nvSpPr>
          <p:cNvPr id="9" name="Text 7"/>
          <p:cNvSpPr/>
          <p:nvPr/>
        </p:nvSpPr>
        <p:spPr>
          <a:xfrm>
            <a:off x="5451396" y="4524375"/>
            <a:ext cx="3727490"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Trồng cây sai cách, không luân phiên cây trồng hoặc cày xới quá sâu cũng làm đất yếu đi và dễ bị xói mòn.</a:t>
            </a:r>
            <a:endParaRPr lang="en-US" sz="1750" dirty="0"/>
          </a:p>
        </p:txBody>
      </p:sp>
      <p:sp>
        <p:nvSpPr>
          <p:cNvPr id="10" name="Shape 8"/>
          <p:cNvSpPr/>
          <p:nvPr/>
        </p:nvSpPr>
        <p:spPr>
          <a:xfrm>
            <a:off x="9640133" y="3799523"/>
            <a:ext cx="4196358" cy="2410897"/>
          </a:xfrm>
          <a:prstGeom prst="roundRect">
            <a:avLst>
              <a:gd name="adj" fmla="val 22580"/>
            </a:avLst>
          </a:prstGeom>
          <a:solidFill>
            <a:srgbClr val="DADBF1"/>
          </a:solidFill>
          <a:ln w="7620">
            <a:solidFill>
              <a:srgbClr val="C0C1D7"/>
            </a:solidFill>
            <a:prstDash val="solid"/>
          </a:ln>
        </p:spPr>
      </p:sp>
      <p:sp>
        <p:nvSpPr>
          <p:cNvPr id="11" name="Text 9"/>
          <p:cNvSpPr/>
          <p:nvPr/>
        </p:nvSpPr>
        <p:spPr>
          <a:xfrm>
            <a:off x="9874568" y="4033957"/>
            <a:ext cx="357187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Khai thác đất, khoáng sản</a:t>
            </a:r>
            <a:endParaRPr lang="en-US" sz="2200" dirty="0"/>
          </a:p>
        </p:txBody>
      </p:sp>
      <p:sp>
        <p:nvSpPr>
          <p:cNvPr id="12" name="Text 10"/>
          <p:cNvSpPr/>
          <p:nvPr/>
        </p:nvSpPr>
        <p:spPr>
          <a:xfrm>
            <a:off x="9874568" y="4524375"/>
            <a:ext cx="3727490"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Việc đào bới đất và khoáng sản quá mức tạo ra những vùng đất trống, không có cây che phủ, khiến đất dễ bị cuốn trôi.</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27628"/>
            <a:ext cx="5723811"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Các kiểu xói mòn đất</a:t>
            </a:r>
            <a:endParaRPr lang="en-US" sz="4450" dirty="0"/>
          </a:p>
        </p:txBody>
      </p:sp>
      <p:sp>
        <p:nvSpPr>
          <p:cNvPr id="3" name="Text 1"/>
          <p:cNvSpPr/>
          <p:nvPr/>
        </p:nvSpPr>
        <p:spPr>
          <a:xfrm>
            <a:off x="793790" y="2190036"/>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Đất bị xói mòn theo nhiều cách khác nhau, tùy thuộc vào yếu tố tự nhiên tác động. Hãy cùng xem những hình ảnh minh họa sau:</a:t>
            </a:r>
            <a:endParaRPr lang="en-US" sz="1750" dirty="0"/>
          </a:p>
        </p:txBody>
      </p:sp>
      <p:pic>
        <p:nvPicPr>
          <p:cNvPr id="4" name="Image 0" descr="preencoded.png"/>
          <p:cNvPicPr>
            <a:picLocks noChangeAspect="1"/>
          </p:cNvPicPr>
          <p:nvPr/>
        </p:nvPicPr>
        <p:blipFill>
          <a:blip r:embed="rId3"/>
          <a:stretch>
            <a:fillRect/>
          </a:stretch>
        </p:blipFill>
        <p:spPr>
          <a:xfrm>
            <a:off x="801410" y="3316962"/>
            <a:ext cx="3120747" cy="3120747"/>
          </a:xfrm>
          <a:prstGeom prst="rect">
            <a:avLst/>
          </a:prstGeom>
        </p:spPr>
      </p:pic>
      <p:pic>
        <p:nvPicPr>
          <p:cNvPr id="5" name="Image 1" descr="preencoded.png"/>
          <p:cNvPicPr>
            <a:picLocks noChangeAspect="1"/>
          </p:cNvPicPr>
          <p:nvPr/>
        </p:nvPicPr>
        <p:blipFill>
          <a:blip r:embed="rId4"/>
          <a:stretch>
            <a:fillRect/>
          </a:stretch>
        </p:blipFill>
        <p:spPr>
          <a:xfrm>
            <a:off x="4103608" y="3316962"/>
            <a:ext cx="3120866" cy="3120866"/>
          </a:xfrm>
          <a:prstGeom prst="rect">
            <a:avLst/>
          </a:prstGeom>
        </p:spPr>
      </p:pic>
      <p:pic>
        <p:nvPicPr>
          <p:cNvPr id="6" name="Image 2" descr="preencoded.png"/>
          <p:cNvPicPr>
            <a:picLocks noChangeAspect="1"/>
          </p:cNvPicPr>
          <p:nvPr/>
        </p:nvPicPr>
        <p:blipFill>
          <a:blip r:embed="rId5"/>
          <a:stretch>
            <a:fillRect/>
          </a:stretch>
        </p:blipFill>
        <p:spPr>
          <a:xfrm>
            <a:off x="7405926" y="3316962"/>
            <a:ext cx="3120747" cy="3120747"/>
          </a:xfrm>
          <a:prstGeom prst="rect">
            <a:avLst/>
          </a:prstGeom>
        </p:spPr>
      </p:pic>
      <p:pic>
        <p:nvPicPr>
          <p:cNvPr id="7" name="Image 3" descr="preencoded.png"/>
          <p:cNvPicPr>
            <a:picLocks noChangeAspect="1"/>
          </p:cNvPicPr>
          <p:nvPr/>
        </p:nvPicPr>
        <p:blipFill>
          <a:blip r:embed="rId6"/>
          <a:stretch>
            <a:fillRect/>
          </a:stretch>
        </p:blipFill>
        <p:spPr>
          <a:xfrm>
            <a:off x="10708124" y="3316962"/>
            <a:ext cx="3120866" cy="3120866"/>
          </a:xfrm>
          <a:prstGeom prst="rect">
            <a:avLst/>
          </a:prstGeom>
        </p:spPr>
      </p:pic>
      <p:sp>
        <p:nvSpPr>
          <p:cNvPr id="8" name="Text 2"/>
          <p:cNvSpPr/>
          <p:nvPr/>
        </p:nvSpPr>
        <p:spPr>
          <a:xfrm>
            <a:off x="793790" y="6838950"/>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Các bạn thấy đó, mỗi hình ảnh lại cho chúng ta một cái nhìn về cách đất của chúng ta bị tổn thương.</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458397"/>
            <a:ext cx="13042821" cy="1417558"/>
          </a:xfrm>
          <a:prstGeom prst="rect">
            <a:avLst/>
          </a:prstGeom>
          <a:noFill/>
          <a:ln/>
        </p:spPr>
        <p:txBody>
          <a:bodyPr wrap="squar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Luyện tập: Cùng tìm hiểu sâu hơn về xói mòn đất</a:t>
            </a:r>
            <a:endParaRPr lang="en-US" sz="4450" dirty="0"/>
          </a:p>
        </p:txBody>
      </p:sp>
      <p:sp>
        <p:nvSpPr>
          <p:cNvPr id="3" name="Text 1"/>
          <p:cNvSpPr/>
          <p:nvPr/>
        </p:nvSpPr>
        <p:spPr>
          <a:xfrm>
            <a:off x="793790" y="3329583"/>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Bây giờ, chúng ta hãy cùng nhau tổng hợp lại những kiến thức đã học về nguyên nhân và hậu quả của xói mòn đất nhé!</a:t>
            </a:r>
            <a:endParaRPr lang="en-US" sz="1750" dirty="0"/>
          </a:p>
        </p:txBody>
      </p:sp>
      <p:sp>
        <p:nvSpPr>
          <p:cNvPr id="4" name="Text 2"/>
          <p:cNvSpPr/>
          <p:nvPr/>
        </p:nvSpPr>
        <p:spPr>
          <a:xfrm>
            <a:off x="793790" y="4174450"/>
            <a:ext cx="3402330" cy="425291"/>
          </a:xfrm>
          <a:prstGeom prst="rect">
            <a:avLst/>
          </a:prstGeom>
          <a:noFill/>
          <a:ln/>
        </p:spPr>
        <p:txBody>
          <a:bodyPr wrap="none" lIns="0" tIns="0" rIns="0" bIns="0" rtlCol="0" anchor="t"/>
          <a:lstStyle/>
          <a:p>
            <a:pPr marL="0" indent="0" algn="l">
              <a:lnSpc>
                <a:spcPts val="3300"/>
              </a:lnSpc>
              <a:buNone/>
            </a:pPr>
            <a:r>
              <a:rPr lang="en-US" sz="2650" b="1" dirty="0">
                <a:solidFill>
                  <a:srgbClr val="000000"/>
                </a:solidFill>
                <a:latin typeface="Inter Bold" pitchFamily="34" charset="0"/>
                <a:ea typeface="Inter Bold" pitchFamily="34" charset="-122"/>
                <a:cs typeface="Inter Bold" pitchFamily="34" charset="-120"/>
              </a:rPr>
              <a:t>Nguyên nhân</a:t>
            </a:r>
            <a:endParaRPr lang="en-US" sz="2650" dirty="0"/>
          </a:p>
        </p:txBody>
      </p:sp>
      <p:sp>
        <p:nvSpPr>
          <p:cNvPr id="5" name="Text 3"/>
          <p:cNvSpPr/>
          <p:nvPr/>
        </p:nvSpPr>
        <p:spPr>
          <a:xfrm>
            <a:off x="793790" y="482655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Mưa lớn, gió mạnh kéo dài</a:t>
            </a:r>
            <a:endParaRPr lang="en-US" sz="1750" dirty="0"/>
          </a:p>
        </p:txBody>
      </p:sp>
      <p:sp>
        <p:nvSpPr>
          <p:cNvPr id="6" name="Text 4"/>
          <p:cNvSpPr/>
          <p:nvPr/>
        </p:nvSpPr>
        <p:spPr>
          <a:xfrm>
            <a:off x="793790" y="5268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Con người chặt phá rừng</a:t>
            </a:r>
            <a:endParaRPr lang="en-US" sz="1750" dirty="0"/>
          </a:p>
        </p:txBody>
      </p:sp>
      <p:sp>
        <p:nvSpPr>
          <p:cNvPr id="7" name="Text 5"/>
          <p:cNvSpPr/>
          <p:nvPr/>
        </p:nvSpPr>
        <p:spPr>
          <a:xfrm>
            <a:off x="793790" y="5710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Phương pháp canh tác không hợp lí</a:t>
            </a:r>
            <a:endParaRPr lang="en-US" sz="1750" dirty="0"/>
          </a:p>
        </p:txBody>
      </p:sp>
      <p:sp>
        <p:nvSpPr>
          <p:cNvPr id="8" name="Text 6"/>
          <p:cNvSpPr/>
          <p:nvPr/>
        </p:nvSpPr>
        <p:spPr>
          <a:xfrm>
            <a:off x="7599521" y="4174450"/>
            <a:ext cx="3402330" cy="425291"/>
          </a:xfrm>
          <a:prstGeom prst="rect">
            <a:avLst/>
          </a:prstGeom>
          <a:noFill/>
          <a:ln/>
        </p:spPr>
        <p:txBody>
          <a:bodyPr wrap="none" lIns="0" tIns="0" rIns="0" bIns="0" rtlCol="0" anchor="t"/>
          <a:lstStyle/>
          <a:p>
            <a:pPr marL="0" indent="0" algn="l">
              <a:lnSpc>
                <a:spcPts val="3300"/>
              </a:lnSpc>
              <a:buNone/>
            </a:pPr>
            <a:r>
              <a:rPr lang="en-US" sz="2650" b="1" dirty="0">
                <a:solidFill>
                  <a:srgbClr val="000000"/>
                </a:solidFill>
                <a:latin typeface="Inter Bold" pitchFamily="34" charset="0"/>
                <a:ea typeface="Inter Bold" pitchFamily="34" charset="-122"/>
                <a:cs typeface="Inter Bold" pitchFamily="34" charset="-120"/>
              </a:rPr>
              <a:t>Hậu quả</a:t>
            </a:r>
            <a:endParaRPr lang="en-US" sz="2650" dirty="0"/>
          </a:p>
        </p:txBody>
      </p:sp>
      <p:sp>
        <p:nvSpPr>
          <p:cNvPr id="9" name="Text 7"/>
          <p:cNvSpPr/>
          <p:nvPr/>
        </p:nvSpPr>
        <p:spPr>
          <a:xfrm>
            <a:off x="7599521" y="482655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Đất bạc màu, giảm độ phì nhiêu</a:t>
            </a:r>
            <a:endParaRPr lang="en-US" sz="1750" dirty="0"/>
          </a:p>
        </p:txBody>
      </p:sp>
      <p:sp>
        <p:nvSpPr>
          <p:cNvPr id="10" name="Text 8"/>
          <p:cNvSpPr/>
          <p:nvPr/>
        </p:nvSpPr>
        <p:spPr>
          <a:xfrm>
            <a:off x="7599521" y="5268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Năng suất cây trồng giảm sút nghiêm trọng</a:t>
            </a:r>
            <a:endParaRPr lang="en-US" sz="1750" dirty="0"/>
          </a:p>
        </p:txBody>
      </p:sp>
      <p:sp>
        <p:nvSpPr>
          <p:cNvPr id="11" name="Text 9"/>
          <p:cNvSpPr/>
          <p:nvPr/>
        </p:nvSpPr>
        <p:spPr>
          <a:xfrm>
            <a:off x="7599521" y="5710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Gây ra lũ lụt, sạt lở đất, hạn hán</a:t>
            </a:r>
            <a:endParaRPr lang="en-US" sz="1750" dirty="0"/>
          </a:p>
        </p:txBody>
      </p:sp>
      <p:sp>
        <p:nvSpPr>
          <p:cNvPr id="12" name="Text 10"/>
          <p:cNvSpPr/>
          <p:nvPr/>
        </p:nvSpPr>
        <p:spPr>
          <a:xfrm>
            <a:off x="793790" y="6408301"/>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Xói mòn đất không chỉ làm mất đi lớp đất màu mỡ mà còn gây ra nhiều thảm họa thiên nhiên đáng sợ khác nữa.</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253496"/>
            <a:ext cx="8784550"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Tác hại đáng sợ của xói mòn đất</a:t>
            </a:r>
            <a:endParaRPr lang="en-US" sz="4450" dirty="0"/>
          </a:p>
        </p:txBody>
      </p:sp>
      <p:sp>
        <p:nvSpPr>
          <p:cNvPr id="3" name="Text 1"/>
          <p:cNvSpPr/>
          <p:nvPr/>
        </p:nvSpPr>
        <p:spPr>
          <a:xfrm>
            <a:off x="793790" y="341590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Xói mòn đất giống như một "kẻ trộm" vô hình, dần dần lấy đi sự sống của đất đai. Nó gây ra những tác hại to lớn mà chúng ta cần phải biết để cùng bảo vệ.</a:t>
            </a:r>
            <a:endParaRPr lang="en-US" sz="1750" dirty="0"/>
          </a:p>
        </p:txBody>
      </p:sp>
      <p:pic>
        <p:nvPicPr>
          <p:cNvPr id="4" name="Image 0" descr="preencoded.png"/>
          <p:cNvPicPr>
            <a:picLocks noChangeAspect="1"/>
          </p:cNvPicPr>
          <p:nvPr/>
        </p:nvPicPr>
        <p:blipFill>
          <a:blip r:embed="rId3"/>
          <a:stretch>
            <a:fillRect/>
          </a:stretch>
        </p:blipFill>
        <p:spPr>
          <a:xfrm>
            <a:off x="878800" y="4361378"/>
            <a:ext cx="340162" cy="425291"/>
          </a:xfrm>
          <a:prstGeom prst="rect">
            <a:avLst/>
          </a:prstGeom>
        </p:spPr>
      </p:pic>
      <p:sp>
        <p:nvSpPr>
          <p:cNvPr id="5" name="Text 2"/>
          <p:cNvSpPr/>
          <p:nvPr/>
        </p:nvSpPr>
        <p:spPr>
          <a:xfrm>
            <a:off x="1530906" y="4396859"/>
            <a:ext cx="2890599"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Cuốn trôi dưỡng chất</a:t>
            </a:r>
            <a:endParaRPr lang="en-US" sz="2200" dirty="0"/>
          </a:p>
        </p:txBody>
      </p:sp>
      <p:sp>
        <p:nvSpPr>
          <p:cNvPr id="6" name="Text 3"/>
          <p:cNvSpPr/>
          <p:nvPr/>
        </p:nvSpPr>
        <p:spPr>
          <a:xfrm>
            <a:off x="1530906" y="4887278"/>
            <a:ext cx="342149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Xói mòn làm mất đi những chất dinh dưỡng cần thiết, phá hủy kết cấu đất.</a:t>
            </a:r>
            <a:endParaRPr lang="en-US" sz="1750" dirty="0"/>
          </a:p>
        </p:txBody>
      </p:sp>
      <p:pic>
        <p:nvPicPr>
          <p:cNvPr id="7" name="Image 1" descr="preencoded.png"/>
          <p:cNvPicPr>
            <a:picLocks noChangeAspect="1"/>
          </p:cNvPicPr>
          <p:nvPr/>
        </p:nvPicPr>
        <p:blipFill>
          <a:blip r:embed="rId3"/>
          <a:stretch>
            <a:fillRect/>
          </a:stretch>
        </p:blipFill>
        <p:spPr>
          <a:xfrm>
            <a:off x="5320903" y="4361378"/>
            <a:ext cx="340162" cy="425291"/>
          </a:xfrm>
          <a:prstGeom prst="rect">
            <a:avLst/>
          </a:prstGeom>
        </p:spPr>
      </p:pic>
      <p:sp>
        <p:nvSpPr>
          <p:cNvPr id="8" name="Text 4"/>
          <p:cNvSpPr/>
          <p:nvPr/>
        </p:nvSpPr>
        <p:spPr>
          <a:xfrm>
            <a:off x="5973008" y="439685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Tạo khe rãnh lớn</a:t>
            </a:r>
            <a:endParaRPr lang="en-US" sz="2200" dirty="0"/>
          </a:p>
        </p:txBody>
      </p:sp>
      <p:sp>
        <p:nvSpPr>
          <p:cNvPr id="9" name="Text 5"/>
          <p:cNvSpPr/>
          <p:nvPr/>
        </p:nvSpPr>
        <p:spPr>
          <a:xfrm>
            <a:off x="5973008" y="4887278"/>
            <a:ext cx="342149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Hình thành những khe rãnh, vực sâu, làm mất đi diện tích đất canh tác.</a:t>
            </a:r>
            <a:endParaRPr lang="en-US" sz="1750" dirty="0"/>
          </a:p>
        </p:txBody>
      </p:sp>
      <p:pic>
        <p:nvPicPr>
          <p:cNvPr id="10" name="Image 2" descr="preencoded.png"/>
          <p:cNvPicPr>
            <a:picLocks noChangeAspect="1"/>
          </p:cNvPicPr>
          <p:nvPr/>
        </p:nvPicPr>
        <p:blipFill>
          <a:blip r:embed="rId3"/>
          <a:stretch>
            <a:fillRect/>
          </a:stretch>
        </p:blipFill>
        <p:spPr>
          <a:xfrm>
            <a:off x="9763006" y="4361378"/>
            <a:ext cx="340162" cy="425291"/>
          </a:xfrm>
          <a:prstGeom prst="rect">
            <a:avLst/>
          </a:prstGeom>
        </p:spPr>
      </p:pic>
      <p:sp>
        <p:nvSpPr>
          <p:cNvPr id="11" name="Text 6"/>
          <p:cNvSpPr/>
          <p:nvPr/>
        </p:nvSpPr>
        <p:spPr>
          <a:xfrm>
            <a:off x="10415111" y="439685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Đất kém màu mỡ</a:t>
            </a:r>
            <a:endParaRPr lang="en-US" sz="2200" dirty="0"/>
          </a:p>
        </p:txBody>
      </p:sp>
      <p:sp>
        <p:nvSpPr>
          <p:cNvPr id="12" name="Text 7"/>
          <p:cNvSpPr/>
          <p:nvPr/>
        </p:nvSpPr>
        <p:spPr>
          <a:xfrm>
            <a:off x="10415111" y="4887278"/>
            <a:ext cx="342149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Giảm chất hữu cơ trong đất, khiến đất trở nên cằn cỗi và khô hạn.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92323" y="386834"/>
            <a:ext cx="5177552" cy="417552"/>
          </a:xfrm>
          <a:prstGeom prst="rect">
            <a:avLst/>
          </a:prstGeom>
          <a:noFill/>
          <a:ln/>
        </p:spPr>
        <p:txBody>
          <a:bodyPr wrap="none" lIns="0" tIns="0" rIns="0" bIns="0" rtlCol="0" anchor="t"/>
          <a:lstStyle/>
          <a:p>
            <a:pPr marL="0" indent="0" algn="l">
              <a:lnSpc>
                <a:spcPts val="3250"/>
              </a:lnSpc>
              <a:buNone/>
            </a:pPr>
            <a:r>
              <a:rPr lang="en-US" sz="2600" b="1" dirty="0">
                <a:solidFill>
                  <a:srgbClr val="000000"/>
                </a:solidFill>
                <a:latin typeface="Inter Bold" pitchFamily="34" charset="0"/>
                <a:ea typeface="Inter Bold" pitchFamily="34" charset="-122"/>
                <a:cs typeface="Inter Bold" pitchFamily="34" charset="-120"/>
              </a:rPr>
              <a:t>Vận dụng: Xói mòn đất quanh ta</a:t>
            </a:r>
            <a:endParaRPr lang="en-US" sz="2600" dirty="0"/>
          </a:p>
        </p:txBody>
      </p:sp>
      <p:sp>
        <p:nvSpPr>
          <p:cNvPr id="3" name="Text 1"/>
          <p:cNvSpPr/>
          <p:nvPr/>
        </p:nvSpPr>
        <p:spPr>
          <a:xfrm>
            <a:off x="492323" y="1071563"/>
            <a:ext cx="13645753" cy="213717"/>
          </a:xfrm>
          <a:prstGeom prst="rect">
            <a:avLst/>
          </a:prstGeom>
          <a:noFill/>
          <a:ln/>
        </p:spPr>
        <p:txBody>
          <a:bodyPr wrap="non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Các bạn có thể thấy hiện tượng xói mòn đất ở ngay chính địa phương mình sinh sống hoặc trên báo đài đấy. Hãy cùng liên hệ thực tế nhé!</a:t>
            </a:r>
            <a:endParaRPr lang="en-US" sz="1050" dirty="0"/>
          </a:p>
        </p:txBody>
      </p:sp>
      <p:pic>
        <p:nvPicPr>
          <p:cNvPr id="4" name="Image 0" descr="preencoded.png"/>
          <p:cNvPicPr>
            <a:picLocks noChangeAspect="1"/>
          </p:cNvPicPr>
          <p:nvPr/>
        </p:nvPicPr>
        <p:blipFill>
          <a:blip r:embed="rId3"/>
          <a:stretch>
            <a:fillRect/>
          </a:stretch>
        </p:blipFill>
        <p:spPr>
          <a:xfrm>
            <a:off x="492323" y="1585793"/>
            <a:ext cx="6326862" cy="6326862"/>
          </a:xfrm>
          <a:prstGeom prst="rect">
            <a:avLst/>
          </a:prstGeom>
        </p:spPr>
      </p:pic>
      <p:sp>
        <p:nvSpPr>
          <p:cNvPr id="5" name="Text 2"/>
          <p:cNvSpPr/>
          <p:nvPr/>
        </p:nvSpPr>
        <p:spPr>
          <a:xfrm>
            <a:off x="492323" y="8062913"/>
            <a:ext cx="1670447" cy="208717"/>
          </a:xfrm>
          <a:prstGeom prst="rect">
            <a:avLst/>
          </a:prstGeom>
          <a:noFill/>
          <a:ln/>
        </p:spPr>
        <p:txBody>
          <a:bodyPr wrap="none" lIns="0" tIns="0" rIns="0" bIns="0" rtlCol="0" anchor="t"/>
          <a:lstStyle/>
          <a:p>
            <a:pPr marL="0" indent="0" algn="l">
              <a:lnSpc>
                <a:spcPts val="1600"/>
              </a:lnSpc>
              <a:buNone/>
            </a:pPr>
            <a:r>
              <a:rPr lang="en-US" sz="1300" b="1" dirty="0">
                <a:solidFill>
                  <a:srgbClr val="000000"/>
                </a:solidFill>
                <a:latin typeface="Inter Bold" pitchFamily="34" charset="0"/>
                <a:ea typeface="Inter Bold" pitchFamily="34" charset="-122"/>
                <a:cs typeface="Inter Bold" pitchFamily="34" charset="-120"/>
              </a:rPr>
              <a:t>Rác thải sinh hoạt</a:t>
            </a:r>
            <a:endParaRPr lang="en-US" sz="1300" dirty="0"/>
          </a:p>
        </p:txBody>
      </p:sp>
      <p:sp>
        <p:nvSpPr>
          <p:cNvPr id="6" name="Text 3"/>
          <p:cNvSpPr/>
          <p:nvPr/>
        </p:nvSpPr>
        <p:spPr>
          <a:xfrm>
            <a:off x="492323" y="8405217"/>
            <a:ext cx="6659880" cy="427434"/>
          </a:xfrm>
          <a:prstGeom prst="rect">
            <a:avLst/>
          </a:prstGeom>
          <a:noFill/>
          <a:ln/>
        </p:spPr>
        <p:txBody>
          <a:bodyPr wrap="squar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Rác thải nhựa, hóa chất từ nhà bếp, nhà vệ sinh không được xử lý đúng cách sẽ ngấm vào đất, gây ô nhiễm nặng nề.</a:t>
            </a:r>
            <a:endParaRPr lang="en-US" sz="1050" dirty="0"/>
          </a:p>
        </p:txBody>
      </p:sp>
      <p:pic>
        <p:nvPicPr>
          <p:cNvPr id="7" name="Image 1" descr="preencoded.png"/>
          <p:cNvPicPr>
            <a:picLocks noChangeAspect="1"/>
          </p:cNvPicPr>
          <p:nvPr/>
        </p:nvPicPr>
        <p:blipFill>
          <a:blip r:embed="rId4"/>
          <a:stretch>
            <a:fillRect/>
          </a:stretch>
        </p:blipFill>
        <p:spPr>
          <a:xfrm>
            <a:off x="7485817" y="1585793"/>
            <a:ext cx="6326862" cy="6326862"/>
          </a:xfrm>
          <a:prstGeom prst="rect">
            <a:avLst/>
          </a:prstGeom>
        </p:spPr>
      </p:pic>
      <p:sp>
        <p:nvSpPr>
          <p:cNvPr id="8" name="Text 4"/>
          <p:cNvSpPr/>
          <p:nvPr/>
        </p:nvSpPr>
        <p:spPr>
          <a:xfrm>
            <a:off x="7485817" y="8062913"/>
            <a:ext cx="1670447" cy="208717"/>
          </a:xfrm>
          <a:prstGeom prst="rect">
            <a:avLst/>
          </a:prstGeom>
          <a:noFill/>
          <a:ln/>
        </p:spPr>
        <p:txBody>
          <a:bodyPr wrap="none" lIns="0" tIns="0" rIns="0" bIns="0" rtlCol="0" anchor="t"/>
          <a:lstStyle/>
          <a:p>
            <a:pPr marL="0" indent="0" algn="l">
              <a:lnSpc>
                <a:spcPts val="1600"/>
              </a:lnSpc>
              <a:buNone/>
            </a:pPr>
            <a:r>
              <a:rPr lang="en-US" sz="1300" b="1" dirty="0">
                <a:solidFill>
                  <a:srgbClr val="000000"/>
                </a:solidFill>
                <a:latin typeface="Inter Bold" pitchFamily="34" charset="0"/>
                <a:ea typeface="Inter Bold" pitchFamily="34" charset="-122"/>
                <a:cs typeface="Inter Bold" pitchFamily="34" charset="-120"/>
              </a:rPr>
              <a:t>Miền núi mất rừng</a:t>
            </a:r>
            <a:endParaRPr lang="en-US" sz="1300" dirty="0"/>
          </a:p>
        </p:txBody>
      </p:sp>
      <p:sp>
        <p:nvSpPr>
          <p:cNvPr id="9" name="Text 5"/>
          <p:cNvSpPr/>
          <p:nvPr/>
        </p:nvSpPr>
        <p:spPr>
          <a:xfrm>
            <a:off x="7485817" y="8405217"/>
            <a:ext cx="6659880" cy="213717"/>
          </a:xfrm>
          <a:prstGeom prst="rect">
            <a:avLst/>
          </a:prstGeom>
          <a:noFill/>
          <a:ln/>
        </p:spPr>
        <p:txBody>
          <a:bodyPr wrap="non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Ở những vùng núi, khi cây rừng bị chặt phá, đất không còn gì để giữ lại, nên rất dễ bị xói mòn do mưa lũ.</a:t>
            </a:r>
            <a:endParaRPr lang="en-US" sz="1050" dirty="0"/>
          </a:p>
        </p:txBody>
      </p:sp>
      <p:sp>
        <p:nvSpPr>
          <p:cNvPr id="10" name="Text 6"/>
          <p:cNvSpPr/>
          <p:nvPr/>
        </p:nvSpPr>
        <p:spPr>
          <a:xfrm>
            <a:off x="492323" y="9103162"/>
            <a:ext cx="13645753" cy="213717"/>
          </a:xfrm>
          <a:prstGeom prst="rect">
            <a:avLst/>
          </a:prstGeom>
          <a:noFill/>
          <a:ln/>
        </p:spPr>
        <p:txBody>
          <a:bodyPr wrap="non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Các bạn có biết, ở dải cát ven biển miền Trung Việt Nam, xói mòn do gió cũng là một vấn đề lớn, ảnh hưởng đến cả nông nghiệp và giao thông đấy!</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1095</Words>
  <Application>Microsoft Office PowerPoint</Application>
  <PresentationFormat>Custom</PresentationFormat>
  <Paragraphs>82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.VnTimeH</vt:lpstr>
      <vt:lpstr>Arial</vt:lpstr>
      <vt:lpstr>Inter</vt:lpstr>
      <vt:lpstr>Inter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Admin</cp:lastModifiedBy>
  <cp:revision>3</cp:revision>
  <dcterms:created xsi:type="dcterms:W3CDTF">2025-09-15T00:50:26Z</dcterms:created>
  <dcterms:modified xsi:type="dcterms:W3CDTF">2026-03-10T09:14:40Z</dcterms:modified>
</cp:coreProperties>
</file>