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0"/>
  </p:notesMasterIdLst>
  <p:sldIdLst>
    <p:sldId id="4444" r:id="rId2"/>
    <p:sldId id="579" r:id="rId3"/>
    <p:sldId id="548" r:id="rId4"/>
    <p:sldId id="551" r:id="rId5"/>
    <p:sldId id="613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90" r:id="rId14"/>
    <p:sldId id="592" r:id="rId15"/>
    <p:sldId id="593" r:id="rId16"/>
    <p:sldId id="594" r:id="rId17"/>
    <p:sldId id="591" r:id="rId18"/>
    <p:sldId id="6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339933"/>
    <a:srgbClr val="F08934"/>
    <a:srgbClr val="FBE8CF"/>
    <a:srgbClr val="9C5B0C"/>
    <a:srgbClr val="F1A03F"/>
    <a:srgbClr val="B8D991"/>
    <a:srgbClr val="55A84B"/>
    <a:srgbClr val="75B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2BCD-C4F6-4AD7-95A6-F8E4737DF7F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5C464-9AE0-472F-BA27-2F421167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5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60;p27">
            <a:extLst>
              <a:ext uri="{FF2B5EF4-FFF2-40B4-BE49-F238E27FC236}">
                <a16:creationId xmlns:a16="http://schemas.microsoft.com/office/drawing/2014/main" id="{FB2C18B9-57F7-4A57-8881-8407EA45D214}"/>
              </a:ext>
            </a:extLst>
          </p:cNvPr>
          <p:cNvGrpSpPr/>
          <p:nvPr userDrawn="1"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40" name="Google Shape;61;p27">
              <a:extLst>
                <a:ext uri="{FF2B5EF4-FFF2-40B4-BE49-F238E27FC236}">
                  <a16:creationId xmlns:a16="http://schemas.microsoft.com/office/drawing/2014/main" id="{BE28F9B9-E3DF-49FA-96E1-C0DF76B27A17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2;p27">
              <a:extLst>
                <a:ext uri="{FF2B5EF4-FFF2-40B4-BE49-F238E27FC236}">
                  <a16:creationId xmlns:a16="http://schemas.microsoft.com/office/drawing/2014/main" id="{2F15C26E-28C6-4B70-806E-44F83AA63914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;p27">
              <a:extLst>
                <a:ext uri="{FF2B5EF4-FFF2-40B4-BE49-F238E27FC236}">
                  <a16:creationId xmlns:a16="http://schemas.microsoft.com/office/drawing/2014/main" id="{8ABC27F9-EE85-4732-B5A9-467AF18555A4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;p27">
              <a:extLst>
                <a:ext uri="{FF2B5EF4-FFF2-40B4-BE49-F238E27FC236}">
                  <a16:creationId xmlns:a16="http://schemas.microsoft.com/office/drawing/2014/main" id="{3FBD169A-FF16-46DB-8433-10F85EB700B4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5;p27">
              <a:extLst>
                <a:ext uri="{FF2B5EF4-FFF2-40B4-BE49-F238E27FC236}">
                  <a16:creationId xmlns:a16="http://schemas.microsoft.com/office/drawing/2014/main" id="{3778700E-EEA6-47FC-9AB2-8ECE92483DDB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;p27">
              <a:extLst>
                <a:ext uri="{FF2B5EF4-FFF2-40B4-BE49-F238E27FC236}">
                  <a16:creationId xmlns:a16="http://schemas.microsoft.com/office/drawing/2014/main" id="{FF749C51-F4A6-4992-88BB-4252062A135E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7;p27">
              <a:extLst>
                <a:ext uri="{FF2B5EF4-FFF2-40B4-BE49-F238E27FC236}">
                  <a16:creationId xmlns:a16="http://schemas.microsoft.com/office/drawing/2014/main" id="{E3F38342-9AB1-4B09-A266-C081F1CE5E1E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8;p27">
              <a:extLst>
                <a:ext uri="{FF2B5EF4-FFF2-40B4-BE49-F238E27FC236}">
                  <a16:creationId xmlns:a16="http://schemas.microsoft.com/office/drawing/2014/main" id="{49F41AAE-DBBC-49CF-80C4-983A14C3C86B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;p27">
              <a:extLst>
                <a:ext uri="{FF2B5EF4-FFF2-40B4-BE49-F238E27FC236}">
                  <a16:creationId xmlns:a16="http://schemas.microsoft.com/office/drawing/2014/main" id="{11737436-E628-4CC0-AA1B-F92CF66973C2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0AD82E5A-B3EF-479D-8BC0-3B1FF036AF84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06816" y="34294"/>
            <a:ext cx="527901" cy="527901"/>
          </a:xfrm>
          <a:prstGeom prst="ellipse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88F6D-8A74-4894-8F2C-F66A4AB980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3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918DEEBD-F2FE-3BCE-F1EE-E5BEDFE99EC0}"/>
              </a:ext>
            </a:extLst>
          </p:cNvPr>
          <p:cNvSpPr/>
          <p:nvPr userDrawn="1"/>
        </p:nvSpPr>
        <p:spPr>
          <a:xfrm>
            <a:off x="231776" y="212726"/>
            <a:ext cx="11728450" cy="6432550"/>
          </a:xfrm>
          <a:prstGeom prst="roundRect">
            <a:avLst>
              <a:gd name="adj" fmla="val 278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88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7F4BA294-0265-66E6-AE9B-928AE3663360}"/>
              </a:ext>
            </a:extLst>
          </p:cNvPr>
          <p:cNvSpPr/>
          <p:nvPr userDrawn="1"/>
        </p:nvSpPr>
        <p:spPr>
          <a:xfrm>
            <a:off x="327546" y="369876"/>
            <a:ext cx="11505063" cy="6221993"/>
          </a:xfrm>
          <a:prstGeom prst="roundRect">
            <a:avLst>
              <a:gd name="adj" fmla="val 7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454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0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22404-8519-40FB-91A0-262B6841B1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85800" y="-13385800"/>
            <a:ext cx="6858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FFA7BF-CDEB-460A-80CE-9833AAA678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0" y="-65278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6A7F5-F0EC-4605-A587-06744A8131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00" y="15621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7F4BA294-0265-66E6-AE9B-928AE3663360}"/>
              </a:ext>
            </a:extLst>
          </p:cNvPr>
          <p:cNvSpPr/>
          <p:nvPr userDrawn="1"/>
        </p:nvSpPr>
        <p:spPr>
          <a:xfrm>
            <a:off x="327546" y="369876"/>
            <a:ext cx="11505063" cy="6221993"/>
          </a:xfrm>
          <a:prstGeom prst="roundRect">
            <a:avLst>
              <a:gd name="adj" fmla="val 7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9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1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1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13716000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3716000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13716000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13716000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7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8C59140-2431-4E30-B304-A7DF70492EAC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24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2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2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836" r:id="rId12"/>
    <p:sldLayoutId id="2147483724" r:id="rId13"/>
    <p:sldLayoutId id="2147483835" r:id="rId14"/>
    <p:sldLayoutId id="2147483737" r:id="rId15"/>
    <p:sldLayoutId id="2147483738" r:id="rId16"/>
    <p:sldLayoutId id="2147483769" r:id="rId17"/>
    <p:sldLayoutId id="2147483773" r:id="rId18"/>
    <p:sldLayoutId id="2147483774" r:id="rId19"/>
    <p:sldLayoutId id="2147483781" r:id="rId20"/>
    <p:sldLayoutId id="2147483785" r:id="rId21"/>
    <p:sldLayoutId id="214748378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6035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36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825" y="1027267"/>
            <a:ext cx="11104215" cy="26124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4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80" y="4831683"/>
            <a:ext cx="7227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Ngô Thị Quyên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507" y="3706262"/>
            <a:ext cx="6639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37" y="5675689"/>
            <a:ext cx="50339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2025 - 2026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431074" y="297015"/>
            <a:ext cx="6453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Thuận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lợi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khăn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và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296091" y="1494443"/>
            <a:ext cx="62484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Thuận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lợi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spcAft>
                <a:spcPts val="500"/>
              </a:spcAf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pPr>
              <a:spcAft>
                <a:spcPts val="500"/>
              </a:spcAft>
              <a:defRPr/>
            </a:pP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sz="30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spcAft>
                <a:spcPts val="500"/>
              </a:spcAft>
              <a:defRPr/>
            </a:pP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416C2-5E19-2028-56D6-32104A5D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246" y="274546"/>
            <a:ext cx="5251268" cy="64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431074" y="297015"/>
            <a:ext cx="6453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Thuận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lợi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khăn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và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374468" y="1729574"/>
            <a:ext cx="6248400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khăn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spcAft>
                <a:spcPts val="500"/>
              </a:spcAf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hình hiểm trở nên giao thông khó khăn, dân cư thưa th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500"/>
              </a:spcAft>
              <a:defRPr/>
            </a:pP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sz="30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416C2-5E19-2028-56D6-32104A5D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246" y="274546"/>
            <a:ext cx="5251268" cy="64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5C63C9D-E812-ACC4-BE5C-0768FEE9668E}"/>
              </a:ext>
            </a:extLst>
          </p:cNvPr>
          <p:cNvSpPr txBox="1"/>
          <p:nvPr/>
        </p:nvSpPr>
        <p:spPr>
          <a:xfrm>
            <a:off x="311240" y="290737"/>
            <a:ext cx="356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63C9D-E812-ACC4-BE5C-0768FEE9668E}"/>
              </a:ext>
            </a:extLst>
          </p:cNvPr>
          <p:cNvSpPr txBox="1"/>
          <p:nvPr/>
        </p:nvSpPr>
        <p:spPr>
          <a:xfrm>
            <a:off x="372201" y="835023"/>
            <a:ext cx="114322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Khoáng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Đọc thông tin và quan sát hình</a:t>
            </a:r>
            <a:r>
              <a:rPr lang="en-US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1,</a:t>
            </a:r>
            <a:r>
              <a:rPr lang="vi-VN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 hãy:</a:t>
            </a:r>
            <a:endParaRPr lang="en-US" sz="3200" b="1" dirty="0">
              <a:solidFill>
                <a:srgbClr val="33993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và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trên lược đồ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khoáng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nước ta.</a:t>
            </a:r>
            <a:endParaRPr lang="en-US" sz="2800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2.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khoáng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 ta.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3135086"/>
            <a:ext cx="9548949" cy="33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251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418011" y="440706"/>
            <a:ext cx="599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C1.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và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trên lược đồ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khoáng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nước ta.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413656" y="1533631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lang="vi-VN" sz="3200" dirty="0">
                <a:solidFill>
                  <a:srgbClr val="C00000"/>
                </a:solidFill>
                <a:latin typeface="Open Sans"/>
              </a:rPr>
              <a:t>- Một số khoáng sản ở nước ta</a:t>
            </a:r>
            <a:r>
              <a:rPr lang="vi-VN" sz="32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vi-VN" sz="3200" dirty="0">
                <a:solidFill>
                  <a:srgbClr val="339933"/>
                </a:solidFill>
                <a:latin typeface="Open Sans"/>
              </a:rPr>
              <a:t>than, dầu mỏ, khí tự nhiên, sắt, đồng, b</a:t>
            </a:r>
            <a:r>
              <a:rPr lang="en-US" sz="3200" dirty="0">
                <a:solidFill>
                  <a:srgbClr val="339933"/>
                </a:solidFill>
                <a:latin typeface="Open Sans"/>
              </a:rPr>
              <a:t>ô</a:t>
            </a:r>
            <a:r>
              <a:rPr lang="vi-VN" sz="3200" dirty="0">
                <a:solidFill>
                  <a:srgbClr val="339933"/>
                </a:solidFill>
                <a:latin typeface="Open Sans"/>
              </a:rPr>
              <a:t>-xit, a-pa-tit,...</a:t>
            </a:r>
            <a:endParaRPr lang="en-US" sz="2800" dirty="0">
              <a:solidFill>
                <a:srgbClr val="33993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416C2-5E19-2028-56D6-32104A5D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246" y="274546"/>
            <a:ext cx="5251268" cy="64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147A9-4813-A8AC-BBCB-9E95AF9B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97" y="755288"/>
            <a:ext cx="4543017" cy="4061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6026A-C868-0E20-58EF-0D5445E5B2A3}"/>
              </a:ext>
            </a:extLst>
          </p:cNvPr>
          <p:cNvSpPr txBox="1"/>
          <p:nvPr/>
        </p:nvSpPr>
        <p:spPr>
          <a:xfrm>
            <a:off x="1208314" y="5040086"/>
            <a:ext cx="466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 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Quảng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Ninh)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97550-A8D2-F558-5CB6-7852ADA8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58" y="918573"/>
            <a:ext cx="4673904" cy="3827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6A716-3B14-6B0A-9BA6-3D4A1A9CBA08}"/>
              </a:ext>
            </a:extLst>
          </p:cNvPr>
          <p:cNvSpPr txBox="1"/>
          <p:nvPr/>
        </p:nvSpPr>
        <p:spPr>
          <a:xfrm>
            <a:off x="7032171" y="5040086"/>
            <a:ext cx="466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Dầu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mỏ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Biển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Đông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7B30B-3CD6-A606-B766-318EAF52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8" y="795699"/>
            <a:ext cx="4947512" cy="4151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B117B-767B-D54D-0D3D-91DD1CB1A92F}"/>
              </a:ext>
            </a:extLst>
          </p:cNvPr>
          <p:cNvSpPr txBox="1"/>
          <p:nvPr/>
        </p:nvSpPr>
        <p:spPr>
          <a:xfrm>
            <a:off x="1872343" y="5094515"/>
            <a:ext cx="466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Apatit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 descr="Titani – Wikipedia tiếng Việt">
            <a:extLst>
              <a:ext uri="{FF2B5EF4-FFF2-40B4-BE49-F238E27FC236}">
                <a16:creationId xmlns:a16="http://schemas.microsoft.com/office/drawing/2014/main" id="{B71B01DB-7417-16A1-ED13-5D524F306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94" y="861015"/>
            <a:ext cx="4841295" cy="39613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6B442-A8FE-27CD-066D-B6009E77DC29}"/>
              </a:ext>
            </a:extLst>
          </p:cNvPr>
          <p:cNvSpPr txBox="1"/>
          <p:nvPr/>
        </p:nvSpPr>
        <p:spPr>
          <a:xfrm>
            <a:off x="7728857" y="5029201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Titan (Thái Nguyên, Vũng Tàu)....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1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C47B7E-CADE-967F-9575-1C3FBB51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98" y="684847"/>
            <a:ext cx="3637145" cy="413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E13D4E-B20A-EBAC-D557-5B44DABFFEAC}"/>
              </a:ext>
            </a:extLst>
          </p:cNvPr>
          <p:cNvSpPr txBox="1"/>
          <p:nvPr/>
        </p:nvSpPr>
        <p:spPr>
          <a:xfrm>
            <a:off x="566057" y="5094515"/>
            <a:ext cx="506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Quặng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sắt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(Thái 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Nguyên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Yên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Bái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Hà </a:t>
            </a:r>
            <a:r>
              <a:rPr kumimoji="0" lang="en-SG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Tĩnh</a:t>
            </a:r>
            <a:r>
              <a:rPr kumimoji="0" lang="en-SG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855C4-430F-CA89-0A71-8BB8E5F1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57" y="967876"/>
            <a:ext cx="3741557" cy="3701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BA60DF-C067-0938-35D4-80A9A8D6A4EA}"/>
              </a:ext>
            </a:extLst>
          </p:cNvPr>
          <p:cNvSpPr txBox="1"/>
          <p:nvPr/>
        </p:nvSpPr>
        <p:spPr>
          <a:xfrm>
            <a:off x="6564086" y="4985658"/>
            <a:ext cx="506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Bô-xít (Tây Nguyên)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409298" y="510375"/>
            <a:ext cx="6357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C2.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khoáng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nước ta.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365758" y="2339174"/>
            <a:ext cx="6766561" cy="409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tài nguyên khoáng sản :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500"/>
              </a:spcAft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tài nguyên khoáng sản đối với sự phát triển kinh tế: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 sản được khai thác làm nguyên liệu, nhiên liệu cho nhiều ngành công nghiệp (nhiệt điện, sản xuất kim loại, hoá chất,...) và một phần để xuất khẩu.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416C2-5E19-2028-56D6-32104A5D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156980"/>
            <a:ext cx="5251268" cy="64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880DD5B9-F63D-C671-7A38-711871862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55" y="2107580"/>
            <a:ext cx="7378872" cy="24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8708" y="1957768"/>
            <a:ext cx="1086956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VIỆT NAM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1132114" y="583475"/>
            <a:ext cx="92202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688647" y="4561283"/>
            <a:ext cx="3793922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KHÁM PHÁ: </a:t>
            </a:r>
          </a:p>
        </p:txBody>
      </p:sp>
    </p:spTree>
    <p:extLst>
      <p:ext uri="{BB962C8B-B14F-4D97-AF65-F5344CB8AC3E}">
        <p14:creationId xmlns:p14="http://schemas.microsoft.com/office/powerpoint/2010/main" val="38341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C63C9D-E812-ACC4-BE5C-0768FEE9668E}"/>
              </a:ext>
            </a:extLst>
          </p:cNvPr>
          <p:cNvSpPr txBox="1"/>
          <p:nvPr/>
        </p:nvSpPr>
        <p:spPr>
          <a:xfrm>
            <a:off x="433160" y="242841"/>
            <a:ext cx="6176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HĐ 1:</a:t>
            </a:r>
          </a:p>
          <a:p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và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khoáng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63C9D-E812-ACC4-BE5C-0768FEE9668E}"/>
              </a:ext>
            </a:extLst>
          </p:cNvPr>
          <p:cNvSpPr txBox="1"/>
          <p:nvPr/>
        </p:nvSpPr>
        <p:spPr>
          <a:xfrm>
            <a:off x="454931" y="1492520"/>
            <a:ext cx="11432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63C9D-E812-ACC4-BE5C-0768FEE9668E}"/>
              </a:ext>
            </a:extLst>
          </p:cNvPr>
          <p:cNvSpPr txBox="1"/>
          <p:nvPr/>
        </p:nvSpPr>
        <p:spPr>
          <a:xfrm>
            <a:off x="359137" y="2128246"/>
            <a:ext cx="114322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Đọc thông tin và quan sát hình 1, em hãy:</a:t>
            </a:r>
            <a:endParaRPr lang="en-US" sz="3200" b="1" dirty="0">
              <a:solidFill>
                <a:srgbClr val="33993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Chỉ trên lược đồ các khu vực đồi núi và các khu vực đồng bằng ở nước ta.</a:t>
            </a:r>
            <a:endParaRPr lang="en-US" sz="2800" dirty="0">
              <a:solidFill>
                <a:srgbClr val="0000C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C2.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 bày đặc điểm chính của địa hình nước ta.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5180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63C9D-E812-ACC4-BE5C-0768FEE9668E}"/>
              </a:ext>
            </a:extLst>
          </p:cNvPr>
          <p:cNvSpPr txBox="1"/>
          <p:nvPr/>
        </p:nvSpPr>
        <p:spPr>
          <a:xfrm>
            <a:off x="267697" y="325572"/>
            <a:ext cx="6524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C1. </a:t>
            </a:r>
            <a:r>
              <a:rPr lang="vi-VN" sz="28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Chỉ trên lược đồ các khu vực đồi núi và các khu vực đồng bằng ở nước ta</a:t>
            </a:r>
            <a:r>
              <a:rPr lang="vi-VN" sz="32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7C66D8-5EA2-B341-F46C-ADEE3957D2E9}"/>
              </a:ext>
            </a:extLst>
          </p:cNvPr>
          <p:cNvSpPr txBox="1"/>
          <p:nvPr/>
        </p:nvSpPr>
        <p:spPr>
          <a:xfrm flipH="1">
            <a:off x="449442" y="1665493"/>
            <a:ext cx="5677038" cy="36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-</a:t>
            </a:r>
            <a:r>
              <a:rPr lang="vi-VN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Trên phần đất liền Việt Nam, </a:t>
            </a:r>
            <a:r>
              <a:rPr lang="vi-VN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3/4 diện tích là đồi núi</a:t>
            </a:r>
            <a:r>
              <a:rPr lang="vi-VN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nhưng chủ yếu là đồi núi thấp, </a:t>
            </a:r>
            <a:r>
              <a:rPr lang="vi-VN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1/4 diện tích là đồng bằng </a:t>
            </a:r>
            <a:r>
              <a:rPr lang="vi-VN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 chủ yếu là đồng bằng phù sa sông bồi đắp.</a:t>
            </a:r>
            <a:endParaRPr lang="en-US" sz="2800" dirty="0">
              <a:solidFill>
                <a:srgbClr val="0000CC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00CC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-</a:t>
            </a:r>
            <a:r>
              <a:rPr lang="vi-VN" sz="2800" dirty="0">
                <a:solidFill>
                  <a:srgbClr val="0000CC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Các dãy núi có hai hướng chính là tây bắc - đông nam và vòng cung.</a:t>
            </a:r>
            <a:r>
              <a:rPr lang="en-US" sz="2800" dirty="0">
                <a:solidFill>
                  <a:srgbClr val="0000CC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00CC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58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C63C9D-E812-ACC4-BE5C-0768FEE9668E}"/>
              </a:ext>
            </a:extLst>
          </p:cNvPr>
          <p:cNvSpPr txBox="1"/>
          <p:nvPr/>
        </p:nvSpPr>
        <p:spPr>
          <a:xfrm>
            <a:off x="568144" y="652143"/>
            <a:ext cx="6080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C2. </a:t>
            </a:r>
            <a:r>
              <a:rPr lang="vi-VN" sz="3200" b="1" dirty="0">
                <a:solidFill>
                  <a:srgbClr val="33993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Trình bày đặc điểm chính của địa hình nước ta.</a:t>
            </a:r>
            <a:r>
              <a:rPr lang="en-US" sz="3200" b="1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265609" y="1894229"/>
            <a:ext cx="69058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 định trên lược đồ các dãy núi 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-H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ướng tây bắc – đông nam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-H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ướng vòng cung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 đồng bằng lớn ở Việt Nam.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503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222069" y="392001"/>
            <a:ext cx="11678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 định trên lược đồ các dãy núi có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tây bắc – đông nam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các dãy núi có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 vòng cung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 đồng bằng lớn ở Việt Nam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1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D99C1-6C8D-02E4-461B-FFD9D70B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72" y="418147"/>
            <a:ext cx="5353050" cy="52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6E3F3D-3633-B521-57D5-74A7EA6D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20" y="351155"/>
            <a:ext cx="4495800" cy="581025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1E28DDF-B3B8-F68B-6509-963EF3AC3EFC}"/>
              </a:ext>
            </a:extLst>
          </p:cNvPr>
          <p:cNvSpPr/>
          <p:nvPr/>
        </p:nvSpPr>
        <p:spPr>
          <a:xfrm rot="19817384">
            <a:off x="1911704" y="1219340"/>
            <a:ext cx="762391" cy="15999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9AF90A-635D-BB84-4370-BD9EB0FC1852}"/>
              </a:ext>
            </a:extLst>
          </p:cNvPr>
          <p:cNvSpPr/>
          <p:nvPr/>
        </p:nvSpPr>
        <p:spPr>
          <a:xfrm rot="19817384">
            <a:off x="6712496" y="87893"/>
            <a:ext cx="1668651" cy="41193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C35FAD-C51F-C20D-1CC6-D68336523882}"/>
              </a:ext>
            </a:extLst>
          </p:cNvPr>
          <p:cNvGrpSpPr/>
          <p:nvPr/>
        </p:nvGrpSpPr>
        <p:grpSpPr>
          <a:xfrm>
            <a:off x="483326" y="5434150"/>
            <a:ext cx="11560629" cy="1027611"/>
            <a:chOff x="1282854" y="4306528"/>
            <a:chExt cx="9845697" cy="147483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60CCCCC-67E2-907F-BE28-9B88FF1493D6}"/>
                </a:ext>
              </a:extLst>
            </p:cNvPr>
            <p:cNvSpPr/>
            <p:nvPr/>
          </p:nvSpPr>
          <p:spPr>
            <a:xfrm>
              <a:off x="1360729" y="4306528"/>
              <a:ext cx="9767822" cy="1474838"/>
            </a:xfrm>
            <a:prstGeom prst="roundRect">
              <a:avLst/>
            </a:prstGeom>
            <a:solidFill>
              <a:srgbClr val="FBE8CF"/>
            </a:solidFill>
            <a:ln w="19050">
              <a:solidFill>
                <a:srgbClr val="F0893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0BA6B7-82BC-1579-2BA1-C6621500E902}"/>
                </a:ext>
              </a:extLst>
            </p:cNvPr>
            <p:cNvSpPr txBox="1"/>
            <p:nvPr/>
          </p:nvSpPr>
          <p:spPr>
            <a:xfrm>
              <a:off x="1282854" y="4397716"/>
              <a:ext cx="9845695" cy="1369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Dãy núi có hướng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tây bắc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-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đông nam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: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1.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Dãy Hoàng Liên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                 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							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2.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+mn-cs"/>
                </a:rPr>
                <a:t>Sơn, dãy Trường Sơn.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4247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D99C1-6C8D-02E4-461B-FFD9D70B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203736"/>
            <a:ext cx="6017213" cy="628850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1E28DDF-B3B8-F68B-6509-963EF3AC3EFC}"/>
              </a:ext>
            </a:extLst>
          </p:cNvPr>
          <p:cNvSpPr/>
          <p:nvPr/>
        </p:nvSpPr>
        <p:spPr>
          <a:xfrm rot="20865034">
            <a:off x="9131089" y="990706"/>
            <a:ext cx="402488" cy="14194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E9C5C2-5782-527E-C422-6AF0031C20E8}"/>
              </a:ext>
            </a:extLst>
          </p:cNvPr>
          <p:cNvSpPr/>
          <p:nvPr/>
        </p:nvSpPr>
        <p:spPr>
          <a:xfrm rot="800327">
            <a:off x="9652730" y="1000873"/>
            <a:ext cx="462101" cy="1494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641D6F-AFC7-FB5B-F0DC-D4EED40C57CA}"/>
              </a:ext>
            </a:extLst>
          </p:cNvPr>
          <p:cNvSpPr/>
          <p:nvPr/>
        </p:nvSpPr>
        <p:spPr>
          <a:xfrm rot="2993605">
            <a:off x="10169629" y="1510016"/>
            <a:ext cx="360799" cy="11418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7594B8-BF9D-ACB1-1C98-8DD0CF0D771E}"/>
              </a:ext>
            </a:extLst>
          </p:cNvPr>
          <p:cNvSpPr/>
          <p:nvPr/>
        </p:nvSpPr>
        <p:spPr>
          <a:xfrm rot="4922341">
            <a:off x="10623925" y="2233404"/>
            <a:ext cx="423030" cy="13112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BA6B7-82BC-1579-2BA1-C6621500E902}"/>
              </a:ext>
            </a:extLst>
          </p:cNvPr>
          <p:cNvSpPr txBox="1"/>
          <p:nvPr/>
        </p:nvSpPr>
        <p:spPr>
          <a:xfrm>
            <a:off x="215597" y="649562"/>
            <a:ext cx="57018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Dãy núi có hướng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vòng cung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Sông Gâm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微软雅黑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微软雅黑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微软雅黑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Ngân 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0000CC"/>
                </a:solidFill>
                <a:latin typeface="Cambria" panose="02040503050406030204" pitchFamily="18" charset="0"/>
                <a:ea typeface="微软雅黑"/>
              </a:rPr>
              <a:t>	</a:t>
            </a:r>
            <a:r>
              <a:rPr lang="en-US" sz="3200" b="1" baseline="0" dirty="0">
                <a:solidFill>
                  <a:srgbClr val="FF0000"/>
                </a:solidFill>
                <a:latin typeface="Cambria" panose="02040503050406030204" pitchFamily="18" charset="0"/>
                <a:ea typeface="微软雅黑"/>
              </a:rPr>
              <a:t>3.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微软雅黑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Bắc Sơn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微软雅黑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微软雅黑"/>
              </a:rPr>
              <a:t>4.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Đông Triều.</a:t>
            </a:r>
          </a:p>
        </p:txBody>
      </p:sp>
    </p:spTree>
    <p:extLst>
      <p:ext uri="{BB962C8B-B14F-4D97-AF65-F5344CB8AC3E}">
        <p14:creationId xmlns:p14="http://schemas.microsoft.com/office/powerpoint/2010/main" val="17595592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 animBg="1"/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1CC7A5-39D3-04A7-C5C3-3EC2A1072B40}"/>
              </a:ext>
            </a:extLst>
          </p:cNvPr>
          <p:cNvSpPr txBox="1"/>
          <p:nvPr/>
        </p:nvSpPr>
        <p:spPr>
          <a:xfrm flipH="1">
            <a:off x="248194" y="1119975"/>
            <a:ext cx="6453052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 3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đồng bằng lớn ở Việt Nam: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Đồng bằng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Sông Hồng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spcAft>
                <a:spcPts val="500"/>
              </a:spcAft>
              <a:defRPr/>
            </a:pPr>
            <a:r>
              <a:rPr lang="en-US" sz="30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-</a:t>
            </a:r>
            <a:r>
              <a:rPr lang="vi-VN" sz="3000" dirty="0">
                <a:solidFill>
                  <a:srgbClr val="33993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Đồng bằng </a:t>
            </a:r>
            <a:r>
              <a:rPr lang="vi-VN" sz="3000" dirty="0">
                <a:solidFill>
                  <a:srgbClr val="0000CC"/>
                </a:solidFill>
                <a:ea typeface="Cambria" panose="02040503050406030204" pitchFamily="18" charset="0"/>
                <a:cs typeface="Arial" panose="020B0604020202020204" pitchFamily="34" charset="0"/>
              </a:rPr>
              <a:t>Duyên hải miền Trung</a:t>
            </a:r>
            <a:endParaRPr lang="en-US" sz="3000" dirty="0">
              <a:solidFill>
                <a:srgbClr val="33993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-Đ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ồng bằng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Sông Cửu Long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6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753</Words>
  <Application>Microsoft Office PowerPoint</Application>
  <PresentationFormat>Widescreen</PresentationFormat>
  <Paragraphs>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#9Slide02 Noi dung dai</vt:lpstr>
      <vt:lpstr>#9Slide02 Tieu de dai</vt:lpstr>
      <vt:lpstr>.VnTimeH</vt:lpstr>
      <vt:lpstr>Arial</vt:lpstr>
      <vt:lpstr>Calibri</vt:lpstr>
      <vt:lpstr>Cambria</vt:lpstr>
      <vt:lpstr>Open Sans</vt:lpstr>
      <vt:lpstr>Times New Roman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158</cp:revision>
  <dcterms:created xsi:type="dcterms:W3CDTF">2023-06-19T10:14:23Z</dcterms:created>
  <dcterms:modified xsi:type="dcterms:W3CDTF">2026-03-10T09:46:23Z</dcterms:modified>
  <cp:version>MNT37</cp:version>
</cp:coreProperties>
</file>