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6" r:id="rId1"/>
  </p:sldMasterIdLst>
  <p:notesMasterIdLst>
    <p:notesMasterId r:id="rId26"/>
  </p:notesMasterIdLst>
  <p:sldIdLst>
    <p:sldId id="4444" r:id="rId2"/>
    <p:sldId id="1174" r:id="rId3"/>
    <p:sldId id="317" r:id="rId4"/>
    <p:sldId id="4445" r:id="rId5"/>
    <p:sldId id="1176" r:id="rId6"/>
    <p:sldId id="375" r:id="rId7"/>
    <p:sldId id="379" r:id="rId8"/>
    <p:sldId id="376" r:id="rId9"/>
    <p:sldId id="1184" r:id="rId10"/>
    <p:sldId id="1189" r:id="rId11"/>
    <p:sldId id="1180" r:id="rId12"/>
    <p:sldId id="381" r:id="rId13"/>
    <p:sldId id="382" r:id="rId14"/>
    <p:sldId id="1181" r:id="rId15"/>
    <p:sldId id="1198" r:id="rId16"/>
    <p:sldId id="1199" r:id="rId17"/>
    <p:sldId id="1201" r:id="rId18"/>
    <p:sldId id="1202" r:id="rId19"/>
    <p:sldId id="1203" r:id="rId20"/>
    <p:sldId id="1204" r:id="rId21"/>
    <p:sldId id="1205" r:id="rId22"/>
    <p:sldId id="387" r:id="rId23"/>
    <p:sldId id="1210" r:id="rId24"/>
    <p:sldId id="4446"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DDE1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1C4FF8-EA31-4D0C-B512-5B846355BACC}">
  <a:tblStyle styleId="{1C1C4FF8-EA31-4D0C-B512-5B846355BA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65" autoAdjust="0"/>
    <p:restoredTop sz="93429" autoAdjust="0"/>
  </p:normalViewPr>
  <p:slideViewPr>
    <p:cSldViewPr snapToGrid="0">
      <p:cViewPr varScale="1">
        <p:scale>
          <a:sx n="140" d="100"/>
          <a:sy n="140" d="100"/>
        </p:scale>
        <p:origin x="10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ACE78-A512-95B3-E15F-E12401193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59B87-28AA-4241-ABC4-B85E2DB0254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0C49C8A-AAF8-F198-D917-4AF86329F287}"/>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6FCA0393-C65C-A56F-2F6F-9D99B13A69CC}"/>
              </a:ext>
            </a:extLst>
          </p:cNvPr>
          <p:cNvSpPr>
            <a:spLocks noGrp="1"/>
          </p:cNvSpPr>
          <p:nvPr>
            <p:ph type="sldNum" sz="quarter" idx="5"/>
          </p:nvPr>
        </p:nvSpPr>
        <p:spPr/>
        <p:txBody>
          <a:bodyPr/>
          <a:lstStyle/>
          <a:p>
            <a:fld id="{7DDA7BDC-FA08-4508-B498-F035007CC573}" type="slidenum">
              <a:rPr lang="en-US" altLang="en-US" smtClean="0"/>
              <a:t>1</a:t>
            </a:fld>
            <a:endParaRPr lang="en-US" altLang="en-US"/>
          </a:p>
        </p:txBody>
      </p:sp>
    </p:spTree>
    <p:extLst>
      <p:ext uri="{BB962C8B-B14F-4D97-AF65-F5344CB8AC3E}">
        <p14:creationId xmlns:p14="http://schemas.microsoft.com/office/powerpoint/2010/main" val="137966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1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70168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a10bb52e5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a10bb52e5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5EC90F4-280A-47AB-855C-6D76077348B9}" type="slidenum">
              <a:rPr lang="zh-CN" altLang="en-US" smtClean="0"/>
              <a:t>15</a:t>
            </a:fld>
            <a:endParaRPr lang="zh-CN" altLang="en-US"/>
          </a:p>
        </p:txBody>
      </p:sp>
    </p:spTree>
    <p:extLst>
      <p:ext uri="{BB962C8B-B14F-4D97-AF65-F5344CB8AC3E}">
        <p14:creationId xmlns:p14="http://schemas.microsoft.com/office/powerpoint/2010/main" val="247215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26F5-0889-FDDD-DC2A-6A511DA43E1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144315C-2975-CBA7-B9FE-2F0E4ADC27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FFB0843-5D2F-8763-CFE9-58465B809455}"/>
              </a:ext>
            </a:extLst>
          </p:cNvPr>
          <p:cNvSpPr>
            <a:spLocks noGrp="1"/>
          </p:cNvSpPr>
          <p:nvPr>
            <p:ph type="dt" sz="half" idx="10"/>
          </p:nvPr>
        </p:nvSpPr>
        <p:spPr/>
        <p:txBody>
          <a:bodyPr/>
          <a:lstStyle/>
          <a:p>
            <a:fld id="{1D8BD707-D9CF-40AE-B4C6-C98DA3205C09}" type="datetimeFigureOut">
              <a:rPr lang="en-US" smtClean="0"/>
              <a:pPr/>
              <a:t>10/3/2026</a:t>
            </a:fld>
            <a:endParaRPr lang="en-US"/>
          </a:p>
        </p:txBody>
      </p:sp>
      <p:sp>
        <p:nvSpPr>
          <p:cNvPr id="5" name="Footer Placeholder 4">
            <a:extLst>
              <a:ext uri="{FF2B5EF4-FFF2-40B4-BE49-F238E27FC236}">
                <a16:creationId xmlns:a16="http://schemas.microsoft.com/office/drawing/2014/main" id="{F51A1905-84FC-5DCD-BEC8-CC8DE1008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FE300-DC23-C584-2FF4-9467B836341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280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8204-0793-5F11-7FB7-96A5F083F2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70E7EF-9518-99B6-599D-A34218F8A1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0B054-D29B-7DF7-23AA-C259CF7909A1}"/>
              </a:ext>
            </a:extLst>
          </p:cNvPr>
          <p:cNvSpPr>
            <a:spLocks noGrp="1"/>
          </p:cNvSpPr>
          <p:nvPr>
            <p:ph type="dt" sz="half" idx="10"/>
          </p:nvPr>
        </p:nvSpPr>
        <p:spPr/>
        <p:txBody>
          <a:bodyPr/>
          <a:lstStyle/>
          <a:p>
            <a:fld id="{1D8BD707-D9CF-40AE-B4C6-C98DA3205C09}" type="datetimeFigureOut">
              <a:rPr lang="en-US" smtClean="0"/>
              <a:pPr/>
              <a:t>10/3/2026</a:t>
            </a:fld>
            <a:endParaRPr lang="en-US"/>
          </a:p>
        </p:txBody>
      </p:sp>
      <p:sp>
        <p:nvSpPr>
          <p:cNvPr id="5" name="Footer Placeholder 4">
            <a:extLst>
              <a:ext uri="{FF2B5EF4-FFF2-40B4-BE49-F238E27FC236}">
                <a16:creationId xmlns:a16="http://schemas.microsoft.com/office/drawing/2014/main" id="{A9A3D4C2-58A1-8F53-4C54-33AC28EDC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682F4-74EB-EE98-2477-291B51A2A1C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229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E442BF-2E75-D013-BC50-5F784A5D19A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83177-F424-B81A-4491-1D124D466E2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7CAA9-B845-E506-600F-5B1CF94BD99F}"/>
              </a:ext>
            </a:extLst>
          </p:cNvPr>
          <p:cNvSpPr>
            <a:spLocks noGrp="1"/>
          </p:cNvSpPr>
          <p:nvPr>
            <p:ph type="dt" sz="half" idx="10"/>
          </p:nvPr>
        </p:nvSpPr>
        <p:spPr/>
        <p:txBody>
          <a:bodyPr/>
          <a:lstStyle/>
          <a:p>
            <a:fld id="{1D8BD707-D9CF-40AE-B4C6-C98DA3205C09}" type="datetimeFigureOut">
              <a:rPr lang="en-US" smtClean="0"/>
              <a:pPr/>
              <a:t>10/3/2026</a:t>
            </a:fld>
            <a:endParaRPr lang="en-US"/>
          </a:p>
        </p:txBody>
      </p:sp>
      <p:sp>
        <p:nvSpPr>
          <p:cNvPr id="5" name="Footer Placeholder 4">
            <a:extLst>
              <a:ext uri="{FF2B5EF4-FFF2-40B4-BE49-F238E27FC236}">
                <a16:creationId xmlns:a16="http://schemas.microsoft.com/office/drawing/2014/main" id="{B169853C-B27F-9E70-C6A5-7C6F8742A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942DE-89F2-5B5B-3FE6-DD3B1373612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898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6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8"/>
        <p:cNvGrpSpPr/>
        <p:nvPr/>
      </p:nvGrpSpPr>
      <p:grpSpPr>
        <a:xfrm>
          <a:off x="0" y="0"/>
          <a:ext cx="0" cy="0"/>
          <a:chOff x="0" y="0"/>
          <a:chExt cx="0" cy="0"/>
        </a:xfrm>
      </p:grpSpPr>
      <p:sp>
        <p:nvSpPr>
          <p:cNvPr id="26" name="Google Shape;26;p3"/>
          <p:cNvSpPr txBox="1">
            <a:spLocks noGrp="1"/>
          </p:cNvSpPr>
          <p:nvPr>
            <p:ph type="title"/>
          </p:nvPr>
        </p:nvSpPr>
        <p:spPr>
          <a:xfrm>
            <a:off x="1462550" y="2897400"/>
            <a:ext cx="2272500" cy="60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1462550" y="1393050"/>
            <a:ext cx="2272500" cy="132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 name="Google Shape;28;p3"/>
          <p:cNvSpPr txBox="1">
            <a:spLocks noGrp="1"/>
          </p:cNvSpPr>
          <p:nvPr>
            <p:ph type="subTitle" idx="1"/>
          </p:nvPr>
        </p:nvSpPr>
        <p:spPr>
          <a:xfrm>
            <a:off x="974750" y="3629100"/>
            <a:ext cx="3248100" cy="37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10405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711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29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659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5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334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02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B74D-E0F1-2FA0-BE8A-D91688B9C5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79E0CB-C54F-52B9-DCA1-381348AC1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047A0-37A5-A320-19EB-2D48C2F9F1EA}"/>
              </a:ext>
            </a:extLst>
          </p:cNvPr>
          <p:cNvSpPr>
            <a:spLocks noGrp="1"/>
          </p:cNvSpPr>
          <p:nvPr>
            <p:ph type="dt" sz="half" idx="10"/>
          </p:nvPr>
        </p:nvSpPr>
        <p:spPr/>
        <p:txBody>
          <a:bodyPr/>
          <a:lstStyle/>
          <a:p>
            <a:fld id="{1D8BD707-D9CF-40AE-B4C6-C98DA3205C09}" type="datetimeFigureOut">
              <a:rPr lang="en-US" smtClean="0"/>
              <a:pPr/>
              <a:t>10/3/2026</a:t>
            </a:fld>
            <a:endParaRPr lang="en-US"/>
          </a:p>
        </p:txBody>
      </p:sp>
      <p:sp>
        <p:nvSpPr>
          <p:cNvPr id="5" name="Footer Placeholder 4">
            <a:extLst>
              <a:ext uri="{FF2B5EF4-FFF2-40B4-BE49-F238E27FC236}">
                <a16:creationId xmlns:a16="http://schemas.microsoft.com/office/drawing/2014/main" id="{FC94BD2F-847C-36B8-8B03-97EBB4836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059AF-9099-B406-7C39-4FB076C21BE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2419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102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2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9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E4CB-A6D2-A6FC-3CBB-59B0BB552EF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3DE0D7A-2267-602C-76B8-23AE67512C7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EE01F-8E6C-56CE-EB55-72BF0E9E1A96}"/>
              </a:ext>
            </a:extLst>
          </p:cNvPr>
          <p:cNvSpPr>
            <a:spLocks noGrp="1"/>
          </p:cNvSpPr>
          <p:nvPr>
            <p:ph type="dt" sz="half" idx="10"/>
          </p:nvPr>
        </p:nvSpPr>
        <p:spPr/>
        <p:txBody>
          <a:bodyPr/>
          <a:lstStyle/>
          <a:p>
            <a:fld id="{1D8BD707-D9CF-40AE-B4C6-C98DA3205C09}" type="datetimeFigureOut">
              <a:rPr lang="en-US" smtClean="0"/>
              <a:pPr/>
              <a:t>10/3/2026</a:t>
            </a:fld>
            <a:endParaRPr lang="en-US"/>
          </a:p>
        </p:txBody>
      </p:sp>
      <p:sp>
        <p:nvSpPr>
          <p:cNvPr id="5" name="Footer Placeholder 4">
            <a:extLst>
              <a:ext uri="{FF2B5EF4-FFF2-40B4-BE49-F238E27FC236}">
                <a16:creationId xmlns:a16="http://schemas.microsoft.com/office/drawing/2014/main" id="{C28FB29F-23A9-61C9-98D7-1820CB065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7EFA4-5AD8-6BCC-8906-9A691811EC6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010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77762-6EC1-A51E-E677-0229E6C0F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93230-38EA-34E8-325B-7C40EABAAD9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09F7C5-100D-2D44-C684-6533F228264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E6C12F-4495-6303-CCC6-5757B6B0A5F3}"/>
              </a:ext>
            </a:extLst>
          </p:cNvPr>
          <p:cNvSpPr>
            <a:spLocks noGrp="1"/>
          </p:cNvSpPr>
          <p:nvPr>
            <p:ph type="dt" sz="half" idx="10"/>
          </p:nvPr>
        </p:nvSpPr>
        <p:spPr/>
        <p:txBody>
          <a:bodyPr/>
          <a:lstStyle/>
          <a:p>
            <a:fld id="{1D8BD707-D9CF-40AE-B4C6-C98DA3205C09}" type="datetimeFigureOut">
              <a:rPr lang="en-US" smtClean="0"/>
              <a:pPr/>
              <a:t>10/3/2026</a:t>
            </a:fld>
            <a:endParaRPr lang="en-US"/>
          </a:p>
        </p:txBody>
      </p:sp>
      <p:sp>
        <p:nvSpPr>
          <p:cNvPr id="6" name="Footer Placeholder 5">
            <a:extLst>
              <a:ext uri="{FF2B5EF4-FFF2-40B4-BE49-F238E27FC236}">
                <a16:creationId xmlns:a16="http://schemas.microsoft.com/office/drawing/2014/main" id="{93699C5C-0F88-5437-35CB-AA2C61012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66643-9E48-1DA1-BF5C-4587EAB74D7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595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2434-092B-0B94-FEC6-164B6BD985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453EE3-9977-F10C-277E-B525593A10F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2EBCC3-6B6B-2C58-4740-D921B9F7745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0B6394-3F0B-FFC9-9B73-2F243D01FAC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E4217-1D5E-06DF-A0A6-F1475D29C68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2291B-1B82-C45C-CE78-86FBFC63CDE8}"/>
              </a:ext>
            </a:extLst>
          </p:cNvPr>
          <p:cNvSpPr>
            <a:spLocks noGrp="1"/>
          </p:cNvSpPr>
          <p:nvPr>
            <p:ph type="dt" sz="half" idx="10"/>
          </p:nvPr>
        </p:nvSpPr>
        <p:spPr/>
        <p:txBody>
          <a:bodyPr/>
          <a:lstStyle/>
          <a:p>
            <a:fld id="{1D8BD707-D9CF-40AE-B4C6-C98DA3205C09}" type="datetimeFigureOut">
              <a:rPr lang="en-US" smtClean="0"/>
              <a:pPr/>
              <a:t>10/3/2026</a:t>
            </a:fld>
            <a:endParaRPr lang="en-US"/>
          </a:p>
        </p:txBody>
      </p:sp>
      <p:sp>
        <p:nvSpPr>
          <p:cNvPr id="8" name="Footer Placeholder 7">
            <a:extLst>
              <a:ext uri="{FF2B5EF4-FFF2-40B4-BE49-F238E27FC236}">
                <a16:creationId xmlns:a16="http://schemas.microsoft.com/office/drawing/2014/main" id="{C2A852A7-67D2-736E-AC3B-F1E6F57E8A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82E91D-0352-2815-7354-62B5EAF3090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96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CA86-0DB3-95DA-2BC6-704C7F44CF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CE5C83-6DAE-5AF3-7161-DC2558D6DA5A}"/>
              </a:ext>
            </a:extLst>
          </p:cNvPr>
          <p:cNvSpPr>
            <a:spLocks noGrp="1"/>
          </p:cNvSpPr>
          <p:nvPr>
            <p:ph type="dt" sz="half" idx="10"/>
          </p:nvPr>
        </p:nvSpPr>
        <p:spPr/>
        <p:txBody>
          <a:bodyPr/>
          <a:lstStyle/>
          <a:p>
            <a:fld id="{1D8BD707-D9CF-40AE-B4C6-C98DA3205C09}" type="datetimeFigureOut">
              <a:rPr lang="en-US" smtClean="0"/>
              <a:pPr/>
              <a:t>10/3/2026</a:t>
            </a:fld>
            <a:endParaRPr lang="en-US"/>
          </a:p>
        </p:txBody>
      </p:sp>
      <p:sp>
        <p:nvSpPr>
          <p:cNvPr id="4" name="Footer Placeholder 3">
            <a:extLst>
              <a:ext uri="{FF2B5EF4-FFF2-40B4-BE49-F238E27FC236}">
                <a16:creationId xmlns:a16="http://schemas.microsoft.com/office/drawing/2014/main" id="{BABC0D35-BEAE-B5D8-2E57-A65F03CE1D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8E3985-8F05-FF83-5ED1-2DB5997BB05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170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F081B-93D3-93B3-9DD4-246DBB02D5CF}"/>
              </a:ext>
            </a:extLst>
          </p:cNvPr>
          <p:cNvSpPr>
            <a:spLocks noGrp="1"/>
          </p:cNvSpPr>
          <p:nvPr>
            <p:ph type="dt" sz="half" idx="10"/>
          </p:nvPr>
        </p:nvSpPr>
        <p:spPr/>
        <p:txBody>
          <a:bodyPr/>
          <a:lstStyle/>
          <a:p>
            <a:fld id="{1D8BD707-D9CF-40AE-B4C6-C98DA3205C09}" type="datetimeFigureOut">
              <a:rPr lang="en-US" smtClean="0"/>
              <a:pPr/>
              <a:t>10/3/2026</a:t>
            </a:fld>
            <a:endParaRPr lang="en-US"/>
          </a:p>
        </p:txBody>
      </p:sp>
      <p:sp>
        <p:nvSpPr>
          <p:cNvPr id="3" name="Footer Placeholder 2">
            <a:extLst>
              <a:ext uri="{FF2B5EF4-FFF2-40B4-BE49-F238E27FC236}">
                <a16:creationId xmlns:a16="http://schemas.microsoft.com/office/drawing/2014/main" id="{E1EF6033-5ECB-720D-5638-8D88790594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51E508-570C-B01D-14AE-C4177763164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824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EA0B-AB0A-E080-942D-A31E7359BFF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A77A84-6E48-3C26-E8C6-06828E5C58D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148775-6286-26AE-C13C-32E8D2F5EE5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13089A-3038-2E3B-B4EC-E4FA49660B22}"/>
              </a:ext>
            </a:extLst>
          </p:cNvPr>
          <p:cNvSpPr>
            <a:spLocks noGrp="1"/>
          </p:cNvSpPr>
          <p:nvPr>
            <p:ph type="dt" sz="half" idx="10"/>
          </p:nvPr>
        </p:nvSpPr>
        <p:spPr/>
        <p:txBody>
          <a:bodyPr/>
          <a:lstStyle/>
          <a:p>
            <a:fld id="{1D8BD707-D9CF-40AE-B4C6-C98DA3205C09}" type="datetimeFigureOut">
              <a:rPr lang="en-US" smtClean="0"/>
              <a:pPr/>
              <a:t>10/3/2026</a:t>
            </a:fld>
            <a:endParaRPr lang="en-US"/>
          </a:p>
        </p:txBody>
      </p:sp>
      <p:sp>
        <p:nvSpPr>
          <p:cNvPr id="6" name="Footer Placeholder 5">
            <a:extLst>
              <a:ext uri="{FF2B5EF4-FFF2-40B4-BE49-F238E27FC236}">
                <a16:creationId xmlns:a16="http://schemas.microsoft.com/office/drawing/2014/main" id="{AC25E388-52DE-FA82-A9A0-45677560E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9BA82-2FD0-0935-3FA3-DE9D0820F5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21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D375-F6F5-CA3C-8899-1EFD565016F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94C78AC-3171-69A5-E222-3B7584B699E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01EA060-4969-1515-823C-38A126C81DF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C55BF8-EB9A-4C5B-0330-614702A19985}"/>
              </a:ext>
            </a:extLst>
          </p:cNvPr>
          <p:cNvSpPr>
            <a:spLocks noGrp="1"/>
          </p:cNvSpPr>
          <p:nvPr>
            <p:ph type="dt" sz="half" idx="10"/>
          </p:nvPr>
        </p:nvSpPr>
        <p:spPr/>
        <p:txBody>
          <a:bodyPr/>
          <a:lstStyle/>
          <a:p>
            <a:fld id="{1D8BD707-D9CF-40AE-B4C6-C98DA3205C09}" type="datetimeFigureOut">
              <a:rPr lang="en-US" smtClean="0"/>
              <a:pPr/>
              <a:t>10/3/2026</a:t>
            </a:fld>
            <a:endParaRPr lang="en-US"/>
          </a:p>
        </p:txBody>
      </p:sp>
      <p:sp>
        <p:nvSpPr>
          <p:cNvPr id="6" name="Footer Placeholder 5">
            <a:extLst>
              <a:ext uri="{FF2B5EF4-FFF2-40B4-BE49-F238E27FC236}">
                <a16:creationId xmlns:a16="http://schemas.microsoft.com/office/drawing/2014/main" id="{8F086714-B6E3-154A-BF4D-752AA0923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339E4-0BC2-681C-7947-EBFD02B024F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992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481D88-D924-F10E-FFA3-B50BFC18DB9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366E7-FAD1-0AC3-FBB0-2F711E4613A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82511-76E5-222D-8710-1700FDFA11A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10/3/2026</a:t>
            </a:fld>
            <a:endParaRPr lang="en-US"/>
          </a:p>
        </p:txBody>
      </p:sp>
      <p:sp>
        <p:nvSpPr>
          <p:cNvPr id="5" name="Footer Placeholder 4">
            <a:extLst>
              <a:ext uri="{FF2B5EF4-FFF2-40B4-BE49-F238E27FC236}">
                <a16:creationId xmlns:a16="http://schemas.microsoft.com/office/drawing/2014/main" id="{12BB0EFC-8026-65CA-CD1A-77E58C8BDA9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7C027E-E658-AB7D-093A-D7BCBC7F781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
        <p:nvSpPr>
          <p:cNvPr id="7" name="9Slide.vn - 2019">
            <a:extLst>
              <a:ext uri="{FF2B5EF4-FFF2-40B4-BE49-F238E27FC236}">
                <a16:creationId xmlns:a16="http://schemas.microsoft.com/office/drawing/2014/main" id="{B6E68844-3F4A-2AB1-6D13-22F861E42B08}"/>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219681246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00" r:id="rId14"/>
    <p:sldLayoutId id="2147483701" r:id="rId15"/>
    <p:sldLayoutId id="2147483702" r:id="rId16"/>
    <p:sldLayoutId id="2147483703" r:id="rId17"/>
    <p:sldLayoutId id="2147483704" r:id="rId18"/>
    <p:sldLayoutId id="2147483707" r:id="rId19"/>
    <p:sldLayoutId id="2147483708" r:id="rId20"/>
    <p:sldLayoutId id="2147483709" r:id="rId21"/>
    <p:sldLayoutId id="2147483710"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5726E-22B2-97AC-D199-6B6CB776C351}"/>
            </a:ext>
          </a:extLst>
        </p:cNvPr>
        <p:cNvGrpSpPr/>
        <p:nvPr/>
      </p:nvGrpSpPr>
      <p:grpSpPr>
        <a:xfrm>
          <a:off x="0" y="0"/>
          <a:ext cx="0" cy="0"/>
          <a:chOff x="0" y="0"/>
          <a:chExt cx="0" cy="0"/>
        </a:xfrm>
      </p:grpSpPr>
      <p:sp>
        <p:nvSpPr>
          <p:cNvPr id="7" name="Text Box 2">
            <a:extLst>
              <a:ext uri="{FF2B5EF4-FFF2-40B4-BE49-F238E27FC236}">
                <a16:creationId xmlns:a16="http://schemas.microsoft.com/office/drawing/2014/main" id="{80D9BC0F-B969-8AAC-725C-4D4731D00B08}"/>
              </a:ext>
            </a:extLst>
          </p:cNvPr>
          <p:cNvSpPr txBox="1">
            <a:spLocks noChangeArrowheads="1"/>
          </p:cNvSpPr>
          <p:nvPr/>
        </p:nvSpPr>
        <p:spPr bwMode="auto">
          <a:xfrm>
            <a:off x="838200" y="120265"/>
            <a:ext cx="7467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700" b="1" dirty="0">
                <a:solidFill>
                  <a:srgbClr val="5E49FD"/>
                </a:solidFill>
                <a:latin typeface="Times New Roman" panose="02020603050405020304" pitchFamily="18" charset="0"/>
                <a:cs typeface="Arial" panose="020B0604020202020204" pitchFamily="34" charset="0"/>
              </a:rPr>
              <a:t>TRƯỜNG TIỂU HỌC HÒA NGHĨA</a:t>
            </a:r>
            <a:endParaRPr lang="en-US" altLang="en-US" sz="2700" b="1" dirty="0">
              <a:solidFill>
                <a:srgbClr val="5E49FD"/>
              </a:solidFill>
              <a:latin typeface=".VnTimeH" panose="020B7200000000000000" pitchFamily="34" charset="0"/>
              <a:cs typeface="Arial" panose="020B0604020202020204" pitchFamily="34" charset="0"/>
            </a:endParaRPr>
          </a:p>
        </p:txBody>
      </p:sp>
      <p:sp>
        <p:nvSpPr>
          <p:cNvPr id="8" name="WordArt 3">
            <a:extLst>
              <a:ext uri="{FF2B5EF4-FFF2-40B4-BE49-F238E27FC236}">
                <a16:creationId xmlns:a16="http://schemas.microsoft.com/office/drawing/2014/main" id="{679D71E1-DAC2-027A-186F-87A3AFE1E25D}"/>
              </a:ext>
            </a:extLst>
          </p:cNvPr>
          <p:cNvSpPr>
            <a:spLocks noChangeArrowheads="1" noChangeShapeType="1" noTextEdit="1"/>
          </p:cNvSpPr>
          <p:nvPr/>
        </p:nvSpPr>
        <p:spPr bwMode="auto">
          <a:xfrm>
            <a:off x="473869" y="770451"/>
            <a:ext cx="8328161" cy="1959374"/>
          </a:xfrm>
          <a:prstGeom prst="rect">
            <a:avLst/>
          </a:prstGeom>
        </p:spPr>
        <p:txBody>
          <a:bodyPr wrap="none" fromWordArt="1">
            <a:prstTxWarp prst="textInflateTop">
              <a:avLst>
                <a:gd name="adj" fmla="val 31917"/>
              </a:avLst>
            </a:prstTxWarp>
          </a:bodyPr>
          <a:lstStyle/>
          <a:p>
            <a:pPr algn="ctr"/>
            <a:r>
              <a:rPr lang="en-US" sz="1050" b="1" kern="10" dirty="0">
                <a:ln w="12700" cap="rnd">
                  <a:solidFill>
                    <a:srgbClr val="FFFFFF"/>
                  </a:solidFill>
                  <a:prstDash val="sysDot"/>
                  <a:round/>
                  <a:headEnd/>
                  <a:tailEnd/>
                </a:ln>
                <a:solidFill>
                  <a:srgbClr val="FF0000"/>
                </a:solidFill>
                <a:latin typeface="Times New Roman" panose="02020603050405020304" pitchFamily="18" charset="0"/>
                <a:cs typeface="Times New Roman" panose="02020603050405020304" pitchFamily="18" charset="0"/>
              </a:rPr>
              <a:t>NHIỆT LIỆT CHÀO MỪNG QUÝ THẦY CÔ GIÁO ! </a:t>
            </a:r>
          </a:p>
        </p:txBody>
      </p:sp>
      <p:sp>
        <p:nvSpPr>
          <p:cNvPr id="10" name="Rectangle 6">
            <a:extLst>
              <a:ext uri="{FF2B5EF4-FFF2-40B4-BE49-F238E27FC236}">
                <a16:creationId xmlns:a16="http://schemas.microsoft.com/office/drawing/2014/main" id="{399FA1AC-5CC7-01E7-8221-7A4C3F56E398}"/>
              </a:ext>
            </a:extLst>
          </p:cNvPr>
          <p:cNvSpPr>
            <a:spLocks noChangeArrowheads="1"/>
          </p:cNvSpPr>
          <p:nvPr/>
        </p:nvSpPr>
        <p:spPr bwMode="auto">
          <a:xfrm>
            <a:off x="1400836" y="3623762"/>
            <a:ext cx="542032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2700" b="1" dirty="0">
                <a:latin typeface="Times New Roman" panose="02020603050405020304" pitchFamily="18" charset="0"/>
                <a:cs typeface="Times New Roman" panose="02020603050405020304" pitchFamily="18" charset="0"/>
              </a:rPr>
              <a:t>Giáo viên</a:t>
            </a:r>
            <a:r>
              <a:rPr lang="en-US" altLang="en-US" sz="2700" b="1" dirty="0">
                <a:latin typeface="Times New Roman" panose="02020603050405020304" pitchFamily="18" charset="0"/>
                <a:cs typeface="Times New Roman" panose="02020603050405020304" pitchFamily="18" charset="0"/>
              </a:rPr>
              <a:t>: Vũ Thị Hoài</a:t>
            </a:r>
          </a:p>
        </p:txBody>
      </p:sp>
      <p:sp>
        <p:nvSpPr>
          <p:cNvPr id="12" name="Text Box 14">
            <a:extLst>
              <a:ext uri="{FF2B5EF4-FFF2-40B4-BE49-F238E27FC236}">
                <a16:creationId xmlns:a16="http://schemas.microsoft.com/office/drawing/2014/main" id="{59DC30BF-A8FF-C0A2-4E32-E574B0841C46}"/>
              </a:ext>
            </a:extLst>
          </p:cNvPr>
          <p:cNvSpPr txBox="1">
            <a:spLocks noChangeArrowheads="1"/>
          </p:cNvSpPr>
          <p:nvPr/>
        </p:nvSpPr>
        <p:spPr bwMode="auto">
          <a:xfrm>
            <a:off x="2820844" y="2814334"/>
            <a:ext cx="37754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dirty="0">
                <a:solidFill>
                  <a:srgbClr val="0000FF"/>
                </a:solidFill>
                <a:latin typeface="Times New Roman" panose="02020603050405020304" pitchFamily="18" charset="0"/>
                <a:cs typeface="Times New Roman" panose="02020603050405020304" pitchFamily="18" charset="0"/>
              </a:rPr>
              <a:t>Môn: Khoa </a:t>
            </a:r>
            <a:r>
              <a:rPr lang="en-US" altLang="en-US" sz="3600" b="1" dirty="0" err="1">
                <a:solidFill>
                  <a:srgbClr val="0000FF"/>
                </a:solidFill>
                <a:latin typeface="Times New Roman" panose="02020603050405020304" pitchFamily="18" charset="0"/>
                <a:cs typeface="Times New Roman" panose="02020603050405020304" pitchFamily="18" charset="0"/>
              </a:rPr>
              <a:t>học</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2" name="Rectangle 6">
            <a:extLst>
              <a:ext uri="{FF2B5EF4-FFF2-40B4-BE49-F238E27FC236}">
                <a16:creationId xmlns:a16="http://schemas.microsoft.com/office/drawing/2014/main" id="{ABE60489-37C3-7E56-CEEC-7717A6A8DCB1}"/>
              </a:ext>
            </a:extLst>
          </p:cNvPr>
          <p:cNvSpPr>
            <a:spLocks noChangeArrowheads="1"/>
          </p:cNvSpPr>
          <p:nvPr/>
        </p:nvSpPr>
        <p:spPr bwMode="auto">
          <a:xfrm>
            <a:off x="2070778" y="4256767"/>
            <a:ext cx="377543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2700" b="1" dirty="0">
                <a:latin typeface="Times New Roman" panose="02020603050405020304" pitchFamily="18" charset="0"/>
                <a:cs typeface="Times New Roman" panose="02020603050405020304" pitchFamily="18" charset="0"/>
              </a:rPr>
              <a:t>Năm học 2025 - 2026</a:t>
            </a:r>
            <a:endParaRPr lang="en-US" alt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55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p:stCondLst>
                                    <p:cond delay="0"/>
                                  </p:stCondLst>
                                  <p:iterate type="lt">
                                    <p:tmPct val="10000"/>
                                  </p:iterate>
                                  <p:childTnLst>
                                    <p:animClr clrSpc="hsl" dir="cw">
                                      <p:cBhvr override="childStyle">
                                        <p:cTn id="6" dur="3000" fill="hold"/>
                                        <p:tgtEl>
                                          <p:spTgt spid="10"/>
                                        </p:tgtEl>
                                        <p:attrNameLst>
                                          <p:attrName>style.color</p:attrName>
                                        </p:attrNameLst>
                                      </p:cBhvr>
                                      <p:by>
                                        <p:hsl h="10842353" s="0" l="0"/>
                                      </p:by>
                                    </p:animClr>
                                    <p:animClr clrSpc="hsl" dir="cw">
                                      <p:cBhvr>
                                        <p:cTn id="7" dur="3000" fill="hold"/>
                                        <p:tgtEl>
                                          <p:spTgt spid="10"/>
                                        </p:tgtEl>
                                        <p:attrNameLst>
                                          <p:attrName>fillcolor</p:attrName>
                                        </p:attrNameLst>
                                      </p:cBhvr>
                                      <p:by>
                                        <p:hsl h="10842353" s="0" l="0"/>
                                      </p:by>
                                    </p:animClr>
                                    <p:animClr clrSpc="hsl" dir="cw">
                                      <p:cBhvr>
                                        <p:cTn id="8" dur="3000" fill="hold"/>
                                        <p:tgtEl>
                                          <p:spTgt spid="10"/>
                                        </p:tgtEl>
                                        <p:attrNameLst>
                                          <p:attrName>stroke.color</p:attrName>
                                        </p:attrNameLst>
                                      </p:cBhvr>
                                      <p:by>
                                        <p:hsl h="10842353" s="0" l="0"/>
                                      </p:by>
                                    </p:animClr>
                                    <p:set>
                                      <p:cBhvr>
                                        <p:cTn id="9" dur="3000" fill="hold"/>
                                        <p:tgtEl>
                                          <p:spTgt spid="10"/>
                                        </p:tgtEl>
                                        <p:attrNameLst>
                                          <p:attrName>fill.type</p:attrName>
                                        </p:attrNameLst>
                                      </p:cBhvr>
                                      <p:to>
                                        <p:strVal val="solid"/>
                                      </p:to>
                                    </p:set>
                                  </p:childTnLst>
                                </p:cTn>
                              </p:par>
                              <p:par>
                                <p:cTn id="10" presetID="23" presetClass="emph" presetSubtype="0" repeatCount="indefinite" fill="hold" grpId="0" nodeType="withEffect">
                                  <p:stCondLst>
                                    <p:cond delay="0"/>
                                  </p:stCondLst>
                                  <p:iterate type="lt">
                                    <p:tmPct val="10000"/>
                                  </p:iterate>
                                  <p:childTnLst>
                                    <p:animClr clrSpc="hsl" dir="cw">
                                      <p:cBhvr override="childStyle">
                                        <p:cTn id="11" dur="3000" fill="hold"/>
                                        <p:tgtEl>
                                          <p:spTgt spid="2"/>
                                        </p:tgtEl>
                                        <p:attrNameLst>
                                          <p:attrName>style.color</p:attrName>
                                        </p:attrNameLst>
                                      </p:cBhvr>
                                      <p:by>
                                        <p:hsl h="10842353" s="0" l="0"/>
                                      </p:by>
                                    </p:animClr>
                                    <p:animClr clrSpc="hsl" dir="cw">
                                      <p:cBhvr>
                                        <p:cTn id="12" dur="3000" fill="hold"/>
                                        <p:tgtEl>
                                          <p:spTgt spid="2"/>
                                        </p:tgtEl>
                                        <p:attrNameLst>
                                          <p:attrName>fillcolor</p:attrName>
                                        </p:attrNameLst>
                                      </p:cBhvr>
                                      <p:by>
                                        <p:hsl h="10842353" s="0" l="0"/>
                                      </p:by>
                                    </p:animClr>
                                    <p:animClr clrSpc="hsl" dir="cw">
                                      <p:cBhvr>
                                        <p:cTn id="13" dur="3000" fill="hold"/>
                                        <p:tgtEl>
                                          <p:spTgt spid="2"/>
                                        </p:tgtEl>
                                        <p:attrNameLst>
                                          <p:attrName>stroke.color</p:attrName>
                                        </p:attrNameLst>
                                      </p:cBhvr>
                                      <p:by>
                                        <p:hsl h="10842353" s="0" l="0"/>
                                      </p:by>
                                    </p:animClr>
                                    <p:set>
                                      <p:cBhvr>
                                        <p:cTn id="14"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6494" y="0"/>
            <a:ext cx="4305504" cy="4114800"/>
          </a:xfrm>
          <a:custGeom>
            <a:avLst/>
            <a:gdLst/>
            <a:ahLst/>
            <a:cxnLst/>
            <a:rect l="l" t="t" r="r" b="b"/>
            <a:pathLst>
              <a:path w="8611007" h="8229600">
                <a:moveTo>
                  <a:pt x="0" y="0"/>
                </a:moveTo>
                <a:lnTo>
                  <a:pt x="8611007" y="0"/>
                </a:lnTo>
                <a:lnTo>
                  <a:pt x="8611007" y="8229600"/>
                </a:lnTo>
                <a:lnTo>
                  <a:pt x="0" y="8229600"/>
                </a:lnTo>
                <a:lnTo>
                  <a:pt x="0" y="0"/>
                </a:lnTo>
                <a:close/>
              </a:path>
            </a:pathLst>
          </a:custGeom>
          <a:blipFill>
            <a:blip r:embed="rId2"/>
            <a:stretch>
              <a:fillRect/>
            </a:stretch>
          </a:blipFill>
        </p:spPr>
      </p:sp>
      <p:sp>
        <p:nvSpPr>
          <p:cNvPr id="3" name="Freeform 3"/>
          <p:cNvSpPr/>
          <p:nvPr/>
        </p:nvSpPr>
        <p:spPr>
          <a:xfrm>
            <a:off x="5524414" y="0"/>
            <a:ext cx="3619587" cy="3459265"/>
          </a:xfrm>
          <a:custGeom>
            <a:avLst/>
            <a:gdLst/>
            <a:ahLst/>
            <a:cxnLst/>
            <a:rect l="l" t="t" r="r" b="b"/>
            <a:pathLst>
              <a:path w="7239173" h="6918529">
                <a:moveTo>
                  <a:pt x="0" y="0"/>
                </a:moveTo>
                <a:lnTo>
                  <a:pt x="7239173" y="0"/>
                </a:lnTo>
                <a:lnTo>
                  <a:pt x="7239173" y="6918529"/>
                </a:lnTo>
                <a:lnTo>
                  <a:pt x="0" y="6918529"/>
                </a:lnTo>
                <a:lnTo>
                  <a:pt x="0" y="0"/>
                </a:lnTo>
                <a:close/>
              </a:path>
            </a:pathLst>
          </a:custGeom>
          <a:blipFill>
            <a:blip r:embed="rId2"/>
            <a:stretch>
              <a:fillRect/>
            </a:stretch>
          </a:blipFill>
        </p:spPr>
      </p:sp>
      <p:sp>
        <p:nvSpPr>
          <p:cNvPr id="4" name="Freeform 4"/>
          <p:cNvSpPr/>
          <p:nvPr/>
        </p:nvSpPr>
        <p:spPr>
          <a:xfrm>
            <a:off x="-3167684" y="-145211"/>
            <a:ext cx="4305504" cy="4114800"/>
          </a:xfrm>
          <a:custGeom>
            <a:avLst/>
            <a:gdLst/>
            <a:ahLst/>
            <a:cxnLst/>
            <a:rect l="l" t="t" r="r" b="b"/>
            <a:pathLst>
              <a:path w="8611007" h="8229600">
                <a:moveTo>
                  <a:pt x="0" y="0"/>
                </a:moveTo>
                <a:lnTo>
                  <a:pt x="8611007" y="0"/>
                </a:lnTo>
                <a:lnTo>
                  <a:pt x="8611007" y="8229600"/>
                </a:lnTo>
                <a:lnTo>
                  <a:pt x="0" y="8229600"/>
                </a:lnTo>
                <a:lnTo>
                  <a:pt x="0" y="0"/>
                </a:lnTo>
                <a:close/>
              </a:path>
            </a:pathLst>
          </a:custGeom>
          <a:blipFill>
            <a:blip r:embed="rId2"/>
            <a:stretch>
              <a:fillRect/>
            </a:stretch>
          </a:blipFill>
        </p:spPr>
      </p:sp>
      <p:sp>
        <p:nvSpPr>
          <p:cNvPr id="5" name="Freeform 5"/>
          <p:cNvSpPr/>
          <p:nvPr/>
        </p:nvSpPr>
        <p:spPr>
          <a:xfrm>
            <a:off x="266497" y="3692241"/>
            <a:ext cx="4305504" cy="4114800"/>
          </a:xfrm>
          <a:custGeom>
            <a:avLst/>
            <a:gdLst/>
            <a:ahLst/>
            <a:cxnLst/>
            <a:rect l="l" t="t" r="r" b="b"/>
            <a:pathLst>
              <a:path w="8611007" h="8229600">
                <a:moveTo>
                  <a:pt x="0" y="0"/>
                </a:moveTo>
                <a:lnTo>
                  <a:pt x="8611007" y="0"/>
                </a:lnTo>
                <a:lnTo>
                  <a:pt x="8611007" y="8229600"/>
                </a:lnTo>
                <a:lnTo>
                  <a:pt x="0" y="8229600"/>
                </a:lnTo>
                <a:lnTo>
                  <a:pt x="0" y="0"/>
                </a:lnTo>
                <a:close/>
              </a:path>
            </a:pathLst>
          </a:custGeom>
          <a:blipFill>
            <a:blip r:embed="rId2"/>
            <a:stretch>
              <a:fillRect/>
            </a:stretch>
          </a:blipFill>
        </p:spPr>
      </p:sp>
      <p:grpSp>
        <p:nvGrpSpPr>
          <p:cNvPr id="6" name="Group 6"/>
          <p:cNvGrpSpPr/>
          <p:nvPr/>
        </p:nvGrpSpPr>
        <p:grpSpPr>
          <a:xfrm>
            <a:off x="454007" y="590550"/>
            <a:ext cx="8270894" cy="3056149"/>
            <a:chOff x="0" y="0"/>
            <a:chExt cx="4356685" cy="1609823"/>
          </a:xfrm>
        </p:grpSpPr>
        <p:sp>
          <p:nvSpPr>
            <p:cNvPr id="7" name="Freeform 7"/>
            <p:cNvSpPr/>
            <p:nvPr/>
          </p:nvSpPr>
          <p:spPr>
            <a:xfrm>
              <a:off x="0" y="0"/>
              <a:ext cx="4356685" cy="1609823"/>
            </a:xfrm>
            <a:custGeom>
              <a:avLst/>
              <a:gdLst/>
              <a:ahLst/>
              <a:cxnLst/>
              <a:rect l="l" t="t" r="r" b="b"/>
              <a:pathLst>
                <a:path w="4356685" h="1609823">
                  <a:moveTo>
                    <a:pt x="0" y="0"/>
                  </a:moveTo>
                  <a:lnTo>
                    <a:pt x="4356685" y="0"/>
                  </a:lnTo>
                  <a:lnTo>
                    <a:pt x="4356685" y="1609823"/>
                  </a:lnTo>
                  <a:lnTo>
                    <a:pt x="0" y="1609823"/>
                  </a:lnTo>
                  <a:close/>
                </a:path>
              </a:pathLst>
            </a:custGeom>
            <a:solidFill>
              <a:srgbClr val="FFFFFF">
                <a:alpha val="74902"/>
              </a:srgbClr>
            </a:solidFill>
          </p:spPr>
        </p:sp>
        <p:sp>
          <p:nvSpPr>
            <p:cNvPr id="8" name="TextBox 8"/>
            <p:cNvSpPr txBox="1"/>
            <p:nvPr/>
          </p:nvSpPr>
          <p:spPr>
            <a:xfrm>
              <a:off x="0" y="-76200"/>
              <a:ext cx="4356685" cy="1686023"/>
            </a:xfrm>
            <a:prstGeom prst="rect">
              <a:avLst/>
            </a:prstGeom>
          </p:spPr>
          <p:txBody>
            <a:bodyPr lIns="25400" tIns="25400" rIns="25400" bIns="25400" rtlCol="0" anchor="ctr"/>
            <a:lstStyle/>
            <a:p>
              <a:pPr algn="ctr" defTabSz="457200">
                <a:lnSpc>
                  <a:spcPts val="1330"/>
                </a:lnSpc>
                <a:spcBef>
                  <a:spcPct val="0"/>
                </a:spcBef>
                <a:buClrTx/>
                <a:defRPr/>
              </a:pPr>
              <a:endParaRPr sz="900" kern="1200">
                <a:solidFill>
                  <a:prstClr val="black"/>
                </a:solidFill>
                <a:latin typeface="Calibri"/>
                <a:ea typeface="+mn-ea"/>
                <a:cs typeface="+mn-cs"/>
              </a:endParaRPr>
            </a:p>
          </p:txBody>
        </p:sp>
      </p:grpSp>
      <p:sp>
        <p:nvSpPr>
          <p:cNvPr id="9" name="Freeform 9"/>
          <p:cNvSpPr/>
          <p:nvPr/>
        </p:nvSpPr>
        <p:spPr>
          <a:xfrm>
            <a:off x="6059990" y="3692241"/>
            <a:ext cx="3271891" cy="3126969"/>
          </a:xfrm>
          <a:custGeom>
            <a:avLst/>
            <a:gdLst/>
            <a:ahLst/>
            <a:cxnLst/>
            <a:rect l="l" t="t" r="r" b="b"/>
            <a:pathLst>
              <a:path w="6543782" h="6253938">
                <a:moveTo>
                  <a:pt x="0" y="0"/>
                </a:moveTo>
                <a:lnTo>
                  <a:pt x="6543783" y="0"/>
                </a:lnTo>
                <a:lnTo>
                  <a:pt x="6543783" y="6253938"/>
                </a:lnTo>
                <a:lnTo>
                  <a:pt x="0" y="6253938"/>
                </a:lnTo>
                <a:lnTo>
                  <a:pt x="0" y="0"/>
                </a:lnTo>
                <a:close/>
              </a:path>
            </a:pathLst>
          </a:custGeom>
          <a:blipFill>
            <a:blip r:embed="rId2"/>
            <a:stretch>
              <a:fillRect/>
            </a:stretch>
          </a:blipFill>
        </p:spPr>
      </p:sp>
      <p:sp>
        <p:nvSpPr>
          <p:cNvPr id="12" name="TextBox 12"/>
          <p:cNvSpPr txBox="1"/>
          <p:nvPr/>
        </p:nvSpPr>
        <p:spPr>
          <a:xfrm>
            <a:off x="616849" y="692631"/>
            <a:ext cx="7945210" cy="2539157"/>
          </a:xfrm>
          <a:prstGeom prst="rect">
            <a:avLst/>
          </a:prstGeom>
        </p:spPr>
        <p:txBody>
          <a:bodyPr lIns="0" tIns="0" rIns="0" bIns="0" rtlCol="0" anchor="t">
            <a:spAutoFit/>
          </a:bodyPr>
          <a:lstStyle/>
          <a:p>
            <a:pPr algn="just" defTabSz="457200">
              <a:lnSpc>
                <a:spcPct val="150000"/>
              </a:lnSpc>
              <a:buClrTx/>
              <a:defRPr/>
            </a:pPr>
            <a:r>
              <a:rPr lang="en-US" sz="2200" kern="1200" dirty="0">
                <a:latin typeface="Cambria" panose="02040503050406030204" pitchFamily="18" charset="0"/>
                <a:ea typeface="Cambria" panose="02040503050406030204" pitchFamily="18" charset="0"/>
                <a:cs typeface="Cambria Bold"/>
                <a:sym typeface="Cambria Bold"/>
              </a:rPr>
              <a:t>1.                </a:t>
            </a:r>
            <a:r>
              <a:rPr lang="en-US" sz="2200" kern="1200" dirty="0" err="1">
                <a:latin typeface="Cambria" panose="02040503050406030204" pitchFamily="18" charset="0"/>
                <a:ea typeface="Cambria" panose="02040503050406030204" pitchFamily="18" charset="0"/>
                <a:cs typeface="Cambria"/>
                <a:sym typeface="Cambria"/>
              </a:rPr>
              <a:t>được</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tạo</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thành</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từ</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a:latin typeface="Cambria" panose="02040503050406030204" pitchFamily="18" charset="0"/>
                <a:ea typeface="Cambria" panose="02040503050406030204" pitchFamily="18" charset="0"/>
                <a:cs typeface="Cambria"/>
                <a:sym typeface="Cambria Bold"/>
              </a:rPr>
              <a:t>                                               </a:t>
            </a:r>
            <a:r>
              <a:rPr lang="en-US" sz="2200" kern="1200" dirty="0" err="1">
                <a:latin typeface="Cambria" panose="02040503050406030204" pitchFamily="18" charset="0"/>
                <a:ea typeface="Cambria" panose="02040503050406030204" pitchFamily="18" charset="0"/>
                <a:cs typeface="Cambria"/>
                <a:sym typeface="Cambria"/>
              </a:rPr>
              <a:t>với</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nhau</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Trong</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hỗn</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hợp</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mỗi</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chất</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của</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nó</a:t>
            </a:r>
            <a:r>
              <a:rPr lang="en-US" sz="2200" kern="1200" dirty="0">
                <a:latin typeface="Cambria" panose="02040503050406030204" pitchFamily="18" charset="0"/>
                <a:ea typeface="Cambria" panose="02040503050406030204" pitchFamily="18" charset="0"/>
                <a:cs typeface="Cambria"/>
                <a:sym typeface="Cambria"/>
              </a:rPr>
              <a:t>.</a:t>
            </a:r>
          </a:p>
          <a:p>
            <a:pPr defTabSz="457200">
              <a:lnSpc>
                <a:spcPct val="150000"/>
              </a:lnSpc>
              <a:spcBef>
                <a:spcPct val="0"/>
              </a:spcBef>
              <a:buClrTx/>
              <a:defRPr/>
            </a:pPr>
            <a:r>
              <a:rPr lang="en-US" sz="2200" kern="1200" dirty="0">
                <a:latin typeface="Cambria" panose="02040503050406030204" pitchFamily="18" charset="0"/>
                <a:ea typeface="Cambria" panose="02040503050406030204" pitchFamily="18" charset="0"/>
                <a:cs typeface="Cambria Bold"/>
                <a:sym typeface="Cambria Bold"/>
              </a:rPr>
              <a:t>2. </a:t>
            </a:r>
            <a:r>
              <a:rPr lang="en-US" sz="2200" kern="1200" dirty="0" err="1">
                <a:latin typeface="Cambria" panose="02040503050406030204" pitchFamily="18" charset="0"/>
                <a:ea typeface="Cambria" panose="02040503050406030204" pitchFamily="18" charset="0"/>
                <a:cs typeface="Cambria Bold"/>
                <a:sym typeface="Cambria Bold"/>
              </a:rPr>
              <a:t>Hỗn</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hợp</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hoặc</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Bold"/>
                <a:sym typeface="Cambria Bold"/>
              </a:rPr>
              <a:t>hỗn</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hợp</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a:sym typeface="Cambria"/>
              </a:rPr>
              <a:t>vào</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nhau</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tạo</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thành</a:t>
            </a:r>
            <a:r>
              <a:rPr lang="en-US" sz="2200" kern="1200" dirty="0">
                <a:latin typeface="Cambria" panose="02040503050406030204" pitchFamily="18" charset="0"/>
                <a:ea typeface="Cambria" panose="02040503050406030204" pitchFamily="18" charset="0"/>
                <a:cs typeface="Cambria"/>
                <a:sym typeface="Cambria"/>
              </a:rPr>
              <a:t>                      .</a:t>
            </a:r>
          </a:p>
        </p:txBody>
      </p:sp>
      <p:sp>
        <p:nvSpPr>
          <p:cNvPr id="14" name="Rectangle 13"/>
          <p:cNvSpPr/>
          <p:nvPr/>
        </p:nvSpPr>
        <p:spPr>
          <a:xfrm>
            <a:off x="810973" y="777330"/>
            <a:ext cx="1353256" cy="430887"/>
          </a:xfrm>
          <a:prstGeom prst="rect">
            <a:avLst/>
          </a:prstGeom>
        </p:spPr>
        <p:txBody>
          <a:bodyPr wrap="none">
            <a:spAutoFit/>
          </a:bodyPr>
          <a:lstStyle/>
          <a:p>
            <a:pPr defTabSz="457200">
              <a:buClrTx/>
              <a:defRPr/>
            </a:pPr>
            <a:r>
              <a:rPr lang="en-US" sz="2200" kern="1200" dirty="0" err="1">
                <a:solidFill>
                  <a:prstClr val="black"/>
                </a:solidFill>
                <a:latin typeface="Cambria" panose="02040503050406030204" pitchFamily="18" charset="0"/>
                <a:ea typeface="Cambria" panose="02040503050406030204" pitchFamily="18" charset="0"/>
                <a:cs typeface="Cambria Bold"/>
                <a:sym typeface="Cambria Bold"/>
              </a:rPr>
              <a:t>Hỗn</a:t>
            </a:r>
            <a:r>
              <a:rPr lang="en-US" sz="2200" kern="1200" dirty="0">
                <a:solidFill>
                  <a:prstClr val="black"/>
                </a:solidFill>
                <a:latin typeface="Cambria" panose="02040503050406030204" pitchFamily="18" charset="0"/>
                <a:ea typeface="Cambria" panose="02040503050406030204" pitchFamily="18" charset="0"/>
                <a:cs typeface="Cambria Bold"/>
                <a:sym typeface="Cambria Bold"/>
              </a:rPr>
              <a:t> </a:t>
            </a:r>
            <a:r>
              <a:rPr lang="en-US" sz="2200" kern="1200" dirty="0" err="1">
                <a:solidFill>
                  <a:prstClr val="black"/>
                </a:solidFill>
                <a:latin typeface="Cambria" panose="02040503050406030204" pitchFamily="18" charset="0"/>
                <a:ea typeface="Cambria" panose="02040503050406030204" pitchFamily="18" charset="0"/>
                <a:cs typeface="Cambria Bold"/>
                <a:sym typeface="Cambria Bold"/>
              </a:rPr>
              <a:t>hợp</a:t>
            </a:r>
            <a:r>
              <a:rPr lang="en-US" sz="2200" kern="1200" dirty="0">
                <a:solidFill>
                  <a:prstClr val="black"/>
                </a:solidFill>
                <a:latin typeface="Cambria" panose="02040503050406030204" pitchFamily="18" charset="0"/>
                <a:ea typeface="Cambria" panose="02040503050406030204" pitchFamily="18" charset="0"/>
                <a:cs typeface="Cambria Bold"/>
                <a:sym typeface="Cambria Bold"/>
              </a:rPr>
              <a:t> </a:t>
            </a:r>
            <a:r>
              <a:rPr lang="en-US" sz="2200" kern="1200" dirty="0">
                <a:solidFill>
                  <a:prstClr val="black"/>
                </a:solidFill>
                <a:latin typeface="Cambria" panose="02040503050406030204" pitchFamily="18" charset="0"/>
                <a:ea typeface="Cambria" panose="02040503050406030204" pitchFamily="18" charset="0"/>
                <a:cs typeface="Cambria"/>
                <a:sym typeface="Cambria"/>
              </a:rPr>
              <a:t> </a:t>
            </a:r>
            <a:endParaRPr lang="en-US" sz="900" kern="1200" dirty="0">
              <a:solidFill>
                <a:prstClr val="black"/>
              </a:solidFill>
              <a:latin typeface="Calibri"/>
              <a:ea typeface="+mn-ea"/>
              <a:cs typeface="+mn-cs"/>
            </a:endParaRPr>
          </a:p>
        </p:txBody>
      </p:sp>
      <p:sp>
        <p:nvSpPr>
          <p:cNvPr id="15" name="Rectangle 14"/>
          <p:cNvSpPr/>
          <p:nvPr/>
        </p:nvSpPr>
        <p:spPr>
          <a:xfrm>
            <a:off x="4183690" y="777330"/>
            <a:ext cx="2518696" cy="430887"/>
          </a:xfrm>
          <a:prstGeom prst="rect">
            <a:avLst/>
          </a:prstGeom>
        </p:spPr>
        <p:txBody>
          <a:bodyPr wrap="square">
            <a:spAutoFit/>
          </a:bodyPr>
          <a:lstStyle/>
          <a:p>
            <a:pPr defTabSz="457200">
              <a:buClrTx/>
              <a:defRPr/>
            </a:pPr>
            <a:r>
              <a:rPr lang="en-US" sz="2200" kern="1200" dirty="0" err="1">
                <a:solidFill>
                  <a:prstClr val="black"/>
                </a:solidFill>
                <a:latin typeface="Cambria" panose="02040503050406030204" pitchFamily="18" charset="0"/>
                <a:ea typeface="Cambria" panose="02040503050406030204" pitchFamily="18" charset="0"/>
                <a:cs typeface="Cambria Bold"/>
                <a:sym typeface="Cambria Bold"/>
              </a:rPr>
              <a:t>hai</a:t>
            </a:r>
            <a:r>
              <a:rPr lang="en-US" sz="2200" kern="1200" dirty="0">
                <a:solidFill>
                  <a:prstClr val="black"/>
                </a:solidFill>
                <a:latin typeface="Cambria" panose="02040503050406030204" pitchFamily="18" charset="0"/>
                <a:ea typeface="Cambria" panose="02040503050406030204" pitchFamily="18" charset="0"/>
                <a:cs typeface="Cambria Bold"/>
                <a:sym typeface="Cambria Bold"/>
              </a:rPr>
              <a:t> hay </a:t>
            </a:r>
            <a:r>
              <a:rPr lang="en-US" sz="2200" kern="1200" dirty="0" err="1">
                <a:solidFill>
                  <a:prstClr val="black"/>
                </a:solidFill>
                <a:latin typeface="Cambria" panose="02040503050406030204" pitchFamily="18" charset="0"/>
                <a:ea typeface="Cambria" panose="02040503050406030204" pitchFamily="18" charset="0"/>
                <a:cs typeface="Cambria Bold"/>
                <a:sym typeface="Cambria Bold"/>
              </a:rPr>
              <a:t>nhiều</a:t>
            </a:r>
            <a:r>
              <a:rPr lang="en-US" sz="2200" kern="1200" dirty="0">
                <a:solidFill>
                  <a:prstClr val="black"/>
                </a:solidFill>
                <a:latin typeface="Cambria" panose="02040503050406030204" pitchFamily="18" charset="0"/>
                <a:ea typeface="Cambria" panose="02040503050406030204" pitchFamily="18" charset="0"/>
                <a:cs typeface="Cambria Bold"/>
                <a:sym typeface="Cambria Bold"/>
              </a:rPr>
              <a:t> </a:t>
            </a:r>
            <a:r>
              <a:rPr lang="en-US" sz="2200" kern="1200" dirty="0" err="1">
                <a:solidFill>
                  <a:prstClr val="black"/>
                </a:solidFill>
                <a:latin typeface="Cambria" panose="02040503050406030204" pitchFamily="18" charset="0"/>
                <a:ea typeface="Cambria" panose="02040503050406030204" pitchFamily="18" charset="0"/>
                <a:cs typeface="Cambria Bold"/>
                <a:sym typeface="Cambria Bold"/>
              </a:rPr>
              <a:t>chất</a:t>
            </a:r>
            <a:r>
              <a:rPr lang="en-US" sz="2200" kern="1200" dirty="0">
                <a:solidFill>
                  <a:prstClr val="black"/>
                </a:solidFill>
                <a:latin typeface="Cambria" panose="02040503050406030204" pitchFamily="18" charset="0"/>
                <a:ea typeface="Cambria" panose="02040503050406030204" pitchFamily="18" charset="0"/>
                <a:cs typeface="Cambria Bold"/>
                <a:sym typeface="Cambria Bold"/>
              </a:rPr>
              <a:t>   </a:t>
            </a:r>
            <a:endParaRPr lang="en-US" sz="900" kern="1200" dirty="0">
              <a:solidFill>
                <a:prstClr val="black"/>
              </a:solidFill>
              <a:latin typeface="Calibri"/>
              <a:ea typeface="+mn-ea"/>
              <a:cs typeface="+mn-cs"/>
            </a:endParaRPr>
          </a:p>
        </p:txBody>
      </p:sp>
      <p:sp>
        <p:nvSpPr>
          <p:cNvPr id="16" name="Rectangle 15"/>
          <p:cNvSpPr/>
          <p:nvPr/>
        </p:nvSpPr>
        <p:spPr>
          <a:xfrm>
            <a:off x="6400800" y="781050"/>
            <a:ext cx="1264524" cy="430887"/>
          </a:xfrm>
          <a:prstGeom prst="rect">
            <a:avLst/>
          </a:prstGeom>
        </p:spPr>
        <p:txBody>
          <a:bodyPr wrap="square">
            <a:spAutoFit/>
          </a:bodyPr>
          <a:lstStyle/>
          <a:p>
            <a:pPr defTabSz="457200">
              <a:buClrTx/>
              <a:defRPr/>
            </a:pPr>
            <a:r>
              <a:rPr lang="en-US" sz="2200" kern="1200" dirty="0" err="1">
                <a:solidFill>
                  <a:prstClr val="black"/>
                </a:solidFill>
                <a:latin typeface="Cambria" panose="02040503050406030204" pitchFamily="18" charset="0"/>
                <a:ea typeface="Cambria" panose="02040503050406030204" pitchFamily="18" charset="0"/>
                <a:cs typeface="Cambria Bold"/>
                <a:sym typeface="Cambria Bold"/>
              </a:rPr>
              <a:t>trộn</a:t>
            </a:r>
            <a:r>
              <a:rPr lang="en-US" sz="2200" kern="1200" dirty="0">
                <a:solidFill>
                  <a:prstClr val="black"/>
                </a:solidFill>
                <a:latin typeface="Cambria" panose="02040503050406030204" pitchFamily="18" charset="0"/>
                <a:ea typeface="Cambria" panose="02040503050406030204" pitchFamily="18" charset="0"/>
                <a:cs typeface="Cambria Bold"/>
                <a:sym typeface="Cambria Bold"/>
              </a:rPr>
              <a:t> </a:t>
            </a:r>
            <a:r>
              <a:rPr lang="en-US" sz="2200" kern="1200" dirty="0" err="1">
                <a:solidFill>
                  <a:prstClr val="black"/>
                </a:solidFill>
                <a:latin typeface="Cambria" panose="02040503050406030204" pitchFamily="18" charset="0"/>
                <a:ea typeface="Cambria" panose="02040503050406030204" pitchFamily="18" charset="0"/>
                <a:cs typeface="Cambria Bold"/>
                <a:sym typeface="Cambria Bold"/>
              </a:rPr>
              <a:t>lẫn</a:t>
            </a:r>
            <a:endParaRPr lang="en-US" sz="900" kern="1200" dirty="0">
              <a:solidFill>
                <a:prstClr val="black"/>
              </a:solidFill>
              <a:latin typeface="Calibri"/>
              <a:ea typeface="+mn-ea"/>
              <a:cs typeface="+mn-cs"/>
            </a:endParaRPr>
          </a:p>
        </p:txBody>
      </p:sp>
      <p:sp>
        <p:nvSpPr>
          <p:cNvPr id="17" name="Rectangle 16"/>
          <p:cNvSpPr/>
          <p:nvPr/>
        </p:nvSpPr>
        <p:spPr>
          <a:xfrm>
            <a:off x="3619500" y="1283939"/>
            <a:ext cx="2717530" cy="430887"/>
          </a:xfrm>
          <a:prstGeom prst="rect">
            <a:avLst/>
          </a:prstGeom>
        </p:spPr>
        <p:txBody>
          <a:bodyPr wrap="square">
            <a:spAutoFit/>
          </a:bodyPr>
          <a:lstStyle/>
          <a:p>
            <a:pPr defTabSz="457200">
              <a:buClrTx/>
              <a:defRPr/>
            </a:pPr>
            <a:r>
              <a:rPr lang="en-US" sz="2200" kern="1200" dirty="0" err="1">
                <a:solidFill>
                  <a:prstClr val="black"/>
                </a:solidFill>
                <a:latin typeface="Cambria" panose="02040503050406030204" pitchFamily="18" charset="0"/>
                <a:ea typeface="Cambria" panose="02040503050406030204" pitchFamily="18" charset="0"/>
                <a:cs typeface="+mn-cs"/>
                <a:sym typeface="Cambria Bold"/>
              </a:rPr>
              <a:t>giữ</a:t>
            </a:r>
            <a:r>
              <a:rPr lang="en-US" sz="2200" kern="1200" dirty="0">
                <a:solidFill>
                  <a:prstClr val="black"/>
                </a:solidFill>
                <a:latin typeface="Cambria" panose="02040503050406030204" pitchFamily="18" charset="0"/>
                <a:ea typeface="Cambria" panose="02040503050406030204" pitchFamily="18" charset="0"/>
                <a:cs typeface="+mn-cs"/>
                <a:sym typeface="Cambria Bold"/>
              </a:rPr>
              <a:t> </a:t>
            </a:r>
            <a:r>
              <a:rPr lang="en-US" sz="2200" kern="1200" dirty="0" err="1">
                <a:solidFill>
                  <a:prstClr val="black"/>
                </a:solidFill>
                <a:latin typeface="Cambria" panose="02040503050406030204" pitchFamily="18" charset="0"/>
                <a:ea typeface="Cambria" panose="02040503050406030204" pitchFamily="18" charset="0"/>
                <a:cs typeface="+mn-cs"/>
                <a:sym typeface="Cambria Bold"/>
              </a:rPr>
              <a:t>nguyên</a:t>
            </a:r>
            <a:r>
              <a:rPr lang="en-US" sz="2200" kern="1200" dirty="0">
                <a:solidFill>
                  <a:prstClr val="black"/>
                </a:solidFill>
                <a:latin typeface="Cambria" panose="02040503050406030204" pitchFamily="18" charset="0"/>
                <a:ea typeface="Cambria" panose="02040503050406030204" pitchFamily="18" charset="0"/>
                <a:cs typeface="+mn-cs"/>
                <a:sym typeface="Cambria Bold"/>
              </a:rPr>
              <a:t> </a:t>
            </a:r>
            <a:r>
              <a:rPr lang="en-US" sz="2200" kern="1200" dirty="0" err="1">
                <a:solidFill>
                  <a:prstClr val="black"/>
                </a:solidFill>
                <a:latin typeface="Cambria" panose="02040503050406030204" pitchFamily="18" charset="0"/>
                <a:ea typeface="Cambria" panose="02040503050406030204" pitchFamily="18" charset="0"/>
                <a:cs typeface="+mn-cs"/>
                <a:sym typeface="Cambria Bold"/>
              </a:rPr>
              <a:t>tính</a:t>
            </a:r>
            <a:r>
              <a:rPr lang="en-US" sz="2200" kern="1200" dirty="0">
                <a:solidFill>
                  <a:prstClr val="black"/>
                </a:solidFill>
                <a:latin typeface="Cambria" panose="02040503050406030204" pitchFamily="18" charset="0"/>
                <a:ea typeface="Cambria" panose="02040503050406030204" pitchFamily="18" charset="0"/>
                <a:cs typeface="+mn-cs"/>
                <a:sym typeface="Cambria Bold"/>
              </a:rPr>
              <a:t> </a:t>
            </a:r>
            <a:r>
              <a:rPr lang="en-US" sz="2200" kern="1200" dirty="0" err="1">
                <a:solidFill>
                  <a:prstClr val="black"/>
                </a:solidFill>
                <a:latin typeface="Cambria" panose="02040503050406030204" pitchFamily="18" charset="0"/>
                <a:ea typeface="Cambria" panose="02040503050406030204" pitchFamily="18" charset="0"/>
                <a:cs typeface="+mn-cs"/>
                <a:sym typeface="Cambria Bold"/>
              </a:rPr>
              <a:t>chất</a:t>
            </a:r>
            <a:endParaRPr lang="en-US" sz="900" kern="1200" dirty="0">
              <a:solidFill>
                <a:prstClr val="black"/>
              </a:solidFill>
              <a:latin typeface="Calibri"/>
              <a:ea typeface="+mn-ea"/>
              <a:cs typeface="+mn-cs"/>
            </a:endParaRPr>
          </a:p>
        </p:txBody>
      </p:sp>
      <p:sp>
        <p:nvSpPr>
          <p:cNvPr id="19" name="Rectangle 18"/>
          <p:cNvSpPr/>
          <p:nvPr/>
        </p:nvSpPr>
        <p:spPr>
          <a:xfrm>
            <a:off x="2043900" y="1771650"/>
            <a:ext cx="2840265" cy="430887"/>
          </a:xfrm>
          <a:prstGeom prst="rect">
            <a:avLst/>
          </a:prstGeom>
        </p:spPr>
        <p:txBody>
          <a:bodyPr wrap="none">
            <a:spAutoFit/>
          </a:bodyPr>
          <a:lstStyle/>
          <a:p>
            <a:pPr defTabSz="457200">
              <a:buClrTx/>
              <a:defRPr/>
            </a:pP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chất</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lỏng</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với</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chất</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rắn</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endParaRPr lang="en-US" sz="900" kern="1200" dirty="0">
              <a:solidFill>
                <a:srgbClr val="FF0000"/>
              </a:solidFill>
              <a:latin typeface="Calibri"/>
            </a:endParaRPr>
          </a:p>
        </p:txBody>
      </p:sp>
      <p:sp>
        <p:nvSpPr>
          <p:cNvPr id="20" name="Rectangle 19"/>
          <p:cNvSpPr/>
          <p:nvPr/>
        </p:nvSpPr>
        <p:spPr>
          <a:xfrm>
            <a:off x="4733461" y="1771650"/>
            <a:ext cx="2749471" cy="430887"/>
          </a:xfrm>
          <a:prstGeom prst="rect">
            <a:avLst/>
          </a:prstGeom>
        </p:spPr>
        <p:txBody>
          <a:bodyPr wrap="none">
            <a:spAutoFit/>
          </a:bodyPr>
          <a:lstStyle/>
          <a:p>
            <a:pPr defTabSz="457200">
              <a:buClrTx/>
              <a:defRPr/>
            </a:pP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hòa</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tan,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phân</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bố</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đều</a:t>
            </a:r>
            <a:r>
              <a:rPr lang="en-US" sz="2200" kern="1200" dirty="0">
                <a:solidFill>
                  <a:srgbClr val="FF0000"/>
                </a:solidFill>
                <a:latin typeface="Cambria" panose="02040503050406030204" pitchFamily="18" charset="0"/>
                <a:ea typeface="Cambria" panose="02040503050406030204" pitchFamily="18" charset="0"/>
                <a:cs typeface="Cambria"/>
                <a:sym typeface="Cambria"/>
              </a:rPr>
              <a:t> </a:t>
            </a:r>
            <a:endParaRPr lang="en-US" sz="900" kern="1200" dirty="0">
              <a:solidFill>
                <a:srgbClr val="FF0000"/>
              </a:solidFill>
              <a:latin typeface="Calibri"/>
            </a:endParaRPr>
          </a:p>
        </p:txBody>
      </p:sp>
      <p:sp>
        <p:nvSpPr>
          <p:cNvPr id="21" name="Rectangle 20"/>
          <p:cNvSpPr/>
          <p:nvPr/>
        </p:nvSpPr>
        <p:spPr>
          <a:xfrm>
            <a:off x="1137820" y="2296128"/>
            <a:ext cx="2955553" cy="430887"/>
          </a:xfrm>
          <a:prstGeom prst="rect">
            <a:avLst/>
          </a:prstGeom>
        </p:spPr>
        <p:txBody>
          <a:bodyPr wrap="none">
            <a:spAutoFit/>
          </a:bodyPr>
          <a:lstStyle/>
          <a:p>
            <a:pPr defTabSz="457200">
              <a:buClrTx/>
              <a:defRPr/>
            </a:pP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chất</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lỏng</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với</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chất</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lỏng</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endParaRPr lang="en-US" sz="900" kern="1200" dirty="0">
              <a:solidFill>
                <a:srgbClr val="FF0000"/>
              </a:solidFill>
              <a:latin typeface="Calibri"/>
            </a:endParaRPr>
          </a:p>
        </p:txBody>
      </p:sp>
      <p:sp>
        <p:nvSpPr>
          <p:cNvPr id="22" name="Rectangle 21"/>
          <p:cNvSpPr/>
          <p:nvPr/>
        </p:nvSpPr>
        <p:spPr>
          <a:xfrm>
            <a:off x="3916471" y="2301330"/>
            <a:ext cx="2749471" cy="430887"/>
          </a:xfrm>
          <a:prstGeom prst="rect">
            <a:avLst/>
          </a:prstGeom>
        </p:spPr>
        <p:txBody>
          <a:bodyPr wrap="none">
            <a:spAutoFit/>
          </a:bodyPr>
          <a:lstStyle/>
          <a:p>
            <a:pPr defTabSz="457200">
              <a:buClrTx/>
              <a:defRPr/>
            </a:pP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hòa</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tan,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phân</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bố</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đều</a:t>
            </a:r>
            <a:r>
              <a:rPr lang="en-US" sz="2200" kern="1200" dirty="0">
                <a:solidFill>
                  <a:srgbClr val="FF0000"/>
                </a:solidFill>
                <a:latin typeface="Cambria" panose="02040503050406030204" pitchFamily="18" charset="0"/>
                <a:ea typeface="Cambria" panose="02040503050406030204" pitchFamily="18" charset="0"/>
                <a:cs typeface="Cambria"/>
                <a:sym typeface="Cambria"/>
              </a:rPr>
              <a:t> </a:t>
            </a:r>
            <a:endParaRPr lang="en-US" sz="900" kern="1200" dirty="0">
              <a:solidFill>
                <a:srgbClr val="FF0000"/>
              </a:solidFill>
              <a:latin typeface="Calibri"/>
            </a:endParaRPr>
          </a:p>
        </p:txBody>
      </p:sp>
      <p:sp>
        <p:nvSpPr>
          <p:cNvPr id="23" name="Rectangle 22"/>
          <p:cNvSpPr/>
          <p:nvPr/>
        </p:nvSpPr>
        <p:spPr>
          <a:xfrm>
            <a:off x="1331208" y="2800350"/>
            <a:ext cx="1372492" cy="430887"/>
          </a:xfrm>
          <a:prstGeom prst="rect">
            <a:avLst/>
          </a:prstGeom>
        </p:spPr>
        <p:txBody>
          <a:bodyPr wrap="none">
            <a:spAutoFit/>
          </a:bodyPr>
          <a:lstStyle/>
          <a:p>
            <a:pPr defTabSz="457200">
              <a:buClrTx/>
              <a:defRPr/>
            </a:pP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dung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dịch</a:t>
            </a:r>
            <a:endParaRPr lang="en-US" sz="900" kern="1200" dirty="0">
              <a:solidFill>
                <a:srgbClr val="FF0000"/>
              </a:solidFill>
              <a:latin typeface="Calibri"/>
            </a:endParaRPr>
          </a:p>
        </p:txBody>
      </p:sp>
      <p:sp>
        <p:nvSpPr>
          <p:cNvPr id="13" name="Rectangle 12"/>
          <p:cNvSpPr/>
          <p:nvPr/>
        </p:nvSpPr>
        <p:spPr>
          <a:xfrm>
            <a:off x="531248" y="1721586"/>
            <a:ext cx="8031852" cy="1463485"/>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defRPr/>
            </a:pPr>
            <a:endParaRPr lang="en-US" sz="900" kern="1200">
              <a:solidFill>
                <a:prstClr val="black"/>
              </a:solidFill>
              <a:latin typeface="Calibri"/>
            </a:endParaRPr>
          </a:p>
        </p:txBody>
      </p:sp>
      <p:sp>
        <p:nvSpPr>
          <p:cNvPr id="24" name="Freeform 10"/>
          <p:cNvSpPr/>
          <p:nvPr/>
        </p:nvSpPr>
        <p:spPr>
          <a:xfrm>
            <a:off x="2784610" y="2826645"/>
            <a:ext cx="1787391" cy="2153483"/>
          </a:xfrm>
          <a:custGeom>
            <a:avLst/>
            <a:gdLst/>
            <a:ahLst/>
            <a:cxnLst/>
            <a:rect l="l" t="t" r="r" b="b"/>
            <a:pathLst>
              <a:path w="3574781" h="4306965">
                <a:moveTo>
                  <a:pt x="0" y="0"/>
                </a:moveTo>
                <a:lnTo>
                  <a:pt x="3574781" y="0"/>
                </a:lnTo>
                <a:lnTo>
                  <a:pt x="3574781" y="4306964"/>
                </a:lnTo>
                <a:lnTo>
                  <a:pt x="0" y="4306964"/>
                </a:lnTo>
                <a:lnTo>
                  <a:pt x="0" y="0"/>
                </a:lnTo>
                <a:close/>
              </a:path>
            </a:pathLst>
          </a:custGeom>
          <a:blipFill>
            <a:blip r:embed="rId3"/>
            <a:stretch>
              <a:fillRect/>
            </a:stretch>
          </a:blipFill>
        </p:spPr>
      </p:sp>
      <p:sp>
        <p:nvSpPr>
          <p:cNvPr id="25" name="Freeform 11"/>
          <p:cNvSpPr/>
          <p:nvPr/>
        </p:nvSpPr>
        <p:spPr>
          <a:xfrm>
            <a:off x="4775025" y="2826645"/>
            <a:ext cx="1927361" cy="2170655"/>
          </a:xfrm>
          <a:custGeom>
            <a:avLst/>
            <a:gdLst/>
            <a:ahLst/>
            <a:cxnLst/>
            <a:rect l="l" t="t" r="r" b="b"/>
            <a:pathLst>
              <a:path w="3854722" h="4341310">
                <a:moveTo>
                  <a:pt x="0" y="0"/>
                </a:moveTo>
                <a:lnTo>
                  <a:pt x="3854722" y="0"/>
                </a:lnTo>
                <a:lnTo>
                  <a:pt x="3854722" y="4341310"/>
                </a:lnTo>
                <a:lnTo>
                  <a:pt x="0" y="4341310"/>
                </a:lnTo>
                <a:lnTo>
                  <a:pt x="0" y="0"/>
                </a:lnTo>
                <a:close/>
              </a:path>
            </a:pathLst>
          </a:custGeom>
          <a:blipFill>
            <a:blip r:embed="rId4"/>
            <a:stretch>
              <a:fillRect/>
            </a:stretch>
          </a:blipFill>
        </p:spPr>
      </p:sp>
    </p:spTree>
    <p:extLst>
      <p:ext uri="{BB962C8B-B14F-4D97-AF65-F5344CB8AC3E}">
        <p14:creationId xmlns:p14="http://schemas.microsoft.com/office/powerpoint/2010/main" val="259280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643466" y="94276"/>
            <a:ext cx="8221134" cy="837057"/>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400" b="1" dirty="0">
                <a:solidFill>
                  <a:srgbClr val="002060"/>
                </a:solidFill>
                <a:latin typeface="Cambria" panose="02040503050406030204" pitchFamily="18" charset="0"/>
                <a:ea typeface="Cambria" panose="02040503050406030204" pitchFamily="18" charset="0"/>
              </a:rPr>
              <a:t>Quan </a:t>
            </a:r>
            <a:r>
              <a:rPr lang="en-US" altLang="zh-CN" sz="2400" b="1" dirty="0" err="1">
                <a:solidFill>
                  <a:srgbClr val="002060"/>
                </a:solidFill>
                <a:latin typeface="Cambria" panose="02040503050406030204" pitchFamily="18" charset="0"/>
                <a:ea typeface="Cambria" panose="02040503050406030204" pitchFamily="18" charset="0"/>
              </a:rPr>
              <a:t>sát</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hình</a:t>
            </a:r>
            <a:r>
              <a:rPr lang="en-US" altLang="zh-CN" sz="2400" b="1" dirty="0">
                <a:solidFill>
                  <a:srgbClr val="002060"/>
                </a:solidFill>
                <a:latin typeface="Cambria" panose="02040503050406030204" pitchFamily="18" charset="0"/>
                <a:ea typeface="Cambria" panose="02040503050406030204" pitchFamily="18" charset="0"/>
              </a:rPr>
              <a:t> 3 </a:t>
            </a:r>
            <a:r>
              <a:rPr lang="en-US" altLang="zh-CN" sz="2400" b="1" dirty="0" err="1">
                <a:solidFill>
                  <a:srgbClr val="002060"/>
                </a:solidFill>
                <a:latin typeface="Cambria" panose="02040503050406030204" pitchFamily="18" charset="0"/>
                <a:ea typeface="Cambria" panose="02040503050406030204" pitchFamily="18" charset="0"/>
              </a:rPr>
              <a:t>và</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cho</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biết</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hỗn</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hợp</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nào</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là</a:t>
            </a:r>
            <a:r>
              <a:rPr lang="en-US" altLang="zh-CN" sz="2400" b="1" dirty="0">
                <a:solidFill>
                  <a:srgbClr val="002060"/>
                </a:solidFill>
                <a:latin typeface="Cambria" panose="02040503050406030204" pitchFamily="18" charset="0"/>
                <a:ea typeface="Cambria" panose="02040503050406030204" pitchFamily="18" charset="0"/>
              </a:rPr>
              <a:t> dung </a:t>
            </a:r>
            <a:r>
              <a:rPr lang="en-US" altLang="zh-CN" sz="2400" b="1" dirty="0" err="1">
                <a:solidFill>
                  <a:srgbClr val="002060"/>
                </a:solidFill>
                <a:latin typeface="Cambria" panose="02040503050406030204" pitchFamily="18" charset="0"/>
                <a:ea typeface="Cambria" panose="02040503050406030204" pitchFamily="18" charset="0"/>
              </a:rPr>
              <a:t>dịch</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Giải</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thích</a:t>
            </a:r>
            <a:r>
              <a:rPr lang="en-US" altLang="zh-CN" sz="2400" b="1" dirty="0">
                <a:solidFill>
                  <a:srgbClr val="002060"/>
                </a:solidFill>
                <a:latin typeface="Cambria" panose="02040503050406030204" pitchFamily="18" charset="0"/>
                <a:ea typeface="Cambria" panose="02040503050406030204" pitchFamily="18" charset="0"/>
              </a:rPr>
              <a:t>.</a:t>
            </a:r>
            <a:endPar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Tree>
    <p:extLst>
      <p:ext uri="{BB962C8B-B14F-4D97-AF65-F5344CB8AC3E}">
        <p14:creationId xmlns:p14="http://schemas.microsoft.com/office/powerpoint/2010/main" val="6407483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F5C3E82-08B8-1668-C414-1F07745318F3}"/>
              </a:ext>
            </a:extLst>
          </p:cNvPr>
          <p:cNvGrpSpPr/>
          <p:nvPr/>
        </p:nvGrpSpPr>
        <p:grpSpPr>
          <a:xfrm>
            <a:off x="2565401" y="0"/>
            <a:ext cx="4343401" cy="1270000"/>
            <a:chOff x="3640664" y="0"/>
            <a:chExt cx="2473327" cy="1270000"/>
          </a:xfrm>
        </p:grpSpPr>
        <p:sp>
          <p:nvSpPr>
            <p:cNvPr id="2" name="Freeform 8">
              <a:extLst>
                <a:ext uri="{FF2B5EF4-FFF2-40B4-BE49-F238E27FC236}">
                  <a16:creationId xmlns:a16="http://schemas.microsoft.com/office/drawing/2014/main" id="{0CE93739-48DA-7067-5E26-8B27EB7D762B}"/>
                </a:ext>
              </a:extLst>
            </p:cNvPr>
            <p:cNvSpPr/>
            <p:nvPr/>
          </p:nvSpPr>
          <p:spPr>
            <a:xfrm>
              <a:off x="3640664" y="0"/>
              <a:ext cx="2302936" cy="1270000"/>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696DBF38-B36B-C1A2-9D42-262F6FF857DC}"/>
                </a:ext>
              </a:extLst>
            </p:cNvPr>
            <p:cNvSpPr txBox="1"/>
            <p:nvPr/>
          </p:nvSpPr>
          <p:spPr>
            <a:xfrm>
              <a:off x="3912658" y="728133"/>
              <a:ext cx="2201333" cy="461665"/>
            </a:xfrm>
            <a:prstGeom prst="rect">
              <a:avLst/>
            </a:prstGeom>
            <a:noFill/>
          </p:spPr>
          <p:txBody>
            <a:bodyPr wrap="square" rtlCol="0">
              <a:spAutoFit/>
            </a:bodyPr>
            <a:lstStyle/>
            <a:p>
              <a:r>
                <a:rPr lang="en-US" sz="2400" b="1" dirty="0" err="1">
                  <a:solidFill>
                    <a:srgbClr val="FF0000"/>
                  </a:solidFill>
                </a:rPr>
                <a:t>Hỗn</a:t>
              </a:r>
              <a:r>
                <a:rPr lang="en-US" sz="2400" b="1" dirty="0">
                  <a:solidFill>
                    <a:srgbClr val="FF0000"/>
                  </a:solidFill>
                </a:rPr>
                <a:t> </a:t>
              </a:r>
              <a:r>
                <a:rPr lang="en-US" sz="2400" b="1" dirty="0" err="1">
                  <a:solidFill>
                    <a:srgbClr val="FF0000"/>
                  </a:solidFill>
                </a:rPr>
                <a:t>hợp</a:t>
              </a:r>
              <a:r>
                <a:rPr lang="en-US" sz="2400" b="1" dirty="0">
                  <a:solidFill>
                    <a:srgbClr val="FF0000"/>
                  </a:solidFill>
                </a:rPr>
                <a:t> </a:t>
              </a:r>
              <a:r>
                <a:rPr lang="en-US" sz="2400" b="1" dirty="0" err="1">
                  <a:solidFill>
                    <a:srgbClr val="FF0000"/>
                  </a:solidFill>
                </a:rPr>
                <a:t>là</a:t>
              </a:r>
              <a:r>
                <a:rPr lang="en-US" sz="2400" b="1" dirty="0">
                  <a:solidFill>
                    <a:srgbClr val="FF0000"/>
                  </a:solidFill>
                </a:rPr>
                <a:t> dung </a:t>
              </a:r>
              <a:r>
                <a:rPr lang="en-US" sz="2400" b="1" dirty="0" err="1">
                  <a:solidFill>
                    <a:srgbClr val="FF0000"/>
                  </a:solidFill>
                </a:rPr>
                <a:t>dịch</a:t>
              </a:r>
              <a:endParaRPr lang="en-US" sz="2400" b="1" dirty="0">
                <a:solidFill>
                  <a:srgbClr val="FF0000"/>
                </a:solidFill>
              </a:endParaRPr>
            </a:p>
          </p:txBody>
        </p:sp>
      </p:grpSp>
      <p:sp>
        <p:nvSpPr>
          <p:cNvPr id="10" name="圆角矩形 14">
            <a:extLst>
              <a:ext uri="{FF2B5EF4-FFF2-40B4-BE49-F238E27FC236}">
                <a16:creationId xmlns:a16="http://schemas.microsoft.com/office/drawing/2014/main" id="{F89E9F3B-19AF-D72B-EE3E-0BEF765966A8}"/>
              </a:ext>
            </a:extLst>
          </p:cNvPr>
          <p:cNvSpPr/>
          <p:nvPr/>
        </p:nvSpPr>
        <p:spPr>
          <a:xfrm>
            <a:off x="1514902" y="1608667"/>
            <a:ext cx="6516806" cy="2021638"/>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altLang="zh-CN" sz="2400" b="1" dirty="0">
                <a:solidFill>
                  <a:srgbClr val="002060"/>
                </a:solidFill>
                <a:latin typeface="Arial"/>
              </a:rPr>
              <a:t>Hỗn hợp hình 3c, 3d là dung dịch vì cốc trong suốt và không nhìn thấy giấm, đường ở trong cốc sau khi khuấy đều và để vài phút.</a:t>
            </a:r>
          </a:p>
        </p:txBody>
      </p:sp>
    </p:spTree>
    <p:extLst>
      <p:ext uri="{BB962C8B-B14F-4D97-AF65-F5344CB8AC3E}">
        <p14:creationId xmlns:p14="http://schemas.microsoft.com/office/powerpoint/2010/main" val="40648376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6029" y="1824416"/>
            <a:ext cx="5269038" cy="2308324"/>
          </a:xfrm>
          <a:prstGeom prst="rect">
            <a:avLst/>
          </a:prstGeom>
        </p:spPr>
        <p:txBody>
          <a:bodyPr wrap="square">
            <a:spAutoFit/>
          </a:bodyPr>
          <a:lstStyle/>
          <a:p>
            <a:pPr lvl="0" algn="ctr">
              <a:spcBef>
                <a:spcPct val="20000"/>
              </a:spcBef>
              <a:defRPr/>
            </a:pPr>
            <a:r>
              <a:rPr lang="vi-VN" altLang="en-US" sz="2400" b="1" dirty="0">
                <a:solidFill>
                  <a:srgbClr val="357887">
                    <a:lumMod val="75000"/>
                  </a:srgbClr>
                </a:solidFill>
                <a:latin typeface="Arial" panose="020B0604020202020204" pitchFamily="34" charset="0"/>
              </a:rPr>
              <a:t> Trong cuộc sống có rất nhiều các hỗn hợp và dung dịch được tạo ra từ các chất. Hỗn hợp hay dung dịch được phân biệt dựa vào độ hoà tan và phân bố đều của các chất trong đó.</a:t>
            </a:r>
          </a:p>
        </p:txBody>
      </p:sp>
      <p:sp>
        <p:nvSpPr>
          <p:cNvPr id="176" name="Rectangle 175"/>
          <p:cNvSpPr/>
          <p:nvPr/>
        </p:nvSpPr>
        <p:spPr>
          <a:xfrm>
            <a:off x="291119" y="221936"/>
            <a:ext cx="261642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latin typeface="Arial"/>
                <a:cs typeface="Arial"/>
                <a:sym typeface="Arial"/>
              </a:rPr>
              <a:t>Kết luận</a:t>
            </a:r>
            <a:endParaRPr kumimoji="0" lang="en-US" altLang="en-US" sz="4800" b="1" i="0" u="none" strike="noStrike" kern="0" cap="none" spc="0" normalizeH="0" baseline="0" noProof="0" dirty="0">
              <a:ln>
                <a:noFill/>
              </a:ln>
              <a:solidFill>
                <a:srgbClr val="FF3399"/>
              </a:solidFill>
              <a:effectLst/>
              <a:uLnTx/>
              <a:uFillTx/>
              <a:latin typeface="Arial"/>
              <a:cs typeface="Arial"/>
              <a:sym typeface="Arial"/>
            </a:endParaRPr>
          </a:p>
        </p:txBody>
      </p:sp>
    </p:spTree>
    <p:extLst>
      <p:ext uri="{BB962C8B-B14F-4D97-AF65-F5344CB8AC3E}">
        <p14:creationId xmlns:p14="http://schemas.microsoft.com/office/powerpoint/2010/main" val="1098314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C15FAA-82B7-646E-751A-6AFBEE9C5E52}"/>
              </a:ext>
            </a:extLst>
          </p:cNvPr>
          <p:cNvGrpSpPr/>
          <p:nvPr/>
        </p:nvGrpSpPr>
        <p:grpSpPr>
          <a:xfrm>
            <a:off x="3471332" y="0"/>
            <a:ext cx="2396067" cy="1405468"/>
            <a:chOff x="3471332" y="0"/>
            <a:chExt cx="2396067" cy="1405468"/>
          </a:xfrm>
        </p:grpSpPr>
        <p:sp>
          <p:nvSpPr>
            <p:cNvPr id="3" name="Freeform 4">
              <a:extLst>
                <a:ext uri="{FF2B5EF4-FFF2-40B4-BE49-F238E27FC236}">
                  <a16:creationId xmlns:a16="http://schemas.microsoft.com/office/drawing/2014/main" id="{D22B5AF4-54E3-C23E-62DC-F6B0B1D8D0B0}"/>
                </a:ext>
              </a:extLst>
            </p:cNvPr>
            <p:cNvSpPr/>
            <p:nvPr/>
          </p:nvSpPr>
          <p:spPr>
            <a:xfrm>
              <a:off x="3471332" y="0"/>
              <a:ext cx="2396067" cy="1405468"/>
            </a:xfrm>
            <a:custGeom>
              <a:avLst/>
              <a:gdLst/>
              <a:ahLst/>
              <a:cxnLst/>
              <a:rect l="l" t="t" r="r" b="b"/>
              <a:pathLst>
                <a:path w="3024000" h="2207520">
                  <a:moveTo>
                    <a:pt x="0" y="0"/>
                  </a:moveTo>
                  <a:lnTo>
                    <a:pt x="3024000" y="0"/>
                  </a:lnTo>
                  <a:lnTo>
                    <a:pt x="3024000" y="2207520"/>
                  </a:lnTo>
                  <a:lnTo>
                    <a:pt x="0" y="2207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B90CF540-3166-3D1E-3F48-8CE41A6E65B7}"/>
                </a:ext>
              </a:extLst>
            </p:cNvPr>
            <p:cNvSpPr txBox="1"/>
            <p:nvPr/>
          </p:nvSpPr>
          <p:spPr>
            <a:xfrm>
              <a:off x="3843867" y="406400"/>
              <a:ext cx="1761066" cy="461665"/>
            </a:xfrm>
            <a:prstGeom prst="rect">
              <a:avLst/>
            </a:prstGeom>
            <a:noFill/>
          </p:spPr>
          <p:txBody>
            <a:bodyPr wrap="square" rtlCol="0">
              <a:spAutoFit/>
            </a:bodyPr>
            <a:lstStyle/>
            <a:p>
              <a:r>
                <a:rPr lang="en-US" sz="2400" b="1" dirty="0">
                  <a:solidFill>
                    <a:srgbClr val="FF0000"/>
                  </a:solidFill>
                </a:rPr>
                <a:t>Em </a:t>
              </a:r>
              <a:r>
                <a:rPr lang="en-US" sz="2400" b="1" dirty="0" err="1">
                  <a:solidFill>
                    <a:srgbClr val="FF0000"/>
                  </a:solidFill>
                </a:rPr>
                <a:t>có</a:t>
              </a:r>
              <a:r>
                <a:rPr lang="en-US" sz="2400" b="1" dirty="0">
                  <a:solidFill>
                    <a:srgbClr val="FF0000"/>
                  </a:solidFill>
                </a:rPr>
                <a:t> </a:t>
              </a:r>
              <a:r>
                <a:rPr lang="en-US" sz="2400" b="1" dirty="0" err="1">
                  <a:solidFill>
                    <a:srgbClr val="FF0000"/>
                  </a:solidFill>
                </a:rPr>
                <a:t>biết</a:t>
              </a:r>
              <a:endParaRPr lang="en-US" sz="2400" b="1" dirty="0">
                <a:solidFill>
                  <a:srgbClr val="FF0000"/>
                </a:solidFill>
              </a:endParaRPr>
            </a:p>
          </p:txBody>
        </p:sp>
      </p:grpSp>
      <p:sp>
        <p:nvSpPr>
          <p:cNvPr id="10" name="TextBox 9">
            <a:extLst>
              <a:ext uri="{FF2B5EF4-FFF2-40B4-BE49-F238E27FC236}">
                <a16:creationId xmlns:a16="http://schemas.microsoft.com/office/drawing/2014/main" id="{4D3C5B1C-1A89-C76A-D755-4D5CF752C8AB}"/>
              </a:ext>
            </a:extLst>
          </p:cNvPr>
          <p:cNvSpPr txBox="1"/>
          <p:nvPr/>
        </p:nvSpPr>
        <p:spPr>
          <a:xfrm>
            <a:off x="524933" y="2116667"/>
            <a:ext cx="7827497"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252A00"/>
                </a:solidFill>
                <a:effectLst/>
                <a:latin typeface="Calibri" panose="020F0502020204030204" pitchFamily="34" charset="0"/>
                <a:cs typeface="Calibri" panose="020F0502020204030204" pitchFamily="34" charset="0"/>
              </a:rPr>
              <a:t>Nước muối 0,9% (trong 1 lít dung dịch có 9 gam muối) được sử dụng nhiều trong cuộc sống hằng ngày như làm sạch vết thương (hình 4), súc miệng, rửa mũi,...</a:t>
            </a:r>
            <a:endParaRPr lang="vi-VN" sz="18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64574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4">
            <a:extLst>
              <a:ext uri="{FF2B5EF4-FFF2-40B4-BE49-F238E27FC236}">
                <a16:creationId xmlns:a16="http://schemas.microsoft.com/office/drawing/2014/main" id="{70ACE473-7703-D253-060D-3602D153EEC9}"/>
              </a:ext>
            </a:extLst>
          </p:cNvPr>
          <p:cNvSpPr/>
          <p:nvPr/>
        </p:nvSpPr>
        <p:spPr>
          <a:xfrm>
            <a:off x="1552575" y="920814"/>
            <a:ext cx="6363032" cy="1500917"/>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ltLang="zh-CN" sz="4500" b="1" dirty="0">
                <a:solidFill>
                  <a:srgbClr val="002060"/>
                </a:solidFill>
                <a:latin typeface="Cambria" panose="02040503050406030204" pitchFamily="18" charset="0"/>
                <a:ea typeface="Cambria" panose="02040503050406030204" pitchFamily="18" charset="0"/>
              </a:rPr>
              <a:t>2. </a:t>
            </a:r>
            <a:r>
              <a:rPr lang="en-US" altLang="zh-CN" sz="4500" b="1" dirty="0" err="1">
                <a:solidFill>
                  <a:srgbClr val="002060"/>
                </a:solidFill>
                <a:latin typeface="Cambria" panose="02040503050406030204" pitchFamily="18" charset="0"/>
                <a:ea typeface="Cambria" panose="02040503050406030204" pitchFamily="18" charset="0"/>
              </a:rPr>
              <a:t>Tác</a:t>
            </a:r>
            <a:r>
              <a:rPr lang="en-US" altLang="zh-CN" sz="4500" b="1" dirty="0">
                <a:solidFill>
                  <a:srgbClr val="002060"/>
                </a:solidFill>
                <a:latin typeface="Cambria" panose="02040503050406030204" pitchFamily="18" charset="0"/>
                <a:ea typeface="Cambria" panose="02040503050406030204" pitchFamily="18" charset="0"/>
              </a:rPr>
              <a:t>h </a:t>
            </a:r>
            <a:r>
              <a:rPr lang="en-US" altLang="zh-CN" sz="4500" b="1" dirty="0" err="1">
                <a:solidFill>
                  <a:srgbClr val="002060"/>
                </a:solidFill>
                <a:latin typeface="Cambria" panose="02040503050406030204" pitchFamily="18" charset="0"/>
                <a:ea typeface="Cambria" panose="02040503050406030204" pitchFamily="18" charset="0"/>
              </a:rPr>
              <a:t>muối</a:t>
            </a:r>
            <a:r>
              <a:rPr lang="en-US" altLang="zh-CN" sz="4500" b="1" dirty="0">
                <a:solidFill>
                  <a:srgbClr val="002060"/>
                </a:solidFill>
                <a:latin typeface="Cambria" panose="02040503050406030204" pitchFamily="18" charset="0"/>
                <a:ea typeface="Cambria" panose="02040503050406030204" pitchFamily="18" charset="0"/>
              </a:rPr>
              <a:t> </a:t>
            </a:r>
            <a:r>
              <a:rPr lang="en-US" altLang="zh-CN" sz="4500" b="1" dirty="0" err="1">
                <a:solidFill>
                  <a:srgbClr val="002060"/>
                </a:solidFill>
                <a:latin typeface="Cambria" panose="02040503050406030204" pitchFamily="18" charset="0"/>
                <a:ea typeface="Cambria" panose="02040503050406030204" pitchFamily="18" charset="0"/>
              </a:rPr>
              <a:t>ra</a:t>
            </a:r>
            <a:r>
              <a:rPr lang="en-US" altLang="zh-CN" sz="4500" b="1" dirty="0">
                <a:solidFill>
                  <a:srgbClr val="002060"/>
                </a:solidFill>
                <a:latin typeface="Cambria" panose="02040503050406030204" pitchFamily="18" charset="0"/>
                <a:ea typeface="Cambria" panose="02040503050406030204" pitchFamily="18" charset="0"/>
              </a:rPr>
              <a:t> </a:t>
            </a:r>
            <a:r>
              <a:rPr lang="en-US" altLang="zh-CN" sz="4500" b="1" dirty="0" err="1">
                <a:solidFill>
                  <a:srgbClr val="002060"/>
                </a:solidFill>
                <a:latin typeface="Cambria" panose="02040503050406030204" pitchFamily="18" charset="0"/>
                <a:ea typeface="Cambria" panose="02040503050406030204" pitchFamily="18" charset="0"/>
              </a:rPr>
              <a:t>khỏi</a:t>
            </a:r>
            <a:r>
              <a:rPr lang="en-US" altLang="zh-CN" sz="4500" b="1" dirty="0">
                <a:solidFill>
                  <a:srgbClr val="002060"/>
                </a:solidFill>
                <a:latin typeface="Cambria" panose="02040503050406030204" pitchFamily="18" charset="0"/>
                <a:ea typeface="Cambria" panose="02040503050406030204" pitchFamily="18" charset="0"/>
              </a:rPr>
              <a:t> dung </a:t>
            </a:r>
            <a:r>
              <a:rPr lang="en-US" altLang="zh-CN" sz="4500" b="1" dirty="0" err="1">
                <a:solidFill>
                  <a:srgbClr val="002060"/>
                </a:solidFill>
                <a:latin typeface="Cambria" panose="02040503050406030204" pitchFamily="18" charset="0"/>
                <a:ea typeface="Cambria" panose="02040503050406030204" pitchFamily="18" charset="0"/>
              </a:rPr>
              <a:t>dịch</a:t>
            </a:r>
            <a:r>
              <a:rPr lang="en-US" altLang="zh-CN" sz="4500" b="1" dirty="0">
                <a:solidFill>
                  <a:srgbClr val="002060"/>
                </a:solidFill>
                <a:latin typeface="Cambria" panose="02040503050406030204" pitchFamily="18" charset="0"/>
                <a:ea typeface="Cambria" panose="02040503050406030204" pitchFamily="18" charset="0"/>
              </a:rPr>
              <a:t> </a:t>
            </a:r>
            <a:r>
              <a:rPr lang="en-US" altLang="zh-CN" sz="4500" b="1" dirty="0" err="1">
                <a:solidFill>
                  <a:srgbClr val="002060"/>
                </a:solidFill>
                <a:latin typeface="Cambria" panose="02040503050406030204" pitchFamily="18" charset="0"/>
                <a:ea typeface="Cambria" panose="02040503050406030204" pitchFamily="18" charset="0"/>
              </a:rPr>
              <a:t>muối</a:t>
            </a:r>
            <a:endParaRPr lang="en-US" altLang="zh-CN" sz="4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9517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04494D0-68F8-44EA-8321-1585B2B1B5E4}"/>
              </a:ext>
            </a:extLst>
          </p:cNvPr>
          <p:cNvSpPr/>
          <p:nvPr/>
        </p:nvSpPr>
        <p:spPr>
          <a:xfrm>
            <a:off x="200025" y="228600"/>
            <a:ext cx="8772525" cy="474345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圆角矩形 14">
            <a:extLst>
              <a:ext uri="{FF2B5EF4-FFF2-40B4-BE49-F238E27FC236}">
                <a16:creationId xmlns:a16="http://schemas.microsoft.com/office/drawing/2014/main" id="{070F8419-7BD7-7C57-406F-E6C036E4CA70}"/>
              </a:ext>
            </a:extLst>
          </p:cNvPr>
          <p:cNvSpPr/>
          <p:nvPr/>
        </p:nvSpPr>
        <p:spPr>
          <a:xfrm>
            <a:off x="2909888" y="70708"/>
            <a:ext cx="3398044" cy="450786"/>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ltLang="zh-CN" sz="2100" b="1">
                <a:solidFill>
                  <a:srgbClr val="002060"/>
                </a:solidFill>
                <a:latin typeface="Cambria" panose="02040503050406030204" pitchFamily="18" charset="0"/>
                <a:ea typeface="Cambria" panose="02040503050406030204" pitchFamily="18" charset="0"/>
              </a:rPr>
              <a:t>Thực hiện thí nghiệm:</a:t>
            </a:r>
            <a:endParaRPr lang="en-US" altLang="zh-CN" sz="2100" b="1"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FDCEDC9-8824-6C74-EA29-2DF7CDDABC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788" y="0"/>
            <a:ext cx="632201" cy="632201"/>
          </a:xfrm>
          <a:prstGeom prst="rect">
            <a:avLst/>
          </a:prstGeom>
        </p:spPr>
      </p:pic>
      <p:sp>
        <p:nvSpPr>
          <p:cNvPr id="6" name="TextBox 5">
            <a:extLst>
              <a:ext uri="{FF2B5EF4-FFF2-40B4-BE49-F238E27FC236}">
                <a16:creationId xmlns:a16="http://schemas.microsoft.com/office/drawing/2014/main" id="{CAEB4C9A-B34B-A9C1-54AD-E3F7C7F547FF}"/>
              </a:ext>
            </a:extLst>
          </p:cNvPr>
          <p:cNvSpPr txBox="1"/>
          <p:nvPr/>
        </p:nvSpPr>
        <p:spPr>
          <a:xfrm>
            <a:off x="456406" y="572293"/>
            <a:ext cx="8509000" cy="2031325"/>
          </a:xfrm>
          <a:prstGeom prst="rect">
            <a:avLst/>
          </a:prstGeom>
          <a:noFill/>
        </p:spPr>
        <p:txBody>
          <a:bodyPr wrap="square" rtlCol="0">
            <a:spAutoFit/>
          </a:bodyPr>
          <a:lstStyle/>
          <a:p>
            <a:pPr lvl="0" algn="just"/>
            <a:r>
              <a:rPr lang="vi-VN" sz="1800" b="1" dirty="0">
                <a:solidFill>
                  <a:srgbClr val="002060"/>
                </a:solidFill>
                <a:latin typeface="Calibri" panose="020F0502020204030204" pitchFamily="34" charset="0"/>
                <a:cs typeface="Calibri" panose="020F0502020204030204" pitchFamily="34" charset="0"/>
              </a:rPr>
              <a:t>Chuẩn bị: </a:t>
            </a:r>
            <a:r>
              <a:rPr lang="vi-VN" sz="1800" dirty="0">
                <a:solidFill>
                  <a:srgbClr val="002060"/>
                </a:solidFill>
                <a:latin typeface="Calibri" panose="020F0502020204030204" pitchFamily="34" charset="0"/>
                <a:cs typeface="Calibri" panose="020F0502020204030204" pitchFamily="34" charset="0"/>
              </a:rPr>
              <a:t>Muối ăn, 1 bát sứ chịu nhiệt, 1 cốc thuỷ tinh có chứa nước tinh khiết, 1 thìa, 1 kiềng sắt, 1 lưới tản nhiệt, 1 cốc nến, 1 bật lửa.</a:t>
            </a:r>
          </a:p>
          <a:p>
            <a:pPr lvl="0" algn="just"/>
            <a:r>
              <a:rPr lang="vi-VN" sz="1800" b="1" dirty="0">
                <a:solidFill>
                  <a:srgbClr val="002060"/>
                </a:solidFill>
                <a:latin typeface="Calibri" panose="020F0502020204030204" pitchFamily="34" charset="0"/>
                <a:cs typeface="Calibri" panose="020F0502020204030204" pitchFamily="34" charset="0"/>
              </a:rPr>
              <a:t>Tiến hành:</a:t>
            </a:r>
          </a:p>
          <a:p>
            <a:pPr lvl="0" algn="just"/>
            <a:r>
              <a:rPr lang="vi-VN" sz="1800" i="1" dirty="0">
                <a:solidFill>
                  <a:srgbClr val="002060"/>
                </a:solidFill>
                <a:latin typeface="Calibri" panose="020F0502020204030204" pitchFamily="34" charset="0"/>
                <a:cs typeface="Calibri" panose="020F0502020204030204" pitchFamily="34" charset="0"/>
              </a:rPr>
              <a:t>- Cho 1 thìa muối ăn vào cốc thuỷ tinh chứa 80 ml nước, khuấy đều (hình 5a).</a:t>
            </a:r>
          </a:p>
          <a:p>
            <a:pPr lvl="0" algn="just"/>
            <a:r>
              <a:rPr lang="vi-VN" sz="1800" i="1" dirty="0">
                <a:solidFill>
                  <a:srgbClr val="002060"/>
                </a:solidFill>
                <a:latin typeface="Calibri" panose="020F0502020204030204" pitchFamily="34" charset="0"/>
                <a:cs typeface="Calibri" panose="020F0502020204030204" pitchFamily="34" charset="0"/>
              </a:rPr>
              <a:t>- Lấy 5 đến 6 thìa dung dịch muối cho vào bát sứ và đặt bát lên trên kiềng sắt có lưới tản nhiệt (hình 5b).</a:t>
            </a:r>
          </a:p>
          <a:p>
            <a:pPr lvl="0" algn="just"/>
            <a:r>
              <a:rPr lang="vi-VN" sz="1800" i="1" dirty="0">
                <a:solidFill>
                  <a:srgbClr val="002060"/>
                </a:solidFill>
                <a:latin typeface="Calibri" panose="020F0502020204030204" pitchFamily="34" charset="0"/>
                <a:cs typeface="Calibri" panose="020F0502020204030204" pitchFamily="34" charset="0"/>
              </a:rPr>
              <a:t>- Đốt nến và đưa cốc nến vào phía dưới lưới tản nhiệt (hình 5c).</a:t>
            </a:r>
            <a:endParaRPr lang="vi-VN" sz="1800" dirty="0">
              <a:solidFill>
                <a:srgbClr val="002060"/>
              </a:solidFill>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22A5D8EE-F292-681E-B9DB-5C9C1D0E6C9D}"/>
              </a:ext>
            </a:extLst>
          </p:cNvPr>
          <p:cNvPicPr>
            <a:picLocks noChangeAspect="1"/>
          </p:cNvPicPr>
          <p:nvPr/>
        </p:nvPicPr>
        <p:blipFill>
          <a:blip r:embed="rId3"/>
          <a:stretch>
            <a:fillRect/>
          </a:stretch>
        </p:blipFill>
        <p:spPr>
          <a:xfrm>
            <a:off x="2053828" y="2539603"/>
            <a:ext cx="4807744" cy="1735931"/>
          </a:xfrm>
          <a:prstGeom prst="rect">
            <a:avLst/>
          </a:prstGeom>
        </p:spPr>
      </p:pic>
      <p:sp>
        <p:nvSpPr>
          <p:cNvPr id="17" name="Rectangle: Rounded Corners 16">
            <a:extLst>
              <a:ext uri="{FF2B5EF4-FFF2-40B4-BE49-F238E27FC236}">
                <a16:creationId xmlns:a16="http://schemas.microsoft.com/office/drawing/2014/main" id="{AFD5F33A-A559-869B-E6A4-E616AA1747DF}"/>
              </a:ext>
            </a:extLst>
          </p:cNvPr>
          <p:cNvSpPr/>
          <p:nvPr/>
        </p:nvSpPr>
        <p:spPr>
          <a:xfrm>
            <a:off x="350044" y="4254499"/>
            <a:ext cx="8608219" cy="66040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50" dirty="0">
                <a:solidFill>
                  <a:srgbClr val="FF0000"/>
                </a:solidFill>
                <a:latin typeface="Cambria" panose="02040503050406030204" pitchFamily="18" charset="0"/>
                <a:ea typeface="Cambria" panose="02040503050406030204" pitchFamily="18" charset="0"/>
              </a:rPr>
              <a:t>Dự đoán hiện tượng xảy ra với dung dịch muối khi đun.</a:t>
            </a:r>
          </a:p>
          <a:p>
            <a:pPr algn="just"/>
            <a:r>
              <a:rPr lang="vi-VN" sz="1650" dirty="0">
                <a:solidFill>
                  <a:srgbClr val="FF0000"/>
                </a:solidFill>
                <a:latin typeface="Cambria" panose="02040503050406030204" pitchFamily="18" charset="0"/>
                <a:ea typeface="Cambria" panose="02040503050406030204" pitchFamily="18" charset="0"/>
              </a:rPr>
              <a:t>Sau vài phút, quan sát hiện tượng xảy ra với dung dịch muối và so sánh với dự đoán ban đầu.</a:t>
            </a:r>
            <a:endParaRPr lang="en-US" sz="165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7173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50244" y="1967292"/>
            <a:ext cx="6654669" cy="1615827"/>
          </a:xfrm>
          <a:prstGeom prst="rect">
            <a:avLst/>
          </a:prstGeom>
        </p:spPr>
        <p:txBody>
          <a:bodyPr wrap="square">
            <a:spAutoFit/>
          </a:bodyPr>
          <a:lstStyle/>
          <a:p>
            <a:pPr algn="ctr" defTabSz="914378">
              <a:spcBef>
                <a:spcPct val="20000"/>
              </a:spcBef>
              <a:defRPr/>
            </a:pPr>
            <a:r>
              <a:rPr lang="en-US" altLang="en-US" sz="3300" b="1" dirty="0" err="1">
                <a:solidFill>
                  <a:srgbClr val="357887">
                    <a:lumMod val="75000"/>
                  </a:srgbClr>
                </a:solidFill>
                <a:latin typeface="Arial" panose="020B0604020202020204" pitchFamily="34" charset="0"/>
              </a:rPr>
              <a:t>Có</a:t>
            </a:r>
            <a:r>
              <a:rPr lang="en-US" altLang="en-US" sz="3300" b="1" dirty="0">
                <a:solidFill>
                  <a:srgbClr val="357887">
                    <a:lumMod val="75000"/>
                  </a:srgbClr>
                </a:solidFill>
                <a:latin typeface="Arial" panose="020B0604020202020204" pitchFamily="34" charset="0"/>
              </a:rPr>
              <a:t> </a:t>
            </a:r>
            <a:r>
              <a:rPr lang="en-US" altLang="en-US" sz="3300" b="1" dirty="0" err="1">
                <a:solidFill>
                  <a:srgbClr val="357887">
                    <a:lumMod val="75000"/>
                  </a:srgbClr>
                </a:solidFill>
                <a:latin typeface="Arial" panose="020B0604020202020204" pitchFamily="34" charset="0"/>
              </a:rPr>
              <a:t>thể</a:t>
            </a:r>
            <a:r>
              <a:rPr lang="en-US" altLang="en-US" sz="3300" b="1" dirty="0">
                <a:solidFill>
                  <a:srgbClr val="357887">
                    <a:lumMod val="75000"/>
                  </a:srgbClr>
                </a:solidFill>
                <a:latin typeface="Arial" panose="020B0604020202020204" pitchFamily="34" charset="0"/>
              </a:rPr>
              <a:t> </a:t>
            </a:r>
            <a:r>
              <a:rPr lang="en-US" altLang="en-US" sz="3300" b="1" dirty="0" err="1">
                <a:solidFill>
                  <a:srgbClr val="357887">
                    <a:lumMod val="75000"/>
                  </a:srgbClr>
                </a:solidFill>
                <a:latin typeface="Arial" panose="020B0604020202020204" pitchFamily="34" charset="0"/>
              </a:rPr>
              <a:t>tách</a:t>
            </a:r>
            <a:r>
              <a:rPr lang="en-US" altLang="en-US" sz="3300" b="1" dirty="0">
                <a:solidFill>
                  <a:srgbClr val="357887">
                    <a:lumMod val="75000"/>
                  </a:srgbClr>
                </a:solidFill>
                <a:latin typeface="Arial" panose="020B0604020202020204" pitchFamily="34" charset="0"/>
              </a:rPr>
              <a:t> </a:t>
            </a:r>
            <a:r>
              <a:rPr lang="en-US" altLang="en-US" sz="3300" b="1" dirty="0" err="1">
                <a:solidFill>
                  <a:srgbClr val="357887">
                    <a:lumMod val="75000"/>
                  </a:srgbClr>
                </a:solidFill>
                <a:latin typeface="Arial" panose="020B0604020202020204" pitchFamily="34" charset="0"/>
              </a:rPr>
              <a:t>muối</a:t>
            </a:r>
            <a:r>
              <a:rPr lang="en-US" altLang="en-US" sz="3300" b="1" dirty="0">
                <a:solidFill>
                  <a:srgbClr val="357887">
                    <a:lumMod val="75000"/>
                  </a:srgbClr>
                </a:solidFill>
                <a:latin typeface="Arial" panose="020B0604020202020204" pitchFamily="34" charset="0"/>
              </a:rPr>
              <a:t> </a:t>
            </a:r>
            <a:r>
              <a:rPr lang="en-US" altLang="en-US" sz="3300" b="1" dirty="0" err="1">
                <a:solidFill>
                  <a:srgbClr val="357887">
                    <a:lumMod val="75000"/>
                  </a:srgbClr>
                </a:solidFill>
                <a:latin typeface="Arial" panose="020B0604020202020204" pitchFamily="34" charset="0"/>
              </a:rPr>
              <a:t>ra</a:t>
            </a:r>
            <a:r>
              <a:rPr lang="en-US" altLang="en-US" sz="3300" b="1" dirty="0">
                <a:solidFill>
                  <a:srgbClr val="357887">
                    <a:lumMod val="75000"/>
                  </a:srgbClr>
                </a:solidFill>
                <a:latin typeface="Arial" panose="020B0604020202020204" pitchFamily="34" charset="0"/>
              </a:rPr>
              <a:t> </a:t>
            </a:r>
            <a:r>
              <a:rPr lang="en-US" altLang="en-US" sz="3300" b="1" dirty="0" err="1">
                <a:solidFill>
                  <a:srgbClr val="357887">
                    <a:lumMod val="75000"/>
                  </a:srgbClr>
                </a:solidFill>
                <a:latin typeface="Arial" panose="020B0604020202020204" pitchFamily="34" charset="0"/>
              </a:rPr>
              <a:t>khỏi</a:t>
            </a:r>
            <a:r>
              <a:rPr lang="en-US" altLang="en-US" sz="3300" b="1" dirty="0">
                <a:solidFill>
                  <a:srgbClr val="357887">
                    <a:lumMod val="75000"/>
                  </a:srgbClr>
                </a:solidFill>
                <a:latin typeface="Arial" panose="020B0604020202020204" pitchFamily="34" charset="0"/>
              </a:rPr>
              <a:t> dung </a:t>
            </a:r>
            <a:r>
              <a:rPr lang="en-US" altLang="en-US" sz="3300" b="1" dirty="0" err="1">
                <a:solidFill>
                  <a:srgbClr val="357887">
                    <a:lumMod val="75000"/>
                  </a:srgbClr>
                </a:solidFill>
                <a:latin typeface="Arial" panose="020B0604020202020204" pitchFamily="34" charset="0"/>
              </a:rPr>
              <a:t>dịch</a:t>
            </a:r>
            <a:r>
              <a:rPr lang="en-US" altLang="en-US" sz="3300" b="1" dirty="0">
                <a:solidFill>
                  <a:srgbClr val="357887">
                    <a:lumMod val="75000"/>
                  </a:srgbClr>
                </a:solidFill>
                <a:latin typeface="Arial" panose="020B0604020202020204" pitchFamily="34" charset="0"/>
              </a:rPr>
              <a:t> </a:t>
            </a:r>
            <a:r>
              <a:rPr lang="en-US" altLang="en-US" sz="3300" b="1" dirty="0" err="1">
                <a:solidFill>
                  <a:srgbClr val="357887">
                    <a:lumMod val="75000"/>
                  </a:srgbClr>
                </a:solidFill>
                <a:latin typeface="Arial" panose="020B0604020202020204" pitchFamily="34" charset="0"/>
              </a:rPr>
              <a:t>muối</a:t>
            </a:r>
            <a:r>
              <a:rPr lang="en-US" altLang="en-US" sz="3300" b="1" dirty="0">
                <a:solidFill>
                  <a:srgbClr val="357887">
                    <a:lumMod val="75000"/>
                  </a:srgbClr>
                </a:solidFill>
                <a:latin typeface="Arial" panose="020B0604020202020204" pitchFamily="34" charset="0"/>
              </a:rPr>
              <a:t> </a:t>
            </a:r>
            <a:r>
              <a:rPr lang="en-US" altLang="en-US" sz="3300" b="1" dirty="0" err="1">
                <a:solidFill>
                  <a:srgbClr val="357887">
                    <a:lumMod val="75000"/>
                  </a:srgbClr>
                </a:solidFill>
                <a:latin typeface="Arial" panose="020B0604020202020204" pitchFamily="34" charset="0"/>
              </a:rPr>
              <a:t>bằng</a:t>
            </a:r>
            <a:r>
              <a:rPr lang="en-US" altLang="en-US" sz="3300" b="1" dirty="0">
                <a:solidFill>
                  <a:srgbClr val="357887">
                    <a:lumMod val="75000"/>
                  </a:srgbClr>
                </a:solidFill>
                <a:latin typeface="Arial" panose="020B0604020202020204" pitchFamily="34" charset="0"/>
              </a:rPr>
              <a:t> </a:t>
            </a:r>
            <a:r>
              <a:rPr lang="en-US" altLang="en-US" sz="3300" b="1" dirty="0" err="1">
                <a:solidFill>
                  <a:srgbClr val="357887">
                    <a:lumMod val="75000"/>
                  </a:srgbClr>
                </a:solidFill>
                <a:latin typeface="Arial" panose="020B0604020202020204" pitchFamily="34" charset="0"/>
              </a:rPr>
              <a:t>phương</a:t>
            </a:r>
            <a:r>
              <a:rPr lang="en-US" altLang="en-US" sz="3300" b="1" dirty="0">
                <a:solidFill>
                  <a:srgbClr val="357887">
                    <a:lumMod val="75000"/>
                  </a:srgbClr>
                </a:solidFill>
                <a:latin typeface="Arial" panose="020B0604020202020204" pitchFamily="34" charset="0"/>
              </a:rPr>
              <a:t> </a:t>
            </a:r>
            <a:r>
              <a:rPr lang="en-US" altLang="en-US" sz="3300" b="1" dirty="0" err="1">
                <a:solidFill>
                  <a:srgbClr val="357887">
                    <a:lumMod val="75000"/>
                  </a:srgbClr>
                </a:solidFill>
                <a:latin typeface="Arial" panose="020B0604020202020204" pitchFamily="34" charset="0"/>
              </a:rPr>
              <a:t>pháp</a:t>
            </a:r>
            <a:r>
              <a:rPr lang="en-US" altLang="en-US" sz="3300" b="1" dirty="0">
                <a:solidFill>
                  <a:srgbClr val="357887">
                    <a:lumMod val="75000"/>
                  </a:srgbClr>
                </a:solidFill>
                <a:latin typeface="Arial" panose="020B0604020202020204" pitchFamily="34" charset="0"/>
              </a:rPr>
              <a:t> </a:t>
            </a:r>
            <a:r>
              <a:rPr lang="en-US" altLang="en-US" sz="3300" b="1" dirty="0" err="1">
                <a:solidFill>
                  <a:srgbClr val="357887">
                    <a:lumMod val="75000"/>
                  </a:srgbClr>
                </a:solidFill>
                <a:latin typeface="Arial" panose="020B0604020202020204" pitchFamily="34" charset="0"/>
              </a:rPr>
              <a:t>cô</a:t>
            </a:r>
            <a:r>
              <a:rPr lang="en-US" altLang="en-US" sz="3300" b="1" dirty="0">
                <a:solidFill>
                  <a:srgbClr val="357887">
                    <a:lumMod val="75000"/>
                  </a:srgbClr>
                </a:solidFill>
                <a:latin typeface="Arial" panose="020B0604020202020204" pitchFamily="34" charset="0"/>
              </a:rPr>
              <a:t> </a:t>
            </a:r>
            <a:r>
              <a:rPr lang="en-US" altLang="en-US" sz="3300" b="1" dirty="0" err="1">
                <a:solidFill>
                  <a:srgbClr val="357887">
                    <a:lumMod val="75000"/>
                  </a:srgbClr>
                </a:solidFill>
                <a:latin typeface="Arial" panose="020B0604020202020204" pitchFamily="34" charset="0"/>
              </a:rPr>
              <a:t>cạn</a:t>
            </a:r>
            <a:r>
              <a:rPr lang="en-US" altLang="en-US" sz="3300" b="1" dirty="0">
                <a:solidFill>
                  <a:srgbClr val="357887">
                    <a:lumMod val="75000"/>
                  </a:srgbClr>
                </a:solidFill>
                <a:latin typeface="Arial" panose="020B0604020202020204" pitchFamily="34" charset="0"/>
              </a:rPr>
              <a:t>.</a:t>
            </a:r>
            <a:endParaRPr lang="vi-VN" altLang="en-US" sz="3300" b="1" dirty="0">
              <a:solidFill>
                <a:srgbClr val="357887">
                  <a:lumMod val="75000"/>
                </a:srgbClr>
              </a:solidFill>
              <a:latin typeface="Arial" panose="020B0604020202020204" pitchFamily="34" charset="0"/>
            </a:endParaRPr>
          </a:p>
        </p:txBody>
      </p:sp>
      <p:sp>
        <p:nvSpPr>
          <p:cNvPr id="176" name="Rectangle 175"/>
          <p:cNvSpPr/>
          <p:nvPr/>
        </p:nvSpPr>
        <p:spPr>
          <a:xfrm>
            <a:off x="291120" y="221937"/>
            <a:ext cx="2616422" cy="830997"/>
          </a:xfrm>
          <a:prstGeom prst="rect">
            <a:avLst/>
          </a:prstGeom>
        </p:spPr>
        <p:txBody>
          <a:bodyPr wrap="none">
            <a:spAutoFit/>
          </a:bodyPr>
          <a:lstStyle/>
          <a:p>
            <a:pPr algn="ctr" defTabSz="914378">
              <a:defRPr/>
            </a:pPr>
            <a:r>
              <a:rPr lang="en-US" altLang="en-US" sz="4800" b="1" u="sng">
                <a:solidFill>
                  <a:srgbClr val="FF3399"/>
                </a:solidFill>
                <a:effectLst>
                  <a:reflection blurRad="6350" stA="55000" endA="300" endPos="45500" dir="5400000" sy="-100000" algn="bl" rotWithShape="0"/>
                </a:effectLst>
              </a:rPr>
              <a:t>Kết luận</a:t>
            </a:r>
            <a:endParaRPr lang="en-US" altLang="en-US" sz="4800" b="1" dirty="0">
              <a:solidFill>
                <a:srgbClr val="FF3399"/>
              </a:solidFill>
            </a:endParaRPr>
          </a:p>
        </p:txBody>
      </p:sp>
    </p:spTree>
    <p:extLst>
      <p:ext uri="{BB962C8B-B14F-4D97-AF65-F5344CB8AC3E}">
        <p14:creationId xmlns:p14="http://schemas.microsoft.com/office/powerpoint/2010/main" val="1245786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Oval 10">
            <a:extLst>
              <a:ext uri="{FF2B5EF4-FFF2-40B4-BE49-F238E27FC236}">
                <a16:creationId xmlns:a16="http://schemas.microsoft.com/office/drawing/2014/main" id="{F5356550-0C7A-0EBD-04CF-26B25A6A6931}"/>
              </a:ext>
            </a:extLst>
          </p:cNvPr>
          <p:cNvSpPr/>
          <p:nvPr/>
        </p:nvSpPr>
        <p:spPr>
          <a:xfrm>
            <a:off x="3837562" y="645598"/>
            <a:ext cx="5027817" cy="2571750"/>
          </a:xfrm>
          <a:prstGeom prst="wedgeEllipseCallout">
            <a:avLst>
              <a:gd name="adj1" fmla="val -46858"/>
              <a:gd name="adj2" fmla="val 54668"/>
            </a:avLst>
          </a:prstGeom>
          <a:solidFill>
            <a:schemeClr val="bg1"/>
          </a:solidFill>
          <a:ln w="38100">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rgbClr val="002060"/>
                </a:solidFill>
                <a:latin typeface="Calibri" panose="020F0502020204030204" pitchFamily="34" charset="0"/>
                <a:cs typeface="Calibri" panose="020F0502020204030204" pitchFamily="34" charset="0"/>
              </a:rPr>
              <a:t>Nói</a:t>
            </a:r>
            <a:r>
              <a:rPr lang="en-US" sz="3300" b="1" dirty="0">
                <a:solidFill>
                  <a:srgbClr val="002060"/>
                </a:solidFill>
                <a:latin typeface="Calibri" panose="020F0502020204030204" pitchFamily="34" charset="0"/>
                <a:cs typeface="Calibri" panose="020F0502020204030204" pitchFamily="34" charset="0"/>
              </a:rPr>
              <a:t> </a:t>
            </a:r>
            <a:r>
              <a:rPr lang="en-US" sz="3300" b="1" dirty="0" err="1">
                <a:solidFill>
                  <a:srgbClr val="002060"/>
                </a:solidFill>
                <a:latin typeface="Calibri" panose="020F0502020204030204" pitchFamily="34" charset="0"/>
                <a:cs typeface="Calibri" panose="020F0502020204030204" pitchFamily="34" charset="0"/>
              </a:rPr>
              <a:t>với</a:t>
            </a:r>
            <a:r>
              <a:rPr lang="en-US" sz="3300" b="1" dirty="0">
                <a:solidFill>
                  <a:srgbClr val="002060"/>
                </a:solidFill>
                <a:latin typeface="Calibri" panose="020F0502020204030204" pitchFamily="34" charset="0"/>
                <a:cs typeface="Calibri" panose="020F0502020204030204" pitchFamily="34" charset="0"/>
              </a:rPr>
              <a:t> </a:t>
            </a:r>
            <a:r>
              <a:rPr lang="en-US" sz="3300" b="1" dirty="0" err="1">
                <a:solidFill>
                  <a:srgbClr val="002060"/>
                </a:solidFill>
                <a:latin typeface="Calibri" panose="020F0502020204030204" pitchFamily="34" charset="0"/>
                <a:cs typeface="Calibri" panose="020F0502020204030204" pitchFamily="34" charset="0"/>
              </a:rPr>
              <a:t>bạn</a:t>
            </a:r>
            <a:r>
              <a:rPr lang="en-US" sz="3300" b="1" dirty="0">
                <a:solidFill>
                  <a:srgbClr val="002060"/>
                </a:solidFill>
                <a:latin typeface="Calibri" panose="020F0502020204030204" pitchFamily="34" charset="0"/>
                <a:cs typeface="Calibri" panose="020F0502020204030204" pitchFamily="34" charset="0"/>
              </a:rPr>
              <a:t> </a:t>
            </a:r>
            <a:r>
              <a:rPr lang="en-US" sz="3300" b="1" dirty="0" err="1">
                <a:solidFill>
                  <a:srgbClr val="002060"/>
                </a:solidFill>
                <a:latin typeface="Calibri" panose="020F0502020204030204" pitchFamily="34" charset="0"/>
                <a:cs typeface="Calibri" panose="020F0502020204030204" pitchFamily="34" charset="0"/>
              </a:rPr>
              <a:t>về</a:t>
            </a:r>
            <a:r>
              <a:rPr lang="en-US" sz="3300" b="1" dirty="0">
                <a:solidFill>
                  <a:srgbClr val="002060"/>
                </a:solidFill>
                <a:latin typeface="Calibri" panose="020F0502020204030204" pitchFamily="34" charset="0"/>
                <a:cs typeface="Calibri" panose="020F0502020204030204" pitchFamily="34" charset="0"/>
              </a:rPr>
              <a:t> </a:t>
            </a:r>
            <a:r>
              <a:rPr lang="en-US" sz="3300" b="1" dirty="0" err="1">
                <a:solidFill>
                  <a:srgbClr val="002060"/>
                </a:solidFill>
                <a:latin typeface="Calibri" panose="020F0502020204030204" pitchFamily="34" charset="0"/>
                <a:cs typeface="Calibri" panose="020F0502020204030204" pitchFamily="34" charset="0"/>
              </a:rPr>
              <a:t>cách</a:t>
            </a:r>
            <a:r>
              <a:rPr lang="en-US" sz="3300" b="1" dirty="0">
                <a:solidFill>
                  <a:srgbClr val="002060"/>
                </a:solidFill>
                <a:latin typeface="Calibri" panose="020F0502020204030204" pitchFamily="34" charset="0"/>
                <a:cs typeface="Calibri" panose="020F0502020204030204" pitchFamily="34" charset="0"/>
              </a:rPr>
              <a:t> </a:t>
            </a:r>
            <a:r>
              <a:rPr lang="en-US" sz="3300" b="1" dirty="0" err="1">
                <a:solidFill>
                  <a:srgbClr val="002060"/>
                </a:solidFill>
                <a:latin typeface="Calibri" panose="020F0502020204030204" pitchFamily="34" charset="0"/>
                <a:cs typeface="Calibri" panose="020F0502020204030204" pitchFamily="34" charset="0"/>
              </a:rPr>
              <a:t>tách</a:t>
            </a:r>
            <a:r>
              <a:rPr lang="en-US" sz="3300" b="1" dirty="0">
                <a:solidFill>
                  <a:srgbClr val="002060"/>
                </a:solidFill>
                <a:latin typeface="Calibri" panose="020F0502020204030204" pitchFamily="34" charset="0"/>
                <a:cs typeface="Calibri" panose="020F0502020204030204" pitchFamily="34" charset="0"/>
              </a:rPr>
              <a:t> </a:t>
            </a:r>
            <a:r>
              <a:rPr lang="en-US" sz="3300" b="1" dirty="0" err="1">
                <a:solidFill>
                  <a:srgbClr val="002060"/>
                </a:solidFill>
                <a:latin typeface="Calibri" panose="020F0502020204030204" pitchFamily="34" charset="0"/>
                <a:cs typeface="Calibri" panose="020F0502020204030204" pitchFamily="34" charset="0"/>
              </a:rPr>
              <a:t>muối</a:t>
            </a:r>
            <a:r>
              <a:rPr lang="en-US" sz="3300" b="1" dirty="0">
                <a:solidFill>
                  <a:srgbClr val="002060"/>
                </a:solidFill>
                <a:latin typeface="Calibri" panose="020F0502020204030204" pitchFamily="34" charset="0"/>
                <a:cs typeface="Calibri" panose="020F0502020204030204" pitchFamily="34" charset="0"/>
              </a:rPr>
              <a:t> </a:t>
            </a:r>
            <a:r>
              <a:rPr lang="en-US" sz="3300" b="1" dirty="0" err="1">
                <a:solidFill>
                  <a:srgbClr val="002060"/>
                </a:solidFill>
                <a:latin typeface="Calibri" panose="020F0502020204030204" pitchFamily="34" charset="0"/>
                <a:cs typeface="Calibri" panose="020F0502020204030204" pitchFamily="34" charset="0"/>
              </a:rPr>
              <a:t>ra</a:t>
            </a:r>
            <a:r>
              <a:rPr lang="en-US" sz="3300" b="1" dirty="0">
                <a:solidFill>
                  <a:srgbClr val="002060"/>
                </a:solidFill>
                <a:latin typeface="Calibri" panose="020F0502020204030204" pitchFamily="34" charset="0"/>
                <a:cs typeface="Calibri" panose="020F0502020204030204" pitchFamily="34" charset="0"/>
              </a:rPr>
              <a:t> </a:t>
            </a:r>
            <a:r>
              <a:rPr lang="en-US" sz="3300" b="1" dirty="0" err="1">
                <a:solidFill>
                  <a:srgbClr val="002060"/>
                </a:solidFill>
                <a:latin typeface="Calibri" panose="020F0502020204030204" pitchFamily="34" charset="0"/>
                <a:cs typeface="Calibri" panose="020F0502020204030204" pitchFamily="34" charset="0"/>
              </a:rPr>
              <a:t>khỏi</a:t>
            </a:r>
            <a:r>
              <a:rPr lang="en-US" sz="3300" b="1" dirty="0">
                <a:solidFill>
                  <a:srgbClr val="002060"/>
                </a:solidFill>
                <a:latin typeface="Calibri" panose="020F0502020204030204" pitchFamily="34" charset="0"/>
                <a:cs typeface="Calibri" panose="020F0502020204030204" pitchFamily="34" charset="0"/>
              </a:rPr>
              <a:t> dung </a:t>
            </a:r>
            <a:r>
              <a:rPr lang="en-US" sz="3300" b="1" dirty="0" err="1">
                <a:solidFill>
                  <a:srgbClr val="002060"/>
                </a:solidFill>
                <a:latin typeface="Calibri" panose="020F0502020204030204" pitchFamily="34" charset="0"/>
                <a:cs typeface="Calibri" panose="020F0502020204030204" pitchFamily="34" charset="0"/>
              </a:rPr>
              <a:t>dịch</a:t>
            </a:r>
            <a:endParaRPr lang="en-US" sz="33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9918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04494D0-68F8-44EA-8321-1585B2B1B5E4}"/>
              </a:ext>
            </a:extLst>
          </p:cNvPr>
          <p:cNvSpPr/>
          <p:nvPr/>
        </p:nvSpPr>
        <p:spPr>
          <a:xfrm>
            <a:off x="200025" y="228600"/>
            <a:ext cx="8772525" cy="474345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vi-VN" sz="1800" dirty="0">
              <a:solidFill>
                <a:srgbClr val="002060"/>
              </a:solidFill>
              <a:latin typeface="Cambria" panose="02040503050406030204" pitchFamily="18" charset="0"/>
              <a:ea typeface="Cambria" panose="02040503050406030204" pitchFamily="18" charset="0"/>
            </a:endParaRPr>
          </a:p>
        </p:txBody>
      </p:sp>
      <p:grpSp>
        <p:nvGrpSpPr>
          <p:cNvPr id="6" name="组合 52">
            <a:extLst>
              <a:ext uri="{FF2B5EF4-FFF2-40B4-BE49-F238E27FC236}">
                <a16:creationId xmlns:a16="http://schemas.microsoft.com/office/drawing/2014/main" id="{59FC1E28-317F-CB67-5144-3B743ADB4897}"/>
              </a:ext>
            </a:extLst>
          </p:cNvPr>
          <p:cNvGrpSpPr/>
          <p:nvPr/>
        </p:nvGrpSpPr>
        <p:grpSpPr>
          <a:xfrm>
            <a:off x="217709" y="-672534"/>
            <a:ext cx="8676260" cy="2665640"/>
            <a:chOff x="2858028" y="-1106007"/>
            <a:chExt cx="8719457" cy="5529944"/>
          </a:xfrm>
        </p:grpSpPr>
        <p:pic>
          <p:nvPicPr>
            <p:cNvPr id="9" name="图片 21">
              <a:extLst>
                <a:ext uri="{FF2B5EF4-FFF2-40B4-BE49-F238E27FC236}">
                  <a16:creationId xmlns:a16="http://schemas.microsoft.com/office/drawing/2014/main" id="{81E072CA-4123-6B60-17B4-4656BAA12C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858028" y="-1106007"/>
              <a:ext cx="8719457" cy="5529944"/>
            </a:xfrm>
            <a:prstGeom prst="rect">
              <a:avLst/>
            </a:prstGeom>
          </p:spPr>
        </p:pic>
        <p:sp>
          <p:nvSpPr>
            <p:cNvPr id="10" name="文本框 76">
              <a:extLst>
                <a:ext uri="{FF2B5EF4-FFF2-40B4-BE49-F238E27FC236}">
                  <a16:creationId xmlns:a16="http://schemas.microsoft.com/office/drawing/2014/main" id="{D6560013-5A80-4323-B21A-B3DFA1CA1060}"/>
                </a:ext>
              </a:extLst>
            </p:cNvPr>
            <p:cNvSpPr txBox="1"/>
            <p:nvPr/>
          </p:nvSpPr>
          <p:spPr>
            <a:xfrm>
              <a:off x="4788103" y="1197300"/>
              <a:ext cx="5250520" cy="1053509"/>
            </a:xfrm>
            <a:prstGeom prst="rect">
              <a:avLst/>
            </a:prstGeom>
            <a:noFill/>
          </p:spPr>
          <p:txBody>
            <a:bodyPr wrap="none" rtlCol="0">
              <a:spAutoFit/>
              <a:scene3d>
                <a:camera prst="orthographicFront"/>
                <a:lightRig rig="threePt" dir="t"/>
              </a:scene3d>
              <a:sp3d extrusionH="57150">
                <a:bevelT w="38100" h="38100"/>
              </a:sp3d>
            </a:bodyPr>
            <a:lstStyle/>
            <a:p>
              <a:pPr algn="ctr">
                <a:defRPr/>
              </a:pPr>
              <a:r>
                <a:rPr lang="en-US" altLang="zh-CN" sz="2700" b="1" dirty="0" err="1">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rPr>
                <a:t>Cách</a:t>
              </a:r>
              <a:r>
                <a:rPr lang="en-US" altLang="zh-CN" sz="2700" b="1" dirty="0">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rPr>
                <a:t> </a:t>
              </a:r>
              <a:r>
                <a:rPr lang="en-US" altLang="zh-CN" sz="2700" b="1" dirty="0" err="1">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rPr>
                <a:t>tách</a:t>
              </a:r>
              <a:r>
                <a:rPr lang="en-US" altLang="zh-CN" sz="2700" b="1" dirty="0">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rPr>
                <a:t> </a:t>
              </a:r>
              <a:r>
                <a:rPr lang="en-US" altLang="zh-CN" sz="2700" b="1" dirty="0" err="1">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rPr>
                <a:t>muối</a:t>
              </a:r>
              <a:r>
                <a:rPr lang="en-US" altLang="zh-CN" sz="2700" b="1" dirty="0">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rPr>
                <a:t> </a:t>
              </a:r>
              <a:r>
                <a:rPr lang="en-US" altLang="zh-CN" sz="2700" b="1" dirty="0" err="1">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rPr>
                <a:t>ra</a:t>
              </a:r>
              <a:r>
                <a:rPr lang="en-US" altLang="zh-CN" sz="2700" b="1" dirty="0">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rPr>
                <a:t> </a:t>
              </a:r>
              <a:r>
                <a:rPr lang="en-US" altLang="zh-CN" sz="2700" b="1" dirty="0" err="1">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rPr>
                <a:t>khỏi</a:t>
              </a:r>
              <a:r>
                <a:rPr lang="en-US" altLang="zh-CN" sz="2700" b="1" dirty="0">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rPr>
                <a:t> dung </a:t>
              </a:r>
              <a:r>
                <a:rPr lang="en-US" altLang="zh-CN" sz="2700" b="1" dirty="0" err="1">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rPr>
                <a:t>dịch</a:t>
              </a:r>
              <a:endParaRPr lang="zh-CN" altLang="en-US" sz="2700" b="1" dirty="0">
                <a:solidFill>
                  <a:srgbClr val="C00000"/>
                </a:solidFill>
                <a:latin typeface="Times New Roman" panose="02020603050405020304" pitchFamily="18" charset="0"/>
                <a:ea typeface="经典趣体简" panose="02010609000101010101" pitchFamily="49" charset="-122"/>
                <a:cs typeface="Times New Roman" panose="02020603050405020304" pitchFamily="18" charset="0"/>
              </a:endParaRPr>
            </a:p>
          </p:txBody>
        </p:sp>
      </p:grpSp>
      <p:sp>
        <p:nvSpPr>
          <p:cNvPr id="12" name="Rectangle: Rounded Corners 11">
            <a:extLst>
              <a:ext uri="{FF2B5EF4-FFF2-40B4-BE49-F238E27FC236}">
                <a16:creationId xmlns:a16="http://schemas.microsoft.com/office/drawing/2014/main" id="{3724DEE3-068F-FE5E-9668-DB49B41D9E2F}"/>
              </a:ext>
            </a:extLst>
          </p:cNvPr>
          <p:cNvSpPr/>
          <p:nvPr/>
        </p:nvSpPr>
        <p:spPr>
          <a:xfrm>
            <a:off x="721519" y="1959052"/>
            <a:ext cx="7572374" cy="2084312"/>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a:extLst>
              <a:ext uri="{FF2B5EF4-FFF2-40B4-BE49-F238E27FC236}">
                <a16:creationId xmlns:a16="http://schemas.microsoft.com/office/drawing/2014/main" id="{75060989-6F15-FEDD-17BE-9EDD8EC9B6EC}"/>
              </a:ext>
            </a:extLst>
          </p:cNvPr>
          <p:cNvSpPr txBox="1"/>
          <p:nvPr/>
        </p:nvSpPr>
        <p:spPr>
          <a:xfrm>
            <a:off x="721519" y="2100262"/>
            <a:ext cx="7515225" cy="1754326"/>
          </a:xfrm>
          <a:prstGeom prst="rect">
            <a:avLst/>
          </a:prstGeom>
          <a:noFill/>
        </p:spPr>
        <p:txBody>
          <a:bodyPr wrap="square" rtlCol="0">
            <a:spAutoFit/>
          </a:bodyPr>
          <a:lstStyle/>
          <a:p>
            <a:pPr marL="257175" indent="-257175" algn="just">
              <a:buFont typeface="Arial" panose="020B0604020202020204" pitchFamily="34" charset="0"/>
              <a:buChar char="•"/>
            </a:pPr>
            <a:r>
              <a:rPr lang="vi-VN" sz="1800" b="1" dirty="0">
                <a:solidFill>
                  <a:srgbClr val="002060"/>
                </a:solidFill>
                <a:latin typeface="Cambria" panose="02040503050406030204" pitchFamily="18" charset="0"/>
                <a:ea typeface="Cambria" panose="02040503050406030204" pitchFamily="18" charset="0"/>
              </a:rPr>
              <a:t>Cho 1 thìa muối ăn vào cốc thuỷ tinh chứa 80 ml nước, khuấy đều.</a:t>
            </a:r>
          </a:p>
          <a:p>
            <a:pPr marL="257175" indent="-257175" algn="just">
              <a:buFont typeface="Arial" panose="020B0604020202020204" pitchFamily="34" charset="0"/>
              <a:buChar char="•"/>
            </a:pPr>
            <a:r>
              <a:rPr lang="vi-VN" sz="1800" b="1" dirty="0">
                <a:solidFill>
                  <a:srgbClr val="002060"/>
                </a:solidFill>
                <a:latin typeface="Cambria" panose="02040503050406030204" pitchFamily="18" charset="0"/>
                <a:ea typeface="Cambria" panose="02040503050406030204" pitchFamily="18" charset="0"/>
              </a:rPr>
              <a:t>Lấy 5 đến 6 thìa dung dịch muối cho vào bát sứ và đặt bát lên trên kiềng sắt có lưới tản nhiệt.</a:t>
            </a:r>
          </a:p>
          <a:p>
            <a:pPr marL="257175" indent="-257175" algn="just">
              <a:buFont typeface="Arial" panose="020B0604020202020204" pitchFamily="34" charset="0"/>
              <a:buChar char="•"/>
            </a:pPr>
            <a:r>
              <a:rPr lang="vi-VN" sz="1800" b="1" dirty="0">
                <a:solidFill>
                  <a:srgbClr val="002060"/>
                </a:solidFill>
                <a:latin typeface="Cambria" panose="02040503050406030204" pitchFamily="18" charset="0"/>
                <a:ea typeface="Cambria" panose="02040503050406030204" pitchFamily="18" charset="0"/>
              </a:rPr>
              <a:t>Đốt nến và đưa cốc nến vào phía dưới lưới tản nhiệt.</a:t>
            </a:r>
          </a:p>
          <a:p>
            <a:pPr marL="257175" indent="-257175" algn="just">
              <a:buFont typeface="Arial" panose="020B0604020202020204" pitchFamily="34" charset="0"/>
              <a:buChar char="•"/>
            </a:pPr>
            <a:r>
              <a:rPr lang="vi-VN" sz="1800" b="1" dirty="0">
                <a:solidFill>
                  <a:srgbClr val="002060"/>
                </a:solidFill>
                <a:latin typeface="Cambria" panose="02040503050406030204" pitchFamily="18" charset="0"/>
                <a:ea typeface="Cambria" panose="02040503050406030204" pitchFamily="18" charset="0"/>
              </a:rPr>
              <a:t>Khi đun dung dịch muối sẽ nóng lên và bốc hơi. Sau vài phút thì có hiện tượng nước bốc hơi hết và chỉ còn lại muối trắng trong bát.</a:t>
            </a:r>
          </a:p>
        </p:txBody>
      </p:sp>
    </p:spTree>
    <p:extLst>
      <p:ext uri="{BB962C8B-B14F-4D97-AF65-F5344CB8AC3E}">
        <p14:creationId xmlns:p14="http://schemas.microsoft.com/office/powerpoint/2010/main" val="42530782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green text on a black background&#10;&#10;Description automatically generated">
            <a:extLst>
              <a:ext uri="{FF2B5EF4-FFF2-40B4-BE49-F238E27FC236}">
                <a16:creationId xmlns:a16="http://schemas.microsoft.com/office/drawing/2014/main" id="{BBE06F42-B616-B59F-A92B-6306B32F21AF}"/>
              </a:ext>
            </a:extLst>
          </p:cNvPr>
          <p:cNvPicPr>
            <a:picLocks noChangeAspect="1"/>
          </p:cNvPicPr>
          <p:nvPr/>
        </p:nvPicPr>
        <p:blipFill>
          <a:blip r:embed="rId3"/>
          <a:stretch>
            <a:fillRect/>
          </a:stretch>
        </p:blipFill>
        <p:spPr>
          <a:xfrm>
            <a:off x="1270001" y="718568"/>
            <a:ext cx="5555889" cy="4280999"/>
          </a:xfrm>
          <a:prstGeom prst="rect">
            <a:avLst/>
          </a:prstGeom>
        </p:spPr>
      </p:pic>
    </p:spTree>
    <p:extLst>
      <p:ext uri="{BB962C8B-B14F-4D97-AF65-F5344CB8AC3E}">
        <p14:creationId xmlns:p14="http://schemas.microsoft.com/office/powerpoint/2010/main" val="20705363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315075" y="1077360"/>
            <a:ext cx="321469" cy="23574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vi-VN" sz="1350" kern="1200">
              <a:solidFill>
                <a:prstClr val="white"/>
              </a:solidFill>
              <a:latin typeface="Arial" panose="020B0604020202020204" pitchFamily="34" charset="0"/>
            </a:endParaRPr>
          </a:p>
        </p:txBody>
      </p:sp>
      <p:sp>
        <p:nvSpPr>
          <p:cNvPr id="10" name="Rounded Rectangle 9"/>
          <p:cNvSpPr/>
          <p:nvPr/>
        </p:nvSpPr>
        <p:spPr>
          <a:xfrm>
            <a:off x="1091820" y="542669"/>
            <a:ext cx="7438031" cy="23794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3000" b="1" kern="1200" dirty="0">
                <a:solidFill>
                  <a:srgbClr val="FF0000"/>
                </a:solidFill>
                <a:latin typeface="Calibri" panose="020F0502020204030204"/>
                <a:cs typeface="Calibri" panose="020F0502020204030204" pitchFamily="34" charset="0"/>
              </a:rPr>
              <a:t>2. </a:t>
            </a:r>
            <a:r>
              <a:rPr lang="vi-VN" sz="3000" b="1" kern="1200" dirty="0">
                <a:solidFill>
                  <a:srgbClr val="FF0000"/>
                </a:solidFill>
                <a:latin typeface="Calibri" panose="020F0502020204030204"/>
                <a:cs typeface="Calibri" panose="020F0502020204030204" pitchFamily="34" charset="0"/>
              </a:rPr>
              <a:t>Người dân ở vùng ven biển làm cách nào để sản xuất muối từ nước biển</a:t>
            </a:r>
            <a:r>
              <a:rPr lang="en-US" sz="3000" b="1" kern="1200" dirty="0">
                <a:solidFill>
                  <a:srgbClr val="FF0000"/>
                </a:solidFill>
                <a:latin typeface="Calibri" panose="020F0502020204030204"/>
                <a:cs typeface="Calibri" panose="020F0502020204030204" pitchFamily="34" charset="0"/>
              </a:rPr>
              <a:t>?</a:t>
            </a:r>
            <a:endParaRPr lang="vi-VN" sz="3000" b="1" kern="1200" dirty="0">
              <a:solidFill>
                <a:srgbClr val="FF000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42741895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F34B01A-F194-46C5-EB87-AA6BDF86A2C0}"/>
              </a:ext>
            </a:extLst>
          </p:cNvPr>
          <p:cNvSpPr/>
          <p:nvPr/>
        </p:nvSpPr>
        <p:spPr>
          <a:xfrm>
            <a:off x="207169" y="1"/>
            <a:ext cx="8786812" cy="121443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latin typeface="Calibri" panose="020F0502020204030204" pitchFamily="34" charset="0"/>
                <a:cs typeface="Calibri" panose="020F0502020204030204" pitchFamily="34" charset="0"/>
              </a:rPr>
              <a:t>Để sản xuất muối từ nước biển người ta dẫn nước biển vào các ruộng cát, sau đó lợi dụng sức nóng của mặt trời làm nước bốc hơi, muối không bay hơi sẽ đọng lại trên đồng muối để thu hoạch.</a:t>
            </a:r>
          </a:p>
        </p:txBody>
      </p:sp>
    </p:spTree>
    <p:extLst>
      <p:ext uri="{BB962C8B-B14F-4D97-AF65-F5344CB8AC3E}">
        <p14:creationId xmlns:p14="http://schemas.microsoft.com/office/powerpoint/2010/main" val="686200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red text on a black background&#10;&#10;Description automatically generated">
            <a:extLst>
              <a:ext uri="{FF2B5EF4-FFF2-40B4-BE49-F238E27FC236}">
                <a16:creationId xmlns:a16="http://schemas.microsoft.com/office/drawing/2014/main" id="{35FE5775-9F80-D9E4-94BC-CBA185F5A2D4}"/>
              </a:ext>
            </a:extLst>
          </p:cNvPr>
          <p:cNvPicPr>
            <a:picLocks noChangeAspect="1"/>
          </p:cNvPicPr>
          <p:nvPr/>
        </p:nvPicPr>
        <p:blipFill>
          <a:blip r:embed="rId2"/>
          <a:stretch>
            <a:fillRect/>
          </a:stretch>
        </p:blipFill>
        <p:spPr>
          <a:xfrm>
            <a:off x="537545" y="685798"/>
            <a:ext cx="6094306" cy="4906433"/>
          </a:xfrm>
          <a:prstGeom prst="rect">
            <a:avLst/>
          </a:prstGeom>
        </p:spPr>
      </p:pic>
    </p:spTree>
    <p:extLst>
      <p:ext uri="{BB962C8B-B14F-4D97-AF65-F5344CB8AC3E}">
        <p14:creationId xmlns:p14="http://schemas.microsoft.com/office/powerpoint/2010/main" val="818130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7650" y="947680"/>
            <a:ext cx="4839786" cy="923330"/>
          </a:xfrm>
          <a:prstGeom prst="rect">
            <a:avLst/>
          </a:prstGeom>
          <a:noFill/>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dirty="0" err="1">
                <a:ln w="0"/>
                <a:solidFill>
                  <a:srgbClr val="FF66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a:t>
            </a:r>
            <a:r>
              <a:rPr lang="en-US" sz="54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ả</a:t>
            </a:r>
            <a:r>
              <a:rPr lang="en-US" sz="5400" b="1" dirty="0" err="1">
                <a:ln w="0"/>
                <a:solidFill>
                  <a:srgbClr val="92D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a:t>
            </a:r>
            <a:r>
              <a:rPr lang="en-US" sz="54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a:t>
            </a:r>
            <a:r>
              <a:rPr lang="en-US" sz="5400" b="1" dirty="0" err="1">
                <a:ln w="0"/>
                <a:solidFill>
                  <a:srgbClr val="FFFF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ẩ</a:t>
            </a:r>
            <a:r>
              <a:rPr lang="en-US" sz="5400" b="1"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a:t>
            </a:r>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a:t>
            </a:r>
            <a:r>
              <a:rPr lang="en-US" sz="5400" b="1" dirty="0">
                <a:ln w="0"/>
                <a:solidFill>
                  <a:schemeClr val="accent2">
                    <a:lumMod val="60000"/>
                    <a:lumOff val="4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a:t>
            </a:r>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a:t>
            </a:r>
            <a:r>
              <a:rPr lang="en-US" sz="5400" b="1" dirty="0">
                <a:ln w="0"/>
                <a:solidFill>
                  <a:srgbClr val="FFFF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a:t>
            </a:r>
            <a:endParaRPr lang="en-US" sz="5400" b="1" cap="none" spc="0" dirty="0">
              <a:ln w="0"/>
              <a:solidFill>
                <a:srgbClr val="FFFF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6" name="Rectangle 5"/>
          <p:cNvSpPr/>
          <p:nvPr/>
        </p:nvSpPr>
        <p:spPr>
          <a:xfrm>
            <a:off x="3799730" y="1891900"/>
            <a:ext cx="3812261" cy="1754326"/>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C00000"/>
                </a:solidFill>
                <a:effectLst>
                  <a:outerShdw dist="38100" dir="2700000" algn="bl" rotWithShape="0">
                    <a:schemeClr val="accent5"/>
                  </a:outerShdw>
                </a:effectLst>
              </a:rPr>
              <a:t>C</a:t>
            </a:r>
            <a:r>
              <a:rPr lang="en-US" sz="5400" b="1" cap="none" spc="0" dirty="0">
                <a:ln w="13462">
                  <a:solidFill>
                    <a:schemeClr val="bg1"/>
                  </a:solidFill>
                  <a:prstDash val="solid"/>
                </a:ln>
                <a:solidFill>
                  <a:schemeClr val="accent1">
                    <a:lumMod val="50000"/>
                    <a:lumOff val="50000"/>
                  </a:schemeClr>
                </a:solidFill>
                <a:effectLst>
                  <a:outerShdw dist="38100" dir="2700000" algn="bl" rotWithShape="0">
                    <a:schemeClr val="accent5"/>
                  </a:outerShdw>
                </a:effectLst>
              </a:rPr>
              <a:t>Ơ</a:t>
            </a:r>
            <a:r>
              <a:rPr lang="en-US" sz="5400" b="1" cap="none" spc="0" dirty="0">
                <a:ln w="13462">
                  <a:solidFill>
                    <a:schemeClr val="bg1"/>
                  </a:solidFill>
                  <a:prstDash val="solid"/>
                </a:ln>
                <a:solidFill>
                  <a:srgbClr val="0070C0"/>
                </a:solidFill>
                <a:effectLst>
                  <a:outerShdw dist="38100" dir="2700000" algn="bl" rotWithShape="0">
                    <a:schemeClr val="accent5"/>
                  </a:outerShdw>
                </a:effectLst>
              </a:rPr>
              <a:t>N</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a:ln w="13462">
                  <a:solidFill>
                    <a:schemeClr val="bg1"/>
                  </a:solidFill>
                  <a:prstDash val="solid"/>
                </a:ln>
                <a:solidFill>
                  <a:srgbClr val="FF6600"/>
                </a:solidFill>
                <a:effectLst>
                  <a:outerShdw dist="38100" dir="2700000" algn="bl" rotWithShape="0">
                    <a:schemeClr val="accent5"/>
                  </a:outerShdw>
                </a:effectLst>
              </a:rPr>
              <a:t>M</a:t>
            </a:r>
            <a:r>
              <a:rPr lang="en-US" sz="5400" b="1" cap="none" spc="0" dirty="0">
                <a:ln w="13462">
                  <a:solidFill>
                    <a:schemeClr val="bg1"/>
                  </a:solidFill>
                  <a:prstDash val="solid"/>
                </a:ln>
                <a:solidFill>
                  <a:schemeClr val="accent5">
                    <a:lumMod val="50000"/>
                  </a:schemeClr>
                </a:solidFill>
                <a:effectLst>
                  <a:outerShdw dist="38100" dir="2700000" algn="bl" rotWithShape="0">
                    <a:schemeClr val="accent5"/>
                  </a:outerShdw>
                </a:effectLst>
              </a:rPr>
              <a:t>Ư</a:t>
            </a:r>
            <a:r>
              <a:rPr lang="en-US" sz="5400" b="1" cap="none" spc="0" dirty="0">
                <a:ln w="13462">
                  <a:solidFill>
                    <a:schemeClr val="bg1"/>
                  </a:solidFill>
                  <a:prstDash val="solid"/>
                </a:ln>
                <a:solidFill>
                  <a:srgbClr val="FFFF00"/>
                </a:solidFill>
                <a:effectLst>
                  <a:outerShdw dist="38100" dir="2700000" algn="bl" rotWithShape="0">
                    <a:schemeClr val="accent5"/>
                  </a:outerShdw>
                </a:effectLst>
              </a:rPr>
              <a:t>A</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ctr"/>
            <a:r>
              <a:rPr lang="en-US" sz="5400" b="1" cap="none" spc="0" dirty="0">
                <a:ln w="13462">
                  <a:solidFill>
                    <a:schemeClr val="bg1"/>
                  </a:solidFill>
                  <a:prstDash val="solid"/>
                </a:ln>
                <a:solidFill>
                  <a:schemeClr val="bg1">
                    <a:lumMod val="75000"/>
                  </a:schemeClr>
                </a:solidFill>
                <a:effectLst>
                  <a:outerShdw dist="38100" dir="2700000" algn="bl" rotWithShape="0">
                    <a:schemeClr val="accent5"/>
                  </a:outerShdw>
                </a:effectLst>
              </a:rPr>
              <a:t>S</a:t>
            </a:r>
            <a:r>
              <a:rPr lang="en-US" sz="5400" b="1" cap="none" spc="0" dirty="0">
                <a:ln w="13462">
                  <a:solidFill>
                    <a:schemeClr val="bg1"/>
                  </a:solidFill>
                  <a:prstDash val="solid"/>
                </a:ln>
                <a:solidFill>
                  <a:srgbClr val="DDE133"/>
                </a:solidFill>
                <a:effectLst>
                  <a:outerShdw dist="38100" dir="2700000" algn="bl" rotWithShape="0">
                    <a:schemeClr val="accent5"/>
                  </a:outerShdw>
                </a:effectLst>
              </a:rPr>
              <a:t>Ắ</a:t>
            </a:r>
            <a:r>
              <a:rPr lang="en-US" sz="5400" b="1" cap="none" spc="0" dirty="0">
                <a:ln w="13462">
                  <a:solidFill>
                    <a:schemeClr val="bg1"/>
                  </a:solidFill>
                  <a:prstDash val="solid"/>
                </a:ln>
                <a:solidFill>
                  <a:srgbClr val="FFC000"/>
                </a:solidFill>
                <a:effectLst>
                  <a:outerShdw dist="38100" dir="2700000" algn="bl" rotWithShape="0">
                    <a:schemeClr val="accent5"/>
                  </a:outerShdw>
                </a:effectLst>
              </a:rPr>
              <a:t>C</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a:ln w="13462">
                  <a:solidFill>
                    <a:schemeClr val="bg1"/>
                  </a:solidFill>
                  <a:prstDash val="solid"/>
                </a:ln>
                <a:solidFill>
                  <a:srgbClr val="C00000"/>
                </a:solidFill>
                <a:effectLst>
                  <a:outerShdw dist="38100" dir="2700000" algn="bl" rotWithShape="0">
                    <a:schemeClr val="accent5"/>
                  </a:outerShdw>
                </a:effectLst>
              </a:rPr>
              <a:t>M</a:t>
            </a:r>
            <a:r>
              <a:rPr lang="en-US" sz="5400" b="1" cap="none" spc="0" dirty="0">
                <a:ln w="13462">
                  <a:solidFill>
                    <a:schemeClr val="bg1"/>
                  </a:solidFill>
                  <a:prstDash val="solid"/>
                </a:ln>
                <a:solidFill>
                  <a:srgbClr val="FF0000"/>
                </a:solidFill>
                <a:effectLst>
                  <a:outerShdw dist="38100" dir="2700000" algn="bl" rotWithShape="0">
                    <a:schemeClr val="accent5"/>
                  </a:outerShdw>
                </a:effectLst>
              </a:rPr>
              <a:t>À</a:t>
            </a:r>
            <a:r>
              <a:rPr lang="en-US" sz="5400" b="1" cap="none" spc="0" dirty="0">
                <a:ln w="13462">
                  <a:solidFill>
                    <a:schemeClr val="bg1"/>
                  </a:solidFill>
                  <a:prstDash val="solid"/>
                </a:ln>
                <a:solidFill>
                  <a:schemeClr val="accent3">
                    <a:lumMod val="50000"/>
                  </a:schemeClr>
                </a:solidFill>
                <a:effectLst>
                  <a:outerShdw dist="38100" dir="2700000" algn="bl" rotWithShape="0">
                    <a:schemeClr val="accent5"/>
                  </a:outerShdw>
                </a:effectLst>
              </a:rPr>
              <a:t>U</a:t>
            </a:r>
          </a:p>
        </p:txBody>
      </p:sp>
    </p:spTree>
    <p:extLst>
      <p:ext uri="{BB962C8B-B14F-4D97-AF65-F5344CB8AC3E}">
        <p14:creationId xmlns:p14="http://schemas.microsoft.com/office/powerpoint/2010/main" val="1573817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1FB454-D728-A315-CB89-5B488AAA34E2}"/>
              </a:ext>
            </a:extLst>
          </p:cNvPr>
          <p:cNvPicPr>
            <a:picLocks noChangeAspect="1"/>
          </p:cNvPicPr>
          <p:nvPr/>
        </p:nvPicPr>
        <p:blipFill>
          <a:blip r:embed="rId2"/>
          <a:stretch>
            <a:fillRect/>
          </a:stretch>
        </p:blipFill>
        <p:spPr>
          <a:xfrm>
            <a:off x="2117764" y="734287"/>
            <a:ext cx="4965623" cy="2103303"/>
          </a:xfrm>
          <a:prstGeom prst="rect">
            <a:avLst/>
          </a:prstGeom>
        </p:spPr>
      </p:pic>
    </p:spTree>
    <p:extLst>
      <p:ext uri="{BB962C8B-B14F-4D97-AF65-F5344CB8AC3E}">
        <p14:creationId xmlns:p14="http://schemas.microsoft.com/office/powerpoint/2010/main" val="73188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390"/>
            <a:ext cx="4785404" cy="2572723"/>
          </a:xfrm>
          <a:prstGeom prst="rect">
            <a:avLst/>
          </a:prstGeom>
        </p:spPr>
      </p:pic>
      <p:sp>
        <p:nvSpPr>
          <p:cNvPr id="6" name="Rectangle 5"/>
          <p:cNvSpPr/>
          <p:nvPr/>
        </p:nvSpPr>
        <p:spPr>
          <a:xfrm rot="21392492">
            <a:off x="790023" y="763289"/>
            <a:ext cx="3230495" cy="954107"/>
          </a:xfrm>
          <a:prstGeom prst="rect">
            <a:avLst/>
          </a:prstGeom>
        </p:spPr>
        <p:txBody>
          <a:bodyPr wrap="square">
            <a:spAutoFit/>
          </a:bodyPr>
          <a:lstStyle/>
          <a:p>
            <a:pPr algn="ct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lại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mặn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2" name="圆角矩形 14"/>
          <p:cNvSpPr/>
          <p:nvPr/>
        </p:nvSpPr>
        <p:spPr>
          <a:xfrm>
            <a:off x="4487116" y="289010"/>
            <a:ext cx="4344059" cy="3106177"/>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TextBox 55"/>
          <p:cNvSpPr txBox="1"/>
          <p:nvPr/>
        </p:nvSpPr>
        <p:spPr>
          <a:xfrm>
            <a:off x="4949976" y="547511"/>
            <a:ext cx="3759481"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Nước</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biển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mặn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vì</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có</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muối</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a:t>
            </a:r>
            <a:endParaRPr lang="vi-VN"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endParaRPr>
          </a:p>
        </p:txBody>
      </p:sp>
      <p:pic>
        <p:nvPicPr>
          <p:cNvPr id="4" name="图片 8">
            <a:extLst>
              <a:ext uri="{FF2B5EF4-FFF2-40B4-BE49-F238E27FC236}">
                <a16:creationId xmlns:a16="http://schemas.microsoft.com/office/drawing/2014/main" id="{AA927C07-A494-A913-637A-63865A8D8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9343"/>
            <a:ext cx="4785404" cy="2572723"/>
          </a:xfrm>
          <a:prstGeom prst="rect">
            <a:avLst/>
          </a:prstGeom>
        </p:spPr>
      </p:pic>
      <p:sp>
        <p:nvSpPr>
          <p:cNvPr id="7" name="Rectangle 6">
            <a:extLst>
              <a:ext uri="{FF2B5EF4-FFF2-40B4-BE49-F238E27FC236}">
                <a16:creationId xmlns:a16="http://schemas.microsoft.com/office/drawing/2014/main" id="{75DEF2E6-D627-F083-1A9A-EEE2F5D0B6BD}"/>
              </a:ext>
            </a:extLst>
          </p:cNvPr>
          <p:cNvSpPr/>
          <p:nvPr/>
        </p:nvSpPr>
        <p:spPr>
          <a:xfrm rot="21392492">
            <a:off x="705357" y="2774578"/>
            <a:ext cx="3230495" cy="1384995"/>
          </a:xfrm>
          <a:prstGeom prst="rect">
            <a:avLst/>
          </a:prstGeom>
        </p:spPr>
        <p:txBody>
          <a:bodyPr wrap="square">
            <a:spAutoFit/>
          </a:bodyPr>
          <a:lstStyle/>
          <a:p>
            <a:pPr algn="ct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Em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muối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A7B1D989-7719-B21A-CF26-91E4F2A3C4A3}"/>
              </a:ext>
            </a:extLst>
          </p:cNvPr>
          <p:cNvSpPr txBox="1"/>
          <p:nvPr/>
        </p:nvSpPr>
        <p:spPr>
          <a:xfrm>
            <a:off x="4916109" y="1478845"/>
            <a:ext cx="3759481" cy="1384995"/>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Em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không</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thể</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nhìn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thấy</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muối</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trong</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nước</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biển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a:t>
            </a:r>
            <a:endParaRPr lang="vi-VN"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607489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animBg="1"/>
      <p:bldP spid="5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528A-1C24-5D97-12FD-0B1C1291E074}"/>
              </a:ext>
            </a:extLst>
          </p:cNvPr>
          <p:cNvSpPr>
            <a:spLocks noGrp="1"/>
          </p:cNvSpPr>
          <p:nvPr>
            <p:ph type="title"/>
          </p:nvPr>
        </p:nvSpPr>
        <p:spPr>
          <a:xfrm>
            <a:off x="1462550" y="2873625"/>
            <a:ext cx="2272500" cy="600600"/>
          </a:xfrm>
        </p:spPr>
        <p:txBody>
          <a:bodyPr/>
          <a:lstStyle/>
          <a:p>
            <a:endParaRPr lang="en-US" dirty="0"/>
          </a:p>
        </p:txBody>
      </p:sp>
      <p:sp>
        <p:nvSpPr>
          <p:cNvPr id="4" name="Subtitle 3">
            <a:extLst>
              <a:ext uri="{FF2B5EF4-FFF2-40B4-BE49-F238E27FC236}">
                <a16:creationId xmlns:a16="http://schemas.microsoft.com/office/drawing/2014/main" id="{57814FFE-71E1-5EBF-A741-942004A7A82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6988B85-FA4C-83D5-5C9E-A1D886A8B87B}"/>
              </a:ext>
            </a:extLst>
          </p:cNvPr>
          <p:cNvPicPr>
            <a:picLocks noChangeAspect="1"/>
          </p:cNvPicPr>
          <p:nvPr/>
        </p:nvPicPr>
        <p:blipFill>
          <a:blip r:embed="rId2"/>
          <a:stretch>
            <a:fillRect/>
          </a:stretch>
        </p:blipFill>
        <p:spPr>
          <a:xfrm>
            <a:off x="1667646" y="539403"/>
            <a:ext cx="2560542" cy="1072989"/>
          </a:xfrm>
          <a:prstGeom prst="rect">
            <a:avLst/>
          </a:prstGeom>
        </p:spPr>
      </p:pic>
      <p:pic>
        <p:nvPicPr>
          <p:cNvPr id="6" name="Picture 5" descr="A white and pink text on a black background&#10;&#10;Description automatically generated">
            <a:extLst>
              <a:ext uri="{FF2B5EF4-FFF2-40B4-BE49-F238E27FC236}">
                <a16:creationId xmlns:a16="http://schemas.microsoft.com/office/drawing/2014/main" id="{2304DE38-B4D2-CF74-05E5-147AFCCCBEE5}"/>
              </a:ext>
            </a:extLst>
          </p:cNvPr>
          <p:cNvPicPr>
            <a:picLocks noChangeAspect="1"/>
          </p:cNvPicPr>
          <p:nvPr/>
        </p:nvPicPr>
        <p:blipFill>
          <a:blip r:embed="rId3"/>
          <a:stretch>
            <a:fillRect/>
          </a:stretch>
        </p:blipFill>
        <p:spPr>
          <a:xfrm>
            <a:off x="2739280" y="1304237"/>
            <a:ext cx="5046133" cy="2414654"/>
          </a:xfrm>
          <a:prstGeom prst="rect">
            <a:avLst/>
          </a:prstGeom>
        </p:spPr>
      </p:pic>
    </p:spTree>
    <p:extLst>
      <p:ext uri="{BB962C8B-B14F-4D97-AF65-F5344CB8AC3E}">
        <p14:creationId xmlns:p14="http://schemas.microsoft.com/office/powerpoint/2010/main" val="123983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green text on a black background&#10;&#10;Description automatically generated">
            <a:extLst>
              <a:ext uri="{FF2B5EF4-FFF2-40B4-BE49-F238E27FC236}">
                <a16:creationId xmlns:a16="http://schemas.microsoft.com/office/drawing/2014/main" id="{5673988A-1164-2E92-D058-65B73F4CC4A4}"/>
              </a:ext>
            </a:extLst>
          </p:cNvPr>
          <p:cNvPicPr>
            <a:picLocks noChangeAspect="1"/>
          </p:cNvPicPr>
          <p:nvPr/>
        </p:nvPicPr>
        <p:blipFill>
          <a:blip r:embed="rId3"/>
          <a:stretch>
            <a:fillRect/>
          </a:stretch>
        </p:blipFill>
        <p:spPr>
          <a:xfrm>
            <a:off x="718527" y="406400"/>
            <a:ext cx="6867358" cy="5143500"/>
          </a:xfrm>
          <a:prstGeom prst="rect">
            <a:avLst/>
          </a:prstGeom>
        </p:spPr>
      </p:pic>
    </p:spTree>
    <p:extLst>
      <p:ext uri="{BB962C8B-B14F-4D97-AF65-F5344CB8AC3E}">
        <p14:creationId xmlns:p14="http://schemas.microsoft.com/office/powerpoint/2010/main" val="253086517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18"/>
          <p:cNvSpPr txBox="1"/>
          <p:nvPr/>
        </p:nvSpPr>
        <p:spPr>
          <a:xfrm>
            <a:off x="838200" y="1139489"/>
            <a:ext cx="7923663" cy="2800767"/>
          </a:xfrm>
          <a:prstGeom prst="rect">
            <a:avLst/>
          </a:prstGeom>
          <a:noFill/>
        </p:spPr>
        <p:txBody>
          <a:bodyPr wrap="square" rtlCol="0">
            <a:spAutoFit/>
          </a:bodyPr>
          <a:lstStyle/>
          <a:p>
            <a:pPr lvl="0" algn="just"/>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Hỗn hợp được tạo thành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 hai hay nhiều chất trộn lẫn với nhau. Trong hỗn hợp, mỗi chất giữ nguyên tính chất của nó.</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algn="just"/>
            <a:endParaRPr lang="vi-VN" sz="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lvl="0" algn="just"/>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Hỗn hợp chất lỏng với chất rắn hoà tan, phân bố đều hoặc hỗn hợp chất lỏng với chất lỏng hoà tan, phân bố đều vào nhau tạo thành dung dịch.</a:t>
            </a:r>
          </a:p>
        </p:txBody>
      </p:sp>
    </p:spTree>
    <p:extLst>
      <p:ext uri="{BB962C8B-B14F-4D97-AF65-F5344CB8AC3E}">
        <p14:creationId xmlns:p14="http://schemas.microsoft.com/office/powerpoint/2010/main" val="15247040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4" name="Rectangle 3"/>
          <p:cNvSpPr/>
          <p:nvPr/>
        </p:nvSpPr>
        <p:spPr>
          <a:xfrm>
            <a:off x="1546289" y="933610"/>
            <a:ext cx="6051422" cy="1446550"/>
          </a:xfrm>
          <a:prstGeom prst="rect">
            <a:avLst/>
          </a:prstGeom>
        </p:spPr>
        <p:txBody>
          <a:bodyPr wrap="square">
            <a:spAutoFit/>
          </a:bodyPr>
          <a:lstStyle/>
          <a:p>
            <a:pPr marL="0" marR="0" lvl="1"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rPr>
              <a:t>1. </a:t>
            </a:r>
            <a:r>
              <a:rPr lang="en-US" altLang="en-US" sz="4400" b="1" dirty="0" err="1">
                <a:solidFill>
                  <a:srgbClr val="002060"/>
                </a:solidFill>
                <a:latin typeface="Cambria" panose="02040503050406030204" pitchFamily="18" charset="0"/>
                <a:ea typeface="Cambria" panose="02040503050406030204" pitchFamily="18" charset="0"/>
              </a:rPr>
              <a:t>Phân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biệt</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hỗn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hợp</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và</a:t>
            </a:r>
            <a:r>
              <a:rPr lang="en-US" altLang="en-US" sz="4400" b="1" dirty="0">
                <a:solidFill>
                  <a:srgbClr val="002060"/>
                </a:solidFill>
                <a:latin typeface="Cambria" panose="02040503050406030204" pitchFamily="18" charset="0"/>
                <a:ea typeface="Cambria" panose="02040503050406030204" pitchFamily="18" charset="0"/>
              </a:rPr>
              <a:t> dung </a:t>
            </a:r>
            <a:r>
              <a:rPr lang="en-US" altLang="en-US" sz="4400" b="1" dirty="0" err="1">
                <a:solidFill>
                  <a:srgbClr val="002060"/>
                </a:solidFill>
                <a:latin typeface="Cambria" panose="02040503050406030204" pitchFamily="18" charset="0"/>
                <a:ea typeface="Cambria" panose="02040503050406030204" pitchFamily="18" charset="0"/>
              </a:rPr>
              <a:t>dịch</a:t>
            </a:r>
            <a:endParaRPr kumimoji="0" lang="en-US" alt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295158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279400" y="94277"/>
            <a:ext cx="8484042" cy="616924"/>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800" b="1" dirty="0" err="1">
                <a:solidFill>
                  <a:srgbClr val="002060"/>
                </a:solidFill>
                <a:latin typeface="Cambria" panose="02040503050406030204" pitchFamily="18" charset="0"/>
                <a:ea typeface="Cambria" panose="02040503050406030204" pitchFamily="18" charset="0"/>
              </a:rPr>
              <a:t>Thí</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nghiệm</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tạo</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hỗn</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hợp</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và</a:t>
            </a:r>
            <a:r>
              <a:rPr lang="en-US" altLang="zh-CN" sz="2800" b="1" dirty="0">
                <a:solidFill>
                  <a:srgbClr val="002060"/>
                </a:solidFill>
                <a:latin typeface="Cambria" panose="02040503050406030204" pitchFamily="18" charset="0"/>
                <a:ea typeface="Cambria" panose="02040503050406030204" pitchFamily="18" charset="0"/>
              </a:rPr>
              <a:t> dung </a:t>
            </a:r>
            <a:r>
              <a:rPr lang="en-US" altLang="zh-CN" sz="2800" b="1" dirty="0" err="1">
                <a:solidFill>
                  <a:srgbClr val="002060"/>
                </a:solidFill>
                <a:latin typeface="Cambria" panose="02040503050406030204" pitchFamily="18" charset="0"/>
                <a:ea typeface="Cambria" panose="02040503050406030204" pitchFamily="18" charset="0"/>
              </a:rPr>
              <a:t>dịch</a:t>
            </a:r>
            <a:r>
              <a:rPr lang="en-US" altLang="zh-CN" sz="2800" b="1" dirty="0">
                <a:solidFill>
                  <a:srgbClr val="002060"/>
                </a:solidFill>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5" name="TextBox 4">
            <a:extLst>
              <a:ext uri="{FF2B5EF4-FFF2-40B4-BE49-F238E27FC236}">
                <a16:creationId xmlns:a16="http://schemas.microsoft.com/office/drawing/2014/main" id="{A1D37117-C212-2C54-003B-431AC50993B6}"/>
              </a:ext>
            </a:extLst>
          </p:cNvPr>
          <p:cNvSpPr txBox="1"/>
          <p:nvPr/>
        </p:nvSpPr>
        <p:spPr>
          <a:xfrm>
            <a:off x="313267" y="982133"/>
            <a:ext cx="8720666" cy="1200329"/>
          </a:xfrm>
          <a:prstGeom prst="rect">
            <a:avLst/>
          </a:prstGeom>
          <a:noFill/>
        </p:spPr>
        <p:txBody>
          <a:bodyPr wrap="square" rtlCol="0">
            <a:spAutoFit/>
          </a:bodyPr>
          <a:lstStyle/>
          <a:p>
            <a:pPr algn="just"/>
            <a:r>
              <a:rPr lang="vi-VN" sz="2400" b="1" i="1" dirty="0">
                <a:solidFill>
                  <a:srgbClr val="000000"/>
                </a:solidFill>
                <a:effectLst/>
                <a:latin typeface="Calibri" panose="020F0502020204030204" pitchFamily="34" charset="0"/>
                <a:cs typeface="Calibri" panose="020F0502020204030204" pitchFamily="34" charset="0"/>
              </a:rPr>
              <a:t>Chuẩn bị:</a:t>
            </a:r>
            <a:r>
              <a:rPr lang="vi-VN" sz="2400" b="1" i="0" dirty="0">
                <a:solidFill>
                  <a:srgbClr val="000000"/>
                </a:solidFill>
                <a:effectLst/>
                <a:latin typeface="Calibri" panose="020F0502020204030204" pitchFamily="34" charset="0"/>
                <a:cs typeface="Calibri" panose="020F0502020204030204" pitchFamily="34" charset="0"/>
              </a:rPr>
              <a:t> </a:t>
            </a:r>
            <a:r>
              <a:rPr lang="vi-VN" sz="2400" b="0" i="0" dirty="0">
                <a:solidFill>
                  <a:srgbClr val="000000"/>
                </a:solidFill>
                <a:effectLst/>
                <a:latin typeface="Calibri" panose="020F0502020204030204" pitchFamily="34" charset="0"/>
                <a:cs typeface="Calibri" panose="020F0502020204030204" pitchFamily="34" charset="0"/>
              </a:rPr>
              <a:t>muối ăn, hạt tiêu, 1 thìa, 1 đĩa, 1 cốc thuỷ tinh chứa nước.</a:t>
            </a:r>
          </a:p>
          <a:p>
            <a:pPr algn="just"/>
            <a:r>
              <a:rPr lang="vi-VN" sz="2400" b="1" i="1" dirty="0">
                <a:solidFill>
                  <a:srgbClr val="000000"/>
                </a:solidFill>
                <a:effectLst/>
                <a:latin typeface="Calibri" panose="020F0502020204030204" pitchFamily="34" charset="0"/>
                <a:cs typeface="Calibri" panose="020F0502020204030204" pitchFamily="34" charset="0"/>
              </a:rPr>
              <a:t>Tiến hành:</a:t>
            </a:r>
            <a:endParaRPr lang="vi-VN" sz="2400" b="1" i="0" dirty="0">
              <a:solidFill>
                <a:srgbClr val="000000"/>
              </a:solidFill>
              <a:effectLst/>
              <a:latin typeface="Calibri" panose="020F0502020204030204" pitchFamily="34" charset="0"/>
              <a:cs typeface="Calibri" panose="020F0502020204030204" pitchFamily="34" charset="0"/>
            </a:endParaRPr>
          </a:p>
          <a:p>
            <a:pPr algn="just"/>
            <a:r>
              <a:rPr lang="vi-VN" sz="2400" b="0" i="0" dirty="0">
                <a:solidFill>
                  <a:srgbClr val="000000"/>
                </a:solidFill>
                <a:effectLst/>
                <a:latin typeface="Calibri" panose="020F0502020204030204" pitchFamily="34" charset="0"/>
                <a:cs typeface="Calibri" panose="020F0502020204030204" pitchFamily="34" charset="0"/>
              </a:rPr>
              <a:t>- Lấy 1 thìa muối ăn, 1 thìa hạt tiêu cho vào đĩa và trộn đều (hình 1).</a:t>
            </a:r>
          </a:p>
        </p:txBody>
      </p:sp>
      <p:pic>
        <p:nvPicPr>
          <p:cNvPr id="7" name="Picture 6">
            <a:extLst>
              <a:ext uri="{FF2B5EF4-FFF2-40B4-BE49-F238E27FC236}">
                <a16:creationId xmlns:a16="http://schemas.microsoft.com/office/drawing/2014/main" id="{B849C3BE-1BE1-4018-7120-33E742EAAD3B}"/>
              </a:ext>
            </a:extLst>
          </p:cNvPr>
          <p:cNvPicPr>
            <a:picLocks noChangeAspect="1"/>
          </p:cNvPicPr>
          <p:nvPr/>
        </p:nvPicPr>
        <p:blipFill>
          <a:blip r:embed="rId3"/>
          <a:stretch>
            <a:fillRect/>
          </a:stretch>
        </p:blipFill>
        <p:spPr>
          <a:xfrm>
            <a:off x="1536171" y="2255308"/>
            <a:ext cx="6105525" cy="2495550"/>
          </a:xfrm>
          <a:prstGeom prst="rect">
            <a:avLst/>
          </a:prstGeom>
        </p:spPr>
      </p:pic>
    </p:spTree>
    <p:extLst>
      <p:ext uri="{BB962C8B-B14F-4D97-AF65-F5344CB8AC3E}">
        <p14:creationId xmlns:p14="http://schemas.microsoft.com/office/powerpoint/2010/main" val="3455313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6494" y="0"/>
            <a:ext cx="4305504" cy="4114800"/>
          </a:xfrm>
          <a:custGeom>
            <a:avLst/>
            <a:gdLst/>
            <a:ahLst/>
            <a:cxnLst/>
            <a:rect l="l" t="t" r="r" b="b"/>
            <a:pathLst>
              <a:path w="8611007" h="8229600">
                <a:moveTo>
                  <a:pt x="0" y="0"/>
                </a:moveTo>
                <a:lnTo>
                  <a:pt x="8611007" y="0"/>
                </a:lnTo>
                <a:lnTo>
                  <a:pt x="8611007" y="8229600"/>
                </a:lnTo>
                <a:lnTo>
                  <a:pt x="0" y="8229600"/>
                </a:lnTo>
                <a:lnTo>
                  <a:pt x="0" y="0"/>
                </a:lnTo>
                <a:close/>
              </a:path>
            </a:pathLst>
          </a:custGeom>
          <a:blipFill>
            <a:blip r:embed="rId2"/>
            <a:stretch>
              <a:fillRect/>
            </a:stretch>
          </a:blipFill>
        </p:spPr>
      </p:sp>
      <p:sp>
        <p:nvSpPr>
          <p:cNvPr id="3" name="Freeform 3"/>
          <p:cNvSpPr/>
          <p:nvPr/>
        </p:nvSpPr>
        <p:spPr>
          <a:xfrm>
            <a:off x="5524414" y="0"/>
            <a:ext cx="3619587" cy="3459265"/>
          </a:xfrm>
          <a:custGeom>
            <a:avLst/>
            <a:gdLst/>
            <a:ahLst/>
            <a:cxnLst/>
            <a:rect l="l" t="t" r="r" b="b"/>
            <a:pathLst>
              <a:path w="7239173" h="6918529">
                <a:moveTo>
                  <a:pt x="0" y="0"/>
                </a:moveTo>
                <a:lnTo>
                  <a:pt x="7239173" y="0"/>
                </a:lnTo>
                <a:lnTo>
                  <a:pt x="7239173" y="6918529"/>
                </a:lnTo>
                <a:lnTo>
                  <a:pt x="0" y="6918529"/>
                </a:lnTo>
                <a:lnTo>
                  <a:pt x="0" y="0"/>
                </a:lnTo>
                <a:close/>
              </a:path>
            </a:pathLst>
          </a:custGeom>
          <a:blipFill>
            <a:blip r:embed="rId2"/>
            <a:stretch>
              <a:fillRect/>
            </a:stretch>
          </a:blipFill>
        </p:spPr>
      </p:sp>
      <p:sp>
        <p:nvSpPr>
          <p:cNvPr id="4" name="Freeform 4"/>
          <p:cNvSpPr/>
          <p:nvPr/>
        </p:nvSpPr>
        <p:spPr>
          <a:xfrm>
            <a:off x="-3167684" y="-145211"/>
            <a:ext cx="4305504" cy="4114800"/>
          </a:xfrm>
          <a:custGeom>
            <a:avLst/>
            <a:gdLst/>
            <a:ahLst/>
            <a:cxnLst/>
            <a:rect l="l" t="t" r="r" b="b"/>
            <a:pathLst>
              <a:path w="8611007" h="8229600">
                <a:moveTo>
                  <a:pt x="0" y="0"/>
                </a:moveTo>
                <a:lnTo>
                  <a:pt x="8611007" y="0"/>
                </a:lnTo>
                <a:lnTo>
                  <a:pt x="8611007" y="8229600"/>
                </a:lnTo>
                <a:lnTo>
                  <a:pt x="0" y="8229600"/>
                </a:lnTo>
                <a:lnTo>
                  <a:pt x="0" y="0"/>
                </a:lnTo>
                <a:close/>
              </a:path>
            </a:pathLst>
          </a:custGeom>
          <a:blipFill>
            <a:blip r:embed="rId2"/>
            <a:stretch>
              <a:fillRect/>
            </a:stretch>
          </a:blipFill>
        </p:spPr>
      </p:sp>
      <p:sp>
        <p:nvSpPr>
          <p:cNvPr id="5" name="Freeform 5"/>
          <p:cNvSpPr/>
          <p:nvPr/>
        </p:nvSpPr>
        <p:spPr>
          <a:xfrm>
            <a:off x="266497" y="3692241"/>
            <a:ext cx="4305504" cy="4114800"/>
          </a:xfrm>
          <a:custGeom>
            <a:avLst/>
            <a:gdLst/>
            <a:ahLst/>
            <a:cxnLst/>
            <a:rect l="l" t="t" r="r" b="b"/>
            <a:pathLst>
              <a:path w="8611007" h="8229600">
                <a:moveTo>
                  <a:pt x="0" y="0"/>
                </a:moveTo>
                <a:lnTo>
                  <a:pt x="8611007" y="0"/>
                </a:lnTo>
                <a:lnTo>
                  <a:pt x="8611007" y="8229600"/>
                </a:lnTo>
                <a:lnTo>
                  <a:pt x="0" y="8229600"/>
                </a:lnTo>
                <a:lnTo>
                  <a:pt x="0" y="0"/>
                </a:lnTo>
                <a:close/>
              </a:path>
            </a:pathLst>
          </a:custGeom>
          <a:blipFill>
            <a:blip r:embed="rId2"/>
            <a:stretch>
              <a:fillRect/>
            </a:stretch>
          </a:blipFill>
        </p:spPr>
      </p:sp>
      <p:grpSp>
        <p:nvGrpSpPr>
          <p:cNvPr id="6" name="Group 6"/>
          <p:cNvGrpSpPr/>
          <p:nvPr/>
        </p:nvGrpSpPr>
        <p:grpSpPr>
          <a:xfrm>
            <a:off x="454007" y="590550"/>
            <a:ext cx="8270894" cy="3056149"/>
            <a:chOff x="0" y="0"/>
            <a:chExt cx="4356685" cy="1609823"/>
          </a:xfrm>
        </p:grpSpPr>
        <p:sp>
          <p:nvSpPr>
            <p:cNvPr id="7" name="Freeform 7"/>
            <p:cNvSpPr/>
            <p:nvPr/>
          </p:nvSpPr>
          <p:spPr>
            <a:xfrm>
              <a:off x="0" y="0"/>
              <a:ext cx="4356685" cy="1609823"/>
            </a:xfrm>
            <a:custGeom>
              <a:avLst/>
              <a:gdLst/>
              <a:ahLst/>
              <a:cxnLst/>
              <a:rect l="l" t="t" r="r" b="b"/>
              <a:pathLst>
                <a:path w="4356685" h="1609823">
                  <a:moveTo>
                    <a:pt x="0" y="0"/>
                  </a:moveTo>
                  <a:lnTo>
                    <a:pt x="4356685" y="0"/>
                  </a:lnTo>
                  <a:lnTo>
                    <a:pt x="4356685" y="1609823"/>
                  </a:lnTo>
                  <a:lnTo>
                    <a:pt x="0" y="1609823"/>
                  </a:lnTo>
                  <a:close/>
                </a:path>
              </a:pathLst>
            </a:custGeom>
            <a:solidFill>
              <a:srgbClr val="FFFFFF">
                <a:alpha val="74902"/>
              </a:srgbClr>
            </a:solidFill>
          </p:spPr>
        </p:sp>
        <p:sp>
          <p:nvSpPr>
            <p:cNvPr id="8" name="TextBox 8"/>
            <p:cNvSpPr txBox="1"/>
            <p:nvPr/>
          </p:nvSpPr>
          <p:spPr>
            <a:xfrm>
              <a:off x="0" y="-76200"/>
              <a:ext cx="4356685" cy="1686023"/>
            </a:xfrm>
            <a:prstGeom prst="rect">
              <a:avLst/>
            </a:prstGeom>
          </p:spPr>
          <p:txBody>
            <a:bodyPr lIns="25400" tIns="25400" rIns="25400" bIns="25400" rtlCol="0" anchor="ctr"/>
            <a:lstStyle/>
            <a:p>
              <a:pPr algn="ctr" defTabSz="457200">
                <a:lnSpc>
                  <a:spcPts val="1330"/>
                </a:lnSpc>
                <a:spcBef>
                  <a:spcPct val="0"/>
                </a:spcBef>
                <a:buClrTx/>
                <a:defRPr/>
              </a:pPr>
              <a:endParaRPr sz="900" kern="1200">
                <a:solidFill>
                  <a:prstClr val="black"/>
                </a:solidFill>
                <a:latin typeface="Calibri"/>
                <a:ea typeface="+mn-ea"/>
                <a:cs typeface="+mn-cs"/>
              </a:endParaRPr>
            </a:p>
          </p:txBody>
        </p:sp>
      </p:grpSp>
      <p:sp>
        <p:nvSpPr>
          <p:cNvPr id="9" name="Freeform 9"/>
          <p:cNvSpPr/>
          <p:nvPr/>
        </p:nvSpPr>
        <p:spPr>
          <a:xfrm>
            <a:off x="6059990" y="3692241"/>
            <a:ext cx="3271891" cy="3126969"/>
          </a:xfrm>
          <a:custGeom>
            <a:avLst/>
            <a:gdLst/>
            <a:ahLst/>
            <a:cxnLst/>
            <a:rect l="l" t="t" r="r" b="b"/>
            <a:pathLst>
              <a:path w="6543782" h="6253938">
                <a:moveTo>
                  <a:pt x="0" y="0"/>
                </a:moveTo>
                <a:lnTo>
                  <a:pt x="6543783" y="0"/>
                </a:lnTo>
                <a:lnTo>
                  <a:pt x="6543783" y="6253938"/>
                </a:lnTo>
                <a:lnTo>
                  <a:pt x="0" y="6253938"/>
                </a:lnTo>
                <a:lnTo>
                  <a:pt x="0" y="0"/>
                </a:lnTo>
                <a:close/>
              </a:path>
            </a:pathLst>
          </a:custGeom>
          <a:blipFill>
            <a:blip r:embed="rId2"/>
            <a:stretch>
              <a:fillRect/>
            </a:stretch>
          </a:blipFill>
        </p:spPr>
      </p:sp>
      <p:sp>
        <p:nvSpPr>
          <p:cNvPr id="10" name="Freeform 10"/>
          <p:cNvSpPr/>
          <p:nvPr/>
        </p:nvSpPr>
        <p:spPr>
          <a:xfrm>
            <a:off x="2784610" y="2826645"/>
            <a:ext cx="1787391" cy="2153483"/>
          </a:xfrm>
          <a:custGeom>
            <a:avLst/>
            <a:gdLst/>
            <a:ahLst/>
            <a:cxnLst/>
            <a:rect l="l" t="t" r="r" b="b"/>
            <a:pathLst>
              <a:path w="3574781" h="4306965">
                <a:moveTo>
                  <a:pt x="0" y="0"/>
                </a:moveTo>
                <a:lnTo>
                  <a:pt x="3574781" y="0"/>
                </a:lnTo>
                <a:lnTo>
                  <a:pt x="3574781" y="4306964"/>
                </a:lnTo>
                <a:lnTo>
                  <a:pt x="0" y="4306964"/>
                </a:lnTo>
                <a:lnTo>
                  <a:pt x="0" y="0"/>
                </a:lnTo>
                <a:close/>
              </a:path>
            </a:pathLst>
          </a:custGeom>
          <a:blipFill>
            <a:blip r:embed="rId3"/>
            <a:stretch>
              <a:fillRect/>
            </a:stretch>
          </a:blipFill>
        </p:spPr>
      </p:sp>
      <p:sp>
        <p:nvSpPr>
          <p:cNvPr id="11" name="Freeform 11"/>
          <p:cNvSpPr/>
          <p:nvPr/>
        </p:nvSpPr>
        <p:spPr>
          <a:xfrm>
            <a:off x="4775025" y="2826645"/>
            <a:ext cx="1927361" cy="2170655"/>
          </a:xfrm>
          <a:custGeom>
            <a:avLst/>
            <a:gdLst/>
            <a:ahLst/>
            <a:cxnLst/>
            <a:rect l="l" t="t" r="r" b="b"/>
            <a:pathLst>
              <a:path w="3854722" h="4341310">
                <a:moveTo>
                  <a:pt x="0" y="0"/>
                </a:moveTo>
                <a:lnTo>
                  <a:pt x="3854722" y="0"/>
                </a:lnTo>
                <a:lnTo>
                  <a:pt x="3854722" y="4341310"/>
                </a:lnTo>
                <a:lnTo>
                  <a:pt x="0" y="4341310"/>
                </a:lnTo>
                <a:lnTo>
                  <a:pt x="0" y="0"/>
                </a:lnTo>
                <a:close/>
              </a:path>
            </a:pathLst>
          </a:custGeom>
          <a:blipFill>
            <a:blip r:embed="rId4"/>
            <a:stretch>
              <a:fillRect/>
            </a:stretch>
          </a:blipFill>
        </p:spPr>
      </p:sp>
      <p:sp>
        <p:nvSpPr>
          <p:cNvPr id="12" name="TextBox 12"/>
          <p:cNvSpPr txBox="1"/>
          <p:nvPr/>
        </p:nvSpPr>
        <p:spPr>
          <a:xfrm>
            <a:off x="616849" y="692631"/>
            <a:ext cx="7945210" cy="2539157"/>
          </a:xfrm>
          <a:prstGeom prst="rect">
            <a:avLst/>
          </a:prstGeom>
        </p:spPr>
        <p:txBody>
          <a:bodyPr lIns="0" tIns="0" rIns="0" bIns="0" rtlCol="0" anchor="t">
            <a:spAutoFit/>
          </a:bodyPr>
          <a:lstStyle/>
          <a:p>
            <a:pPr algn="just" defTabSz="457200">
              <a:lnSpc>
                <a:spcPct val="150000"/>
              </a:lnSpc>
              <a:buClrTx/>
              <a:defRPr/>
            </a:pPr>
            <a:r>
              <a:rPr lang="en-US" sz="2200" kern="1200" dirty="0">
                <a:latin typeface="Cambria" panose="02040503050406030204" pitchFamily="18" charset="0"/>
                <a:ea typeface="Cambria" panose="02040503050406030204" pitchFamily="18" charset="0"/>
                <a:cs typeface="Cambria Bold"/>
                <a:sym typeface="Cambria Bold"/>
              </a:rPr>
              <a:t>1.                </a:t>
            </a:r>
            <a:r>
              <a:rPr lang="en-US" sz="2200" kern="1200" dirty="0" err="1">
                <a:latin typeface="Cambria" panose="02040503050406030204" pitchFamily="18" charset="0"/>
                <a:ea typeface="Cambria" panose="02040503050406030204" pitchFamily="18" charset="0"/>
                <a:cs typeface="Cambria"/>
                <a:sym typeface="Cambria"/>
              </a:rPr>
              <a:t>được</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tạo</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thành</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từ</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a:latin typeface="Cambria" panose="02040503050406030204" pitchFamily="18" charset="0"/>
                <a:ea typeface="Cambria" panose="02040503050406030204" pitchFamily="18" charset="0"/>
                <a:cs typeface="Cambria"/>
                <a:sym typeface="Cambria Bold"/>
              </a:rPr>
              <a:t>                                               </a:t>
            </a:r>
            <a:r>
              <a:rPr lang="en-US" sz="2200" kern="1200" dirty="0" err="1">
                <a:latin typeface="Cambria" panose="02040503050406030204" pitchFamily="18" charset="0"/>
                <a:ea typeface="Cambria" panose="02040503050406030204" pitchFamily="18" charset="0"/>
                <a:cs typeface="Cambria"/>
                <a:sym typeface="Cambria"/>
              </a:rPr>
              <a:t>với</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nhau</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Trong</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hỗn</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hợp</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mỗi</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chất</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của</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nó</a:t>
            </a:r>
            <a:r>
              <a:rPr lang="en-US" sz="2200" kern="1200" dirty="0">
                <a:latin typeface="Cambria" panose="02040503050406030204" pitchFamily="18" charset="0"/>
                <a:ea typeface="Cambria" panose="02040503050406030204" pitchFamily="18" charset="0"/>
                <a:cs typeface="Cambria"/>
                <a:sym typeface="Cambria"/>
              </a:rPr>
              <a:t>.</a:t>
            </a:r>
          </a:p>
          <a:p>
            <a:pPr defTabSz="457200">
              <a:lnSpc>
                <a:spcPct val="150000"/>
              </a:lnSpc>
              <a:spcBef>
                <a:spcPct val="0"/>
              </a:spcBef>
              <a:buClrTx/>
              <a:defRPr/>
            </a:pPr>
            <a:r>
              <a:rPr lang="en-US" sz="2200" kern="1200" dirty="0">
                <a:latin typeface="Cambria" panose="02040503050406030204" pitchFamily="18" charset="0"/>
                <a:ea typeface="Cambria" panose="02040503050406030204" pitchFamily="18" charset="0"/>
                <a:cs typeface="Cambria Bold"/>
                <a:sym typeface="Cambria Bold"/>
              </a:rPr>
              <a:t>2. </a:t>
            </a:r>
            <a:r>
              <a:rPr lang="en-US" sz="2200" kern="1200" dirty="0" err="1">
                <a:latin typeface="Cambria" panose="02040503050406030204" pitchFamily="18" charset="0"/>
                <a:ea typeface="Cambria" panose="02040503050406030204" pitchFamily="18" charset="0"/>
                <a:cs typeface="Cambria Bold"/>
                <a:sym typeface="Cambria Bold"/>
              </a:rPr>
              <a:t>Hỗn</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hợp</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hoặc</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Bold"/>
                <a:sym typeface="Cambria Bold"/>
              </a:rPr>
              <a:t>hỗn</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hợp</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a:sym typeface="Cambria"/>
              </a:rPr>
              <a:t>vào</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nhau</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tạo</a:t>
            </a:r>
            <a:r>
              <a:rPr lang="en-US" sz="2200" kern="1200" dirty="0">
                <a:latin typeface="Cambria" panose="02040503050406030204" pitchFamily="18" charset="0"/>
                <a:ea typeface="Cambria" panose="02040503050406030204" pitchFamily="18" charset="0"/>
                <a:cs typeface="Cambria"/>
                <a:sym typeface="Cambria"/>
              </a:rPr>
              <a:t> </a:t>
            </a:r>
            <a:r>
              <a:rPr lang="en-US" sz="2200" kern="1200" dirty="0" err="1">
                <a:latin typeface="Cambria" panose="02040503050406030204" pitchFamily="18" charset="0"/>
                <a:ea typeface="Cambria" panose="02040503050406030204" pitchFamily="18" charset="0"/>
                <a:cs typeface="Cambria"/>
                <a:sym typeface="Cambria"/>
              </a:rPr>
              <a:t>thành</a:t>
            </a:r>
            <a:r>
              <a:rPr lang="en-US" sz="2200" kern="1200" dirty="0">
                <a:latin typeface="Cambria" panose="02040503050406030204" pitchFamily="18" charset="0"/>
                <a:ea typeface="Cambria" panose="02040503050406030204" pitchFamily="18" charset="0"/>
                <a:cs typeface="Cambria"/>
                <a:sym typeface="Cambria"/>
              </a:rPr>
              <a:t>                      .</a:t>
            </a:r>
          </a:p>
        </p:txBody>
      </p:sp>
      <p:sp>
        <p:nvSpPr>
          <p:cNvPr id="14" name="Rectangle 13"/>
          <p:cNvSpPr/>
          <p:nvPr/>
        </p:nvSpPr>
        <p:spPr>
          <a:xfrm>
            <a:off x="819292" y="777330"/>
            <a:ext cx="1290738" cy="430887"/>
          </a:xfrm>
          <a:prstGeom prst="rect">
            <a:avLst/>
          </a:prstGeom>
        </p:spPr>
        <p:txBody>
          <a:bodyPr wrap="none">
            <a:spAutoFit/>
          </a:bodyPr>
          <a:lstStyle/>
          <a:p>
            <a:pPr defTabSz="457200">
              <a:buClrTx/>
              <a:defRPr/>
            </a:pP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Hỗn</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hợp</a:t>
            </a:r>
            <a:r>
              <a:rPr lang="en-US" sz="2200" kern="1200" dirty="0">
                <a:solidFill>
                  <a:srgbClr val="FF0000"/>
                </a:solidFill>
                <a:latin typeface="Cambria" panose="02040503050406030204" pitchFamily="18" charset="0"/>
                <a:ea typeface="Cambria" panose="02040503050406030204" pitchFamily="18" charset="0"/>
                <a:cs typeface="Cambria"/>
                <a:sym typeface="Cambria"/>
              </a:rPr>
              <a:t> </a:t>
            </a:r>
            <a:endParaRPr lang="en-US" sz="900" kern="1200" dirty="0">
              <a:solidFill>
                <a:srgbClr val="FF0000"/>
              </a:solidFill>
              <a:latin typeface="Calibri"/>
            </a:endParaRPr>
          </a:p>
        </p:txBody>
      </p:sp>
      <p:sp>
        <p:nvSpPr>
          <p:cNvPr id="15" name="Rectangle 14"/>
          <p:cNvSpPr/>
          <p:nvPr/>
        </p:nvSpPr>
        <p:spPr>
          <a:xfrm>
            <a:off x="4183689" y="777330"/>
            <a:ext cx="2869349" cy="430887"/>
          </a:xfrm>
          <a:prstGeom prst="rect">
            <a:avLst/>
          </a:prstGeom>
        </p:spPr>
        <p:txBody>
          <a:bodyPr wrap="square">
            <a:spAutoFit/>
          </a:bodyPr>
          <a:lstStyle/>
          <a:p>
            <a:pPr defTabSz="457200">
              <a:buClrTx/>
              <a:defRPr/>
            </a:pP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hai</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hay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nhiều</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chất</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endParaRPr lang="en-US" sz="900" kern="1200" dirty="0">
              <a:solidFill>
                <a:srgbClr val="FF0000"/>
              </a:solidFill>
              <a:latin typeface="Calibri"/>
            </a:endParaRPr>
          </a:p>
        </p:txBody>
      </p:sp>
      <p:sp>
        <p:nvSpPr>
          <p:cNvPr id="16" name="Rectangle 15"/>
          <p:cNvSpPr/>
          <p:nvPr/>
        </p:nvSpPr>
        <p:spPr>
          <a:xfrm>
            <a:off x="6400800" y="781050"/>
            <a:ext cx="1264524" cy="430887"/>
          </a:xfrm>
          <a:prstGeom prst="rect">
            <a:avLst/>
          </a:prstGeom>
        </p:spPr>
        <p:txBody>
          <a:bodyPr wrap="square">
            <a:spAutoFit/>
          </a:bodyPr>
          <a:lstStyle/>
          <a:p>
            <a:pPr defTabSz="457200">
              <a:buClrTx/>
              <a:defRPr/>
            </a:pP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trộn</a:t>
            </a:r>
            <a:r>
              <a:rPr lang="en-US" sz="2200" kern="1200" dirty="0">
                <a:solidFill>
                  <a:srgbClr val="FF0000"/>
                </a:solidFill>
                <a:latin typeface="Cambria" panose="02040503050406030204" pitchFamily="18" charset="0"/>
                <a:ea typeface="Cambria" panose="02040503050406030204" pitchFamily="18" charset="0"/>
                <a:cs typeface="Cambria Bold"/>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Cambria Bold"/>
                <a:sym typeface="Cambria Bold"/>
              </a:rPr>
              <a:t>lẫn</a:t>
            </a:r>
            <a:endParaRPr lang="en-US" sz="900" kern="1200" dirty="0">
              <a:solidFill>
                <a:srgbClr val="FF0000"/>
              </a:solidFill>
              <a:latin typeface="Calibri"/>
            </a:endParaRPr>
          </a:p>
        </p:txBody>
      </p:sp>
      <p:sp>
        <p:nvSpPr>
          <p:cNvPr id="17" name="Rectangle 16"/>
          <p:cNvSpPr/>
          <p:nvPr/>
        </p:nvSpPr>
        <p:spPr>
          <a:xfrm>
            <a:off x="3619500" y="1283939"/>
            <a:ext cx="2717530" cy="430887"/>
          </a:xfrm>
          <a:prstGeom prst="rect">
            <a:avLst/>
          </a:prstGeom>
        </p:spPr>
        <p:txBody>
          <a:bodyPr wrap="square">
            <a:spAutoFit/>
          </a:bodyPr>
          <a:lstStyle/>
          <a:p>
            <a:pPr defTabSz="457200">
              <a:buClrTx/>
              <a:defRPr/>
            </a:pPr>
            <a:r>
              <a:rPr lang="en-US" sz="2200" kern="1200" dirty="0" err="1">
                <a:solidFill>
                  <a:srgbClr val="FF0000"/>
                </a:solidFill>
                <a:latin typeface="Cambria" panose="02040503050406030204" pitchFamily="18" charset="0"/>
                <a:ea typeface="Cambria" panose="02040503050406030204" pitchFamily="18" charset="0"/>
                <a:cs typeface="+mn-cs"/>
                <a:sym typeface="Cambria Bold"/>
              </a:rPr>
              <a:t>giữ</a:t>
            </a:r>
            <a:r>
              <a:rPr lang="en-US" sz="2200" kern="1200" dirty="0">
                <a:solidFill>
                  <a:srgbClr val="FF0000"/>
                </a:solidFill>
                <a:latin typeface="Cambria" panose="02040503050406030204" pitchFamily="18" charset="0"/>
                <a:ea typeface="Cambria" panose="02040503050406030204" pitchFamily="18" charset="0"/>
                <a:cs typeface="+mn-cs"/>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mn-cs"/>
                <a:sym typeface="Cambria Bold"/>
              </a:rPr>
              <a:t>nguyên</a:t>
            </a:r>
            <a:r>
              <a:rPr lang="en-US" sz="2200" kern="1200" dirty="0">
                <a:solidFill>
                  <a:srgbClr val="FF0000"/>
                </a:solidFill>
                <a:latin typeface="Cambria" panose="02040503050406030204" pitchFamily="18" charset="0"/>
                <a:ea typeface="Cambria" panose="02040503050406030204" pitchFamily="18" charset="0"/>
                <a:cs typeface="+mn-cs"/>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mn-cs"/>
                <a:sym typeface="Cambria Bold"/>
              </a:rPr>
              <a:t>tính</a:t>
            </a:r>
            <a:r>
              <a:rPr lang="en-US" sz="2200" kern="1200" dirty="0">
                <a:solidFill>
                  <a:srgbClr val="FF0000"/>
                </a:solidFill>
                <a:latin typeface="Cambria" panose="02040503050406030204" pitchFamily="18" charset="0"/>
                <a:ea typeface="Cambria" panose="02040503050406030204" pitchFamily="18" charset="0"/>
                <a:cs typeface="+mn-cs"/>
                <a:sym typeface="Cambria Bold"/>
              </a:rPr>
              <a:t> </a:t>
            </a:r>
            <a:r>
              <a:rPr lang="en-US" sz="2200" kern="1200" dirty="0" err="1">
                <a:solidFill>
                  <a:srgbClr val="FF0000"/>
                </a:solidFill>
                <a:latin typeface="Cambria" panose="02040503050406030204" pitchFamily="18" charset="0"/>
                <a:ea typeface="Cambria" panose="02040503050406030204" pitchFamily="18" charset="0"/>
                <a:cs typeface="+mn-cs"/>
                <a:sym typeface="Cambria Bold"/>
              </a:rPr>
              <a:t>chất</a:t>
            </a:r>
            <a:endParaRPr lang="en-US" sz="900" kern="1200" dirty="0">
              <a:solidFill>
                <a:srgbClr val="FF0000"/>
              </a:solidFill>
              <a:latin typeface="Calibri"/>
              <a:cs typeface="+mn-cs"/>
            </a:endParaRPr>
          </a:p>
        </p:txBody>
      </p:sp>
      <p:sp>
        <p:nvSpPr>
          <p:cNvPr id="19" name="Rectangle 18"/>
          <p:cNvSpPr/>
          <p:nvPr/>
        </p:nvSpPr>
        <p:spPr>
          <a:xfrm>
            <a:off x="2043900" y="1771650"/>
            <a:ext cx="2840265" cy="430887"/>
          </a:xfrm>
          <a:prstGeom prst="rect">
            <a:avLst/>
          </a:prstGeom>
        </p:spPr>
        <p:txBody>
          <a:bodyPr wrap="none">
            <a:spAutoFit/>
          </a:bodyPr>
          <a:lstStyle/>
          <a:p>
            <a:pPr defTabSz="457200">
              <a:buClrTx/>
              <a:defRPr/>
            </a:pPr>
            <a:r>
              <a:rPr lang="en-US" sz="2200" kern="1200" dirty="0" err="1">
                <a:latin typeface="Cambria" panose="02040503050406030204" pitchFamily="18" charset="0"/>
                <a:ea typeface="Cambria" panose="02040503050406030204" pitchFamily="18" charset="0"/>
                <a:cs typeface="Cambria Bold"/>
                <a:sym typeface="Cambria Bold"/>
              </a:rPr>
              <a:t>chất</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lỏng</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với</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chất</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rắn</a:t>
            </a:r>
            <a:r>
              <a:rPr lang="en-US" sz="2200" kern="1200" dirty="0">
                <a:latin typeface="Cambria" panose="02040503050406030204" pitchFamily="18" charset="0"/>
                <a:ea typeface="Cambria" panose="02040503050406030204" pitchFamily="18" charset="0"/>
                <a:cs typeface="Cambria Bold"/>
                <a:sym typeface="Cambria Bold"/>
              </a:rPr>
              <a:t> </a:t>
            </a:r>
            <a:endParaRPr lang="en-US" sz="900" kern="1200" dirty="0">
              <a:solidFill>
                <a:prstClr val="black"/>
              </a:solidFill>
              <a:latin typeface="Calibri"/>
              <a:ea typeface="+mn-ea"/>
              <a:cs typeface="+mn-cs"/>
            </a:endParaRPr>
          </a:p>
        </p:txBody>
      </p:sp>
      <p:sp>
        <p:nvSpPr>
          <p:cNvPr id="20" name="Rectangle 19"/>
          <p:cNvSpPr/>
          <p:nvPr/>
        </p:nvSpPr>
        <p:spPr>
          <a:xfrm>
            <a:off x="4733461" y="1771650"/>
            <a:ext cx="2749471" cy="430887"/>
          </a:xfrm>
          <a:prstGeom prst="rect">
            <a:avLst/>
          </a:prstGeom>
        </p:spPr>
        <p:txBody>
          <a:bodyPr wrap="none">
            <a:spAutoFit/>
          </a:bodyPr>
          <a:lstStyle/>
          <a:p>
            <a:pPr defTabSz="457200">
              <a:buClrTx/>
              <a:defRPr/>
            </a:pPr>
            <a:r>
              <a:rPr lang="en-US" sz="2200" kern="1200" dirty="0" err="1">
                <a:latin typeface="Cambria" panose="02040503050406030204" pitchFamily="18" charset="0"/>
                <a:ea typeface="Cambria" panose="02040503050406030204" pitchFamily="18" charset="0"/>
                <a:cs typeface="Cambria Bold"/>
                <a:sym typeface="Cambria Bold"/>
              </a:rPr>
              <a:t>hòa</a:t>
            </a:r>
            <a:r>
              <a:rPr lang="en-US" sz="2200" kern="1200" dirty="0">
                <a:latin typeface="Cambria" panose="02040503050406030204" pitchFamily="18" charset="0"/>
                <a:ea typeface="Cambria" panose="02040503050406030204" pitchFamily="18" charset="0"/>
                <a:cs typeface="Cambria Bold"/>
                <a:sym typeface="Cambria Bold"/>
              </a:rPr>
              <a:t> tan, </a:t>
            </a:r>
            <a:r>
              <a:rPr lang="en-US" sz="2200" kern="1200" dirty="0" err="1">
                <a:latin typeface="Cambria" panose="02040503050406030204" pitchFamily="18" charset="0"/>
                <a:ea typeface="Cambria" panose="02040503050406030204" pitchFamily="18" charset="0"/>
                <a:cs typeface="Cambria Bold"/>
                <a:sym typeface="Cambria Bold"/>
              </a:rPr>
              <a:t>phân</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bố</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đều</a:t>
            </a:r>
            <a:r>
              <a:rPr lang="en-US" sz="2200" kern="1200" dirty="0">
                <a:latin typeface="Cambria" panose="02040503050406030204" pitchFamily="18" charset="0"/>
                <a:ea typeface="Cambria" panose="02040503050406030204" pitchFamily="18" charset="0"/>
                <a:cs typeface="Cambria"/>
                <a:sym typeface="Cambria"/>
              </a:rPr>
              <a:t> </a:t>
            </a:r>
            <a:endParaRPr lang="en-US" sz="900" kern="1200" dirty="0">
              <a:solidFill>
                <a:prstClr val="black"/>
              </a:solidFill>
              <a:latin typeface="Calibri"/>
              <a:ea typeface="+mn-ea"/>
              <a:cs typeface="+mn-cs"/>
            </a:endParaRPr>
          </a:p>
        </p:txBody>
      </p:sp>
      <p:sp>
        <p:nvSpPr>
          <p:cNvPr id="21" name="Rectangle 20"/>
          <p:cNvSpPr/>
          <p:nvPr/>
        </p:nvSpPr>
        <p:spPr>
          <a:xfrm>
            <a:off x="1137820" y="2296128"/>
            <a:ext cx="2955553" cy="430887"/>
          </a:xfrm>
          <a:prstGeom prst="rect">
            <a:avLst/>
          </a:prstGeom>
        </p:spPr>
        <p:txBody>
          <a:bodyPr wrap="none">
            <a:spAutoFit/>
          </a:bodyPr>
          <a:lstStyle/>
          <a:p>
            <a:pPr defTabSz="457200">
              <a:buClrTx/>
              <a:defRPr/>
            </a:pPr>
            <a:r>
              <a:rPr lang="en-US" sz="2200" kern="1200" dirty="0" err="1">
                <a:latin typeface="Cambria" panose="02040503050406030204" pitchFamily="18" charset="0"/>
                <a:ea typeface="Cambria" panose="02040503050406030204" pitchFamily="18" charset="0"/>
                <a:cs typeface="Cambria Bold"/>
                <a:sym typeface="Cambria Bold"/>
              </a:rPr>
              <a:t>chất</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lỏng</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với</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chất</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lỏng</a:t>
            </a:r>
            <a:r>
              <a:rPr lang="en-US" sz="2200" kern="1200" dirty="0">
                <a:latin typeface="Cambria" panose="02040503050406030204" pitchFamily="18" charset="0"/>
                <a:ea typeface="Cambria" panose="02040503050406030204" pitchFamily="18" charset="0"/>
                <a:cs typeface="Cambria Bold"/>
                <a:sym typeface="Cambria Bold"/>
              </a:rPr>
              <a:t> </a:t>
            </a:r>
            <a:endParaRPr lang="en-US" sz="900" kern="1200" dirty="0">
              <a:solidFill>
                <a:prstClr val="black"/>
              </a:solidFill>
              <a:latin typeface="Calibri"/>
              <a:ea typeface="+mn-ea"/>
              <a:cs typeface="+mn-cs"/>
            </a:endParaRPr>
          </a:p>
        </p:txBody>
      </p:sp>
      <p:sp>
        <p:nvSpPr>
          <p:cNvPr id="22" name="Rectangle 21"/>
          <p:cNvSpPr/>
          <p:nvPr/>
        </p:nvSpPr>
        <p:spPr>
          <a:xfrm>
            <a:off x="3916471" y="2301330"/>
            <a:ext cx="2749471" cy="430887"/>
          </a:xfrm>
          <a:prstGeom prst="rect">
            <a:avLst/>
          </a:prstGeom>
        </p:spPr>
        <p:txBody>
          <a:bodyPr wrap="none">
            <a:spAutoFit/>
          </a:bodyPr>
          <a:lstStyle/>
          <a:p>
            <a:pPr defTabSz="457200">
              <a:buClrTx/>
              <a:defRPr/>
            </a:pPr>
            <a:r>
              <a:rPr lang="en-US" sz="2200" kern="1200" dirty="0" err="1">
                <a:latin typeface="Cambria" panose="02040503050406030204" pitchFamily="18" charset="0"/>
                <a:ea typeface="Cambria" panose="02040503050406030204" pitchFamily="18" charset="0"/>
                <a:cs typeface="Cambria Bold"/>
                <a:sym typeface="Cambria Bold"/>
              </a:rPr>
              <a:t>hòa</a:t>
            </a:r>
            <a:r>
              <a:rPr lang="en-US" sz="2200" kern="1200" dirty="0">
                <a:latin typeface="Cambria" panose="02040503050406030204" pitchFamily="18" charset="0"/>
                <a:ea typeface="Cambria" panose="02040503050406030204" pitchFamily="18" charset="0"/>
                <a:cs typeface="Cambria Bold"/>
                <a:sym typeface="Cambria Bold"/>
              </a:rPr>
              <a:t> tan, </a:t>
            </a:r>
            <a:r>
              <a:rPr lang="en-US" sz="2200" kern="1200" dirty="0" err="1">
                <a:latin typeface="Cambria" panose="02040503050406030204" pitchFamily="18" charset="0"/>
                <a:ea typeface="Cambria" panose="02040503050406030204" pitchFamily="18" charset="0"/>
                <a:cs typeface="Cambria Bold"/>
                <a:sym typeface="Cambria Bold"/>
              </a:rPr>
              <a:t>phân</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bố</a:t>
            </a:r>
            <a:r>
              <a:rPr lang="en-US" sz="2200" kern="1200" dirty="0">
                <a:latin typeface="Cambria" panose="02040503050406030204" pitchFamily="18" charset="0"/>
                <a:ea typeface="Cambria" panose="02040503050406030204" pitchFamily="18" charset="0"/>
                <a:cs typeface="Cambria Bold"/>
                <a:sym typeface="Cambria Bold"/>
              </a:rPr>
              <a:t> </a:t>
            </a:r>
            <a:r>
              <a:rPr lang="en-US" sz="2200" kern="1200" dirty="0" err="1">
                <a:latin typeface="Cambria" panose="02040503050406030204" pitchFamily="18" charset="0"/>
                <a:ea typeface="Cambria" panose="02040503050406030204" pitchFamily="18" charset="0"/>
                <a:cs typeface="Cambria Bold"/>
                <a:sym typeface="Cambria Bold"/>
              </a:rPr>
              <a:t>đều</a:t>
            </a:r>
            <a:r>
              <a:rPr lang="en-US" sz="2200" kern="1200" dirty="0">
                <a:latin typeface="Cambria" panose="02040503050406030204" pitchFamily="18" charset="0"/>
                <a:ea typeface="Cambria" panose="02040503050406030204" pitchFamily="18" charset="0"/>
                <a:cs typeface="Cambria"/>
                <a:sym typeface="Cambria"/>
              </a:rPr>
              <a:t> </a:t>
            </a:r>
            <a:endParaRPr lang="en-US" sz="900" kern="1200" dirty="0">
              <a:solidFill>
                <a:prstClr val="black"/>
              </a:solidFill>
              <a:latin typeface="Calibri"/>
              <a:ea typeface="+mn-ea"/>
              <a:cs typeface="+mn-cs"/>
            </a:endParaRPr>
          </a:p>
        </p:txBody>
      </p:sp>
      <p:sp>
        <p:nvSpPr>
          <p:cNvPr id="23" name="Rectangle 22"/>
          <p:cNvSpPr/>
          <p:nvPr/>
        </p:nvSpPr>
        <p:spPr>
          <a:xfrm>
            <a:off x="1331208" y="2800350"/>
            <a:ext cx="1372492" cy="430887"/>
          </a:xfrm>
          <a:prstGeom prst="rect">
            <a:avLst/>
          </a:prstGeom>
        </p:spPr>
        <p:txBody>
          <a:bodyPr wrap="none">
            <a:spAutoFit/>
          </a:bodyPr>
          <a:lstStyle/>
          <a:p>
            <a:pPr defTabSz="457200">
              <a:buClrTx/>
              <a:defRPr/>
            </a:pPr>
            <a:r>
              <a:rPr lang="en-US" sz="2200" kern="1200" dirty="0">
                <a:latin typeface="Cambria" panose="02040503050406030204" pitchFamily="18" charset="0"/>
                <a:ea typeface="Cambria" panose="02040503050406030204" pitchFamily="18" charset="0"/>
                <a:cs typeface="Cambria Bold"/>
                <a:sym typeface="Cambria Bold"/>
              </a:rPr>
              <a:t>dung </a:t>
            </a:r>
            <a:r>
              <a:rPr lang="en-US" sz="2200" kern="1200" dirty="0" err="1">
                <a:latin typeface="Cambria" panose="02040503050406030204" pitchFamily="18" charset="0"/>
                <a:ea typeface="Cambria" panose="02040503050406030204" pitchFamily="18" charset="0"/>
                <a:cs typeface="Cambria Bold"/>
                <a:sym typeface="Cambria Bold"/>
              </a:rPr>
              <a:t>dịch</a:t>
            </a:r>
            <a:endParaRPr lang="en-US" sz="900" kern="1200" dirty="0">
              <a:solidFill>
                <a:prstClr val="black"/>
              </a:solidFill>
              <a:latin typeface="Calibri"/>
              <a:ea typeface="+mn-ea"/>
              <a:cs typeface="+mn-cs"/>
            </a:endParaRPr>
          </a:p>
        </p:txBody>
      </p:sp>
      <p:sp>
        <p:nvSpPr>
          <p:cNvPr id="13" name="Rectangle 12"/>
          <p:cNvSpPr/>
          <p:nvPr/>
        </p:nvSpPr>
        <p:spPr>
          <a:xfrm>
            <a:off x="571500" y="766020"/>
            <a:ext cx="8031852" cy="891330"/>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700"/>
          </a:p>
        </p:txBody>
      </p:sp>
    </p:spTree>
    <p:extLst>
      <p:ext uri="{BB962C8B-B14F-4D97-AF65-F5344CB8AC3E}">
        <p14:creationId xmlns:p14="http://schemas.microsoft.com/office/powerpoint/2010/main" val="2225823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9536</TotalTime>
  <Words>820</Words>
  <Application>Microsoft Office PowerPoint</Application>
  <PresentationFormat>On-screen Show (16:9)</PresentationFormat>
  <Paragraphs>72</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.VnTimeH</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TÍNH CHẤT VÀ VAI TRÒ CỦA NƯỚC TIẾT 2</dc:title>
  <dc:subject>9Slide.vn</dc:subject>
  <dc:creator>huong</dc:creator>
  <dc:description>9Slide.vn</dc:description>
  <cp:lastModifiedBy>Admin</cp:lastModifiedBy>
  <cp:revision>75</cp:revision>
  <dcterms:modified xsi:type="dcterms:W3CDTF">2026-03-10T09:23:14Z</dcterms:modified>
  <cp:category>9Slide.vn</cp:category>
</cp:coreProperties>
</file>