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4444" r:id="rId2"/>
    <p:sldId id="305" r:id="rId3"/>
    <p:sldId id="4445" r:id="rId4"/>
    <p:sldId id="4446" r:id="rId5"/>
    <p:sldId id="4447" r:id="rId6"/>
    <p:sldId id="264" r:id="rId7"/>
    <p:sldId id="263" r:id="rId8"/>
    <p:sldId id="261" r:id="rId9"/>
    <p:sldId id="289" r:id="rId10"/>
    <p:sldId id="262" r:id="rId11"/>
    <p:sldId id="309" r:id="rId12"/>
    <p:sldId id="310" r:id="rId13"/>
    <p:sldId id="265" r:id="rId14"/>
    <p:sldId id="315" r:id="rId15"/>
    <p:sldId id="313" r:id="rId16"/>
    <p:sldId id="314" r:id="rId17"/>
    <p:sldId id="316" r:id="rId18"/>
    <p:sldId id="266" r:id="rId19"/>
    <p:sldId id="4448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826" autoAdjust="0"/>
  </p:normalViewPr>
  <p:slideViewPr>
    <p:cSldViewPr snapToGrid="0">
      <p:cViewPr varScale="1">
        <p:scale>
          <a:sx n="102" d="100"/>
          <a:sy n="102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64254-6CCF-44CF-9AC4-7E996AAAA2AB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BF34F-F969-438A-9BF4-0098C486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ACE78-A512-95B3-E15F-E12401193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C59B87-28AA-4241-ABC4-B85E2DB025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49C8A-AAF8-F198-D917-4AF86329F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A0393-C65C-A56F-2F6F-9D99B13A6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A7BDC-FA08-4508-B498-F035007CC573}" type="slidenum">
              <a:rPr lang="en-US" altLang="en-US" smtClean="0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66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707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BF34F-F969-438A-9BF4-0098C486CC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1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13929-1447-A5DF-9BD1-51D81CA5A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66EBE-42CE-7CAA-9FB8-4223FC23A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B3DCC-1A56-A446-2206-154DD3F6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1FD43-B6BB-95AA-2533-55DF5C2D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33EFA-6742-7D4C-2516-836FAE27D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1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38F2-0DC4-FFE6-5942-E991BE6A3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C0C79-2AB3-41DD-EF11-B4456346A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C890-0AC2-A1B2-05F6-033C1D14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3CDBC-B8CC-6A8D-4B45-78B45790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66D6D-8C75-76B8-8180-AFB58FE0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48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6E0B79-5897-B6BE-8AF8-DB22E3111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ACBC8-92EE-7C45-AA0E-0E640EA48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21B46-47EE-8404-5F56-1EB9C8CF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C24CE-38C8-DC46-FDEB-8FB698C8C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FFA0B-A454-60E8-D5B4-FF0175FC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38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B500-C415-CF22-FD7A-B36952B1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F0C85-7C0A-8403-29E5-3EBD43481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3AF93-9F78-20B3-D56E-87519099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1A94A-2062-ECEC-E639-800A6C60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F7D8D-171A-5B75-619B-E3CFAF9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6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3395A-0935-0D9B-2B9F-9902F7629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5A2FD-0F73-DB43-52C3-1480C7FBD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5D7A8-A0FE-C5B4-8AE1-8992EA176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51615-94AD-C36D-9E06-39C9B0CBE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1AC38-48C7-86EC-8E53-3CCBF17D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66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413A-F0D5-C66A-2367-0D448848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42228-A814-6898-2C29-D439FFAFE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F0E3D-800A-8D60-4FDA-EFE9FA0F7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B9A96-D134-2328-F72B-5EAE00C7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E4AFA-CFE0-6213-681B-C045EC08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C2595-FBAE-2219-D25A-6FA2892E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24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B8DA1-DE7D-6BDB-0D2D-20979A8AF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6E7B0-6AE4-F336-528E-1EFDDADDD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FA629-1ED8-E8C4-3DFA-EA25F4075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38FD4-F3CE-8068-0498-BD28ABC08D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5BF557-A396-65C6-2173-F4BC145CC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15AF2D-6030-F890-3BCA-6C53D1BF1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7915F3-FFA7-3E01-09B3-424178E6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7DAC50-D7C1-219F-F367-1B7C7A13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0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DB9C9-A9AB-B39C-59A4-92808DE1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962734-2A46-02BE-0621-4447668DB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02444-B793-466E-9FD5-C9AB6F06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2D921-6D71-D531-0ABD-0BCB228A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1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BB29E1-33D0-396F-2BC0-356C5760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7D25A3-5C07-D2A8-2DE2-B9056971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9FB6D-B5A8-9C69-E492-92099821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77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EA331-008F-9D01-B80C-FFEC450E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FF46-14C9-ABBA-7871-1BB008F9F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72238-9364-9F0A-3204-5BE8502D6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EE54E-1848-72A2-3C95-76592889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0AF95-DC24-5057-94F7-794F7C91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C227F-6601-AA86-8DBB-8EEF2D005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35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8B4B5-774F-5114-97B7-7466A91B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A93F20-D01B-A1B8-5F10-D803E29C5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97109-243B-2C6B-4449-B1492E60B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43915-98B6-D132-EA4E-45B5DE19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0956C-8971-FF17-14D0-2B323B54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8593C-B811-5825-0072-AB317148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92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996A4A-97A2-D6F2-E85F-3C5F9096A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46A4F-0120-6B97-A12E-660342BA3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77802-B9D9-A5F3-9047-91A22FB21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409F6-A811-3529-7E09-FE634C290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38668-FE34-73BC-27EC-98BF14CD7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03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5726E-22B2-97AC-D199-6B6CB776C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80D9BC0F-B969-8AAC-725C-4D4731D00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160352"/>
            <a:ext cx="995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E49F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TIỂU HỌC HÒA NGHĨA</a:t>
            </a:r>
            <a:endParaRPr lang="en-US" altLang="en-US" sz="3600" b="1" dirty="0">
              <a:solidFill>
                <a:srgbClr val="5E49FD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WordArt 3">
            <a:extLst>
              <a:ext uri="{FF2B5EF4-FFF2-40B4-BE49-F238E27FC236}">
                <a16:creationId xmlns:a16="http://schemas.microsoft.com/office/drawing/2014/main" id="{679D71E1-DAC2-027A-186F-87A3AFE1E2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1825" y="1027267"/>
            <a:ext cx="11104215" cy="2612499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1400" b="1" kern="10" dirty="0">
                <a:ln w="12700" cap="rnd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GIÁO !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99FA1AC-5CC7-01E7-8221-7A4C3F56E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780" y="4831683"/>
            <a:ext cx="722709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Vũ Thị Hoài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59DC30BF-A8FF-C0A2-4E32-E574B0841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1125" y="3752444"/>
            <a:ext cx="51000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Khoa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ABE60489-37C3-7E56-CEEC-7717A6A8D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037" y="5675689"/>
            <a:ext cx="50339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2025 - 2026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1651606"/>
            <a:chOff x="625033" y="5133111"/>
            <a:chExt cx="7649054" cy="2689043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2689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rắn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Bánh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mì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sắt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,...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pic>
        <p:nvPicPr>
          <p:cNvPr id="2050" name="Picture 2" descr="2 cách làm bánh mì bằng lò nướng cực dễ tại nhà, bánh giòn thơm khó cưỡng '">
            <a:extLst>
              <a:ext uri="{FF2B5EF4-FFF2-40B4-BE49-F238E27FC236}">
                <a16:creationId xmlns:a16="http://schemas.microsoft.com/office/drawing/2014/main" id="{C0FBAC46-0403-C7B0-BE2B-F14B71F94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1720548"/>
            <a:ext cx="5307116" cy="298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9942D-425B-37D9-8E76-16A54F24902C}"/>
              </a:ext>
            </a:extLst>
          </p:cNvPr>
          <p:cNvSpPr txBox="1"/>
          <p:nvPr/>
        </p:nvSpPr>
        <p:spPr>
          <a:xfrm>
            <a:off x="2243470" y="4901609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Bánh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mì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2" name="Picture 4" descr="Sắt và thép cái nào cứng hơn trong xây dựng">
            <a:extLst>
              <a:ext uri="{FF2B5EF4-FFF2-40B4-BE49-F238E27FC236}">
                <a16:creationId xmlns:a16="http://schemas.microsoft.com/office/drawing/2014/main" id="{6109C3D5-829E-0735-CCD8-EBAA04E7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16" y="1757372"/>
            <a:ext cx="4085782" cy="3061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7382E4-1897-1807-C495-9DE48082E8F9}"/>
              </a:ext>
            </a:extLst>
          </p:cNvPr>
          <p:cNvSpPr txBox="1"/>
          <p:nvPr/>
        </p:nvSpPr>
        <p:spPr>
          <a:xfrm>
            <a:off x="7644809" y="4965404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8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952706"/>
            <a:chOff x="625033" y="5133111"/>
            <a:chExt cx="7649054" cy="1551137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133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lỏng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xăng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coca,...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9942D-425B-37D9-8E76-16A54F24902C}"/>
              </a:ext>
            </a:extLst>
          </p:cNvPr>
          <p:cNvSpPr txBox="1"/>
          <p:nvPr/>
        </p:nvSpPr>
        <p:spPr>
          <a:xfrm>
            <a:off x="1446028" y="5029200"/>
            <a:ext cx="284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Sữa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382E4-1897-1807-C495-9DE48082E8F9}"/>
              </a:ext>
            </a:extLst>
          </p:cNvPr>
          <p:cNvSpPr txBox="1"/>
          <p:nvPr/>
        </p:nvSpPr>
        <p:spPr>
          <a:xfrm>
            <a:off x="7644809" y="4965404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Xăng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100" name="Picture 4" descr="Một số thực phẩm không dùng chung với sữa">
            <a:extLst>
              <a:ext uri="{FF2B5EF4-FFF2-40B4-BE49-F238E27FC236}">
                <a16:creationId xmlns:a16="http://schemas.microsoft.com/office/drawing/2014/main" id="{D12D8EEE-0919-2AA1-F094-C5F52BA9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1" y="1368162"/>
            <a:ext cx="4880123" cy="3495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Giá xăng giảm 600 đồng/lít, về dưới ngưỡng 22.000 đồng">
            <a:extLst>
              <a:ext uri="{FF2B5EF4-FFF2-40B4-BE49-F238E27FC236}">
                <a16:creationId xmlns:a16="http://schemas.microsoft.com/office/drawing/2014/main" id="{4BD89228-16CE-4407-478D-5D1B946C7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65" y="1337046"/>
            <a:ext cx="4596366" cy="3543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713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952706"/>
            <a:chOff x="625033" y="5133111"/>
            <a:chExt cx="7649054" cy="1551137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1467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khí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Khói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hi-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đờ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rô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,..</a:t>
              </a:r>
              <a:r>
                <a:rPr lang="en-US" sz="4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9942D-425B-37D9-8E76-16A54F24902C}"/>
              </a:ext>
            </a:extLst>
          </p:cNvPr>
          <p:cNvSpPr txBox="1"/>
          <p:nvPr/>
        </p:nvSpPr>
        <p:spPr>
          <a:xfrm>
            <a:off x="1446028" y="5114261"/>
            <a:ext cx="284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382E4-1897-1807-C495-9DE48082E8F9}"/>
              </a:ext>
            </a:extLst>
          </p:cNvPr>
          <p:cNvSpPr txBox="1"/>
          <p:nvPr/>
        </p:nvSpPr>
        <p:spPr>
          <a:xfrm>
            <a:off x="7464057" y="5071730"/>
            <a:ext cx="306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hi-đờ-rô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122" name="Picture 2" descr="Khói Bếp Có Tác Hại Như Thế Nào Đến Sức Khỏe Con Người">
            <a:extLst>
              <a:ext uri="{FF2B5EF4-FFF2-40B4-BE49-F238E27FC236}">
                <a16:creationId xmlns:a16="http://schemas.microsoft.com/office/drawing/2014/main" id="{6396C5D1-C57E-4159-2CC2-BD60E76A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1" y="1524582"/>
            <a:ext cx="5064199" cy="348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Khí hidro là gì? Tìm hiểu ứng dụng của hidro trong đời sống">
            <a:extLst>
              <a:ext uri="{FF2B5EF4-FFF2-40B4-BE49-F238E27FC236}">
                <a16:creationId xmlns:a16="http://schemas.microsoft.com/office/drawing/2014/main" id="{1C1319EA-8E50-3148-B7C5-09D637FF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111" y="1424763"/>
            <a:ext cx="4876800" cy="350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71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1886753-AC77-77E8-1E8A-F80C6CED484E}"/>
              </a:ext>
            </a:extLst>
          </p:cNvPr>
          <p:cNvGrpSpPr/>
          <p:nvPr/>
        </p:nvGrpSpPr>
        <p:grpSpPr>
          <a:xfrm>
            <a:off x="1474382" y="1711842"/>
            <a:ext cx="9998148" cy="5029200"/>
            <a:chOff x="2484475" y="970150"/>
            <a:chExt cx="7800008" cy="588785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178116F2-67CE-0910-7DC6-15461CEE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84475" y="970150"/>
              <a:ext cx="7800008" cy="58878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38A3DF-0116-B433-CC5C-64C92F91A054}"/>
                </a:ext>
              </a:extLst>
            </p:cNvPr>
            <p:cNvSpPr txBox="1"/>
            <p:nvPr/>
          </p:nvSpPr>
          <p:spPr>
            <a:xfrm>
              <a:off x="3435754" y="3024341"/>
              <a:ext cx="5998038" cy="1849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53E21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tồn tại ở ba trạng thái: rắn, lỏng và khí. 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F7D57E7-074B-A36E-960C-FDE05B0B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65" y="223284"/>
            <a:ext cx="6012713" cy="17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1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378269" y="692060"/>
            <a:ext cx="7362234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411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1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4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algn="just">
                <a:defRPr/>
              </a:pPr>
              <a:r>
                <a:rPr lang="vi-VN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+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Q</a:t>
              </a:r>
              <a:r>
                <a:rPr lang="vi-VN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uan sát phần không khí trong bơm tiêm và trong bóng bay ở hình 2 để trả lời câu hỏi: </a:t>
              </a:r>
              <a:r>
                <a:rPr lang="vi-VN" sz="2800" b="1" i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Chất ở trạng thái khí có hình dạng xác định hay có hình dạng của vật chứa nó?</a:t>
              </a:r>
              <a:endParaRPr lang="en-US" sz="2800" b="1" i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endParaRPr>
            </a:p>
            <a:p>
              <a:pPr algn="just"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vị trí của ruột bơm tiêm ở hình 3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khí chiếm khoảng không gian xác định hay không xác định?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E4EEFBC-2F09-5DB5-7B2E-D4D1AF035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108" y="287078"/>
            <a:ext cx="3004213" cy="6379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70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378269" y="692060"/>
            <a:ext cx="7362234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411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2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5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Q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uan sát hình dạng của nước khi thay đổi vật chứa ở hình 4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lỏng có hình dạng xác định hay có hình dạng của vật chứa nó? 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để so sánh số mi-li-lít nước trong ống đong và bình tam giác ở hình 4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lỏng chiếm khoảng không gian xác định hay không xác định?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03A6A19-844A-BDE0-EEE8-66C3872C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089" y="1737759"/>
            <a:ext cx="4124325" cy="3829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2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378270" y="692060"/>
            <a:ext cx="6043796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13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3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6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quan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sát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5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xét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dạng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ở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trạng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rắn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.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mức nước trước và sau khi thả viên đá ở hình 6 và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rắn chiếm khoảng không gian xác định hay không xác định?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722F819-8D53-07EC-0ACA-553A815B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181" y="1075328"/>
            <a:ext cx="3699940" cy="1784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F0BC04-A6D7-CB76-9230-49686914F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225" y="3487502"/>
            <a:ext cx="5587775" cy="1775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4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2770594" y="202962"/>
            <a:ext cx="6734913" cy="1051680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27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Hoàn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bảng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FB07C7-645C-4488-69F0-6151DB070EEC}"/>
              </a:ext>
            </a:extLst>
          </p:cNvPr>
          <p:cNvGraphicFramePr>
            <a:graphicFrameLocks noGrp="1"/>
          </p:cNvGraphicFramePr>
          <p:nvPr/>
        </p:nvGraphicFramePr>
        <p:xfrm>
          <a:off x="935666" y="1658679"/>
          <a:ext cx="10207255" cy="3650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7382">
                  <a:extLst>
                    <a:ext uri="{9D8B030D-6E8A-4147-A177-3AD203B41FA5}">
                      <a16:colId xmlns:a16="http://schemas.microsoft.com/office/drawing/2014/main" val="2189406531"/>
                    </a:ext>
                  </a:extLst>
                </a:gridCol>
                <a:gridCol w="3610701">
                  <a:extLst>
                    <a:ext uri="{9D8B030D-6E8A-4147-A177-3AD203B41FA5}">
                      <a16:colId xmlns:a16="http://schemas.microsoft.com/office/drawing/2014/main" val="1656843245"/>
                    </a:ext>
                  </a:extLst>
                </a:gridCol>
                <a:gridCol w="4379172">
                  <a:extLst>
                    <a:ext uri="{9D8B030D-6E8A-4147-A177-3AD203B41FA5}">
                      <a16:colId xmlns:a16="http://schemas.microsoft.com/office/drawing/2014/main" val="4191293360"/>
                    </a:ext>
                  </a:extLst>
                </a:gridCol>
              </a:tblGrid>
              <a:tr h="1297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 thái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dạng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Chiếm khoảng không gian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731309"/>
                  </a:ext>
                </a:extLst>
              </a:tr>
              <a:tr h="2353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861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3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89978-9D1A-6E5F-862F-BD261E2F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288" y="0"/>
            <a:ext cx="5279594" cy="1981372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E5E20DE-0349-C19B-876C-DE986C613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00293"/>
              </p:ext>
            </p:extLst>
          </p:nvPr>
        </p:nvGraphicFramePr>
        <p:xfrm>
          <a:off x="1360967" y="1850064"/>
          <a:ext cx="9760689" cy="4125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635">
                  <a:extLst>
                    <a:ext uri="{9D8B030D-6E8A-4147-A177-3AD203B41FA5}">
                      <a16:colId xmlns:a16="http://schemas.microsoft.com/office/drawing/2014/main" val="528683946"/>
                    </a:ext>
                  </a:extLst>
                </a:gridCol>
                <a:gridCol w="3944920">
                  <a:extLst>
                    <a:ext uri="{9D8B030D-6E8A-4147-A177-3AD203B41FA5}">
                      <a16:colId xmlns:a16="http://schemas.microsoft.com/office/drawing/2014/main" val="702011442"/>
                    </a:ext>
                  </a:extLst>
                </a:gridCol>
                <a:gridCol w="3889134">
                  <a:extLst>
                    <a:ext uri="{9D8B030D-6E8A-4147-A177-3AD203B41FA5}">
                      <a16:colId xmlns:a16="http://schemas.microsoft.com/office/drawing/2014/main" val="2601327660"/>
                    </a:ext>
                  </a:extLst>
                </a:gridCol>
              </a:tblGrid>
              <a:tr h="1297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 thái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dạng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Chiếm khoảng không gian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79572"/>
                  </a:ext>
                </a:extLst>
              </a:tr>
              <a:tr h="110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xác định và có hình dạng của vật chứa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xác định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13706"/>
                  </a:ext>
                </a:extLst>
              </a:tr>
              <a:tr h="11649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738171"/>
                  </a:ext>
                </a:extLst>
              </a:tr>
              <a:tr h="520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63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7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D33E7-E5EC-A922-932B-0CCF31513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93876-3E16-407F-2A85-0A28D19DE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F59648-80FA-AD16-E62A-E2BA8BCA3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205" y="2202156"/>
            <a:ext cx="7034454" cy="17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0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861B7A-03E8-785A-1F70-732361EB5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3" y="2436140"/>
            <a:ext cx="7379003" cy="17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F7D57E7-074B-A36E-960C-FDE05B0BF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65" y="223284"/>
            <a:ext cx="6012713" cy="1733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992FAA-0A6D-BE34-C156-57DBE297953A}"/>
              </a:ext>
            </a:extLst>
          </p:cNvPr>
          <p:cNvSpPr txBox="1"/>
          <p:nvPr/>
        </p:nvSpPr>
        <p:spPr>
          <a:xfrm>
            <a:off x="1970203" y="2482348"/>
            <a:ext cx="97456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753E21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Trong cuộc sống có rất nhiều tình huống cần dựa vào đặc điểm của chất để giải quyết vấn đề.</a:t>
            </a:r>
          </a:p>
        </p:txBody>
      </p:sp>
    </p:spTree>
    <p:extLst>
      <p:ext uri="{BB962C8B-B14F-4D97-AF65-F5344CB8AC3E}">
        <p14:creationId xmlns:p14="http://schemas.microsoft.com/office/powerpoint/2010/main" val="300299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31396-CF67-FA06-3AF3-380E4ADE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784FB-65DD-2DB4-D37C-B2C698628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87603-647A-8822-E6EA-776CAACA0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824" y="2121301"/>
            <a:ext cx="6230652" cy="2462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C569FC-DCC4-B97F-701D-B737D97BC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974" y="233857"/>
            <a:ext cx="2719052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4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9CF66-C920-9A01-7EA9-AD9367F1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F53BD-3AAD-9CA6-E59E-58B64C175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678FA-27EE-073D-FB3B-97AF5C8E9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632" y="2203945"/>
            <a:ext cx="6489307" cy="16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2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D62C3-F11F-580A-04A7-3F2A8118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1410D-DDE1-7207-6DBB-FD7FF620E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42126E-E75C-AEA4-32A8-8E1FD6CB98DA}"/>
              </a:ext>
            </a:extLst>
          </p:cNvPr>
          <p:cNvSpPr txBox="1"/>
          <p:nvPr/>
        </p:nvSpPr>
        <p:spPr>
          <a:xfrm>
            <a:off x="3200399" y="2775098"/>
            <a:ext cx="7549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ĐẶC ĐIỂM CỦA CHẤT Ở TRẠNG THÁI RẮN, LỎNG, KHÍ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2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" y="0"/>
            <a:ext cx="12191365" cy="1492057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29640"/>
              <a:chOff x="0" y="720"/>
              <a:chExt cx="2064" cy="1464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2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2" charset="0"/>
                  <a:ea typeface="Source Han Sans CN Medium" panose="020B0600000000000000" pitchFamily="34" charset="-122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0"/>
                <a:ea typeface="+mn-ea"/>
                <a:cs typeface="#9Slide03 Arima Madurai Bold" panose="000008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72858" y="147752"/>
            <a:ext cx="10719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 xếp các chất: muối ăn, hơi nước, nhôm, ni-tơ (nitrogen), nước uống, dầu ăn, giấm ăn, ô-xi (oxygen), thuỷ tinh (ở nhiệt độ bình thường) vào vị trí thích hợp theo bảng gợi ý dưới đây.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A07561-4990-888C-26F0-7A8C42C8D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91804"/>
              </p:ext>
            </p:extLst>
          </p:nvPr>
        </p:nvGraphicFramePr>
        <p:xfrm>
          <a:off x="829341" y="1903228"/>
          <a:ext cx="10356111" cy="3359888"/>
        </p:xfrm>
        <a:graphic>
          <a:graphicData uri="http://schemas.openxmlformats.org/drawingml/2006/table">
            <a:tbl>
              <a:tblPr/>
              <a:tblGrid>
                <a:gridCol w="3452037">
                  <a:extLst>
                    <a:ext uri="{9D8B030D-6E8A-4147-A177-3AD203B41FA5}">
                      <a16:colId xmlns:a16="http://schemas.microsoft.com/office/drawing/2014/main" val="2860396520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719307447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551726495"/>
                    </a:ext>
                  </a:extLst>
                </a:gridCol>
              </a:tblGrid>
              <a:tr h="16799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536634"/>
                  </a:ext>
                </a:extLst>
              </a:tr>
              <a:tr h="16799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39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06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19" y="3862974"/>
            <a:ext cx="5026262" cy="29461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5" y="754380"/>
            <a:ext cx="12191365" cy="1248040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81075"/>
              <a:chOff x="0" y="720"/>
              <a:chExt cx="2064" cy="1545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3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6336" y="3662678"/>
            <a:ext cx="8073506" cy="972197"/>
            <a:chOff x="565785" y="2890777"/>
            <a:chExt cx="8073506" cy="97219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5" y="2890777"/>
              <a:ext cx="750425" cy="75042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316209" y="3031977"/>
              <a:ext cx="73230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cử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phiên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chất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cột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ứng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6336" y="4773292"/>
            <a:ext cx="6521151" cy="1003771"/>
            <a:chOff x="565784" y="4148259"/>
            <a:chExt cx="6521151" cy="100377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4" y="4148259"/>
              <a:ext cx="750425" cy="75042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233664" y="4321033"/>
              <a:ext cx="58532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xong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thắng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6336" y="2451862"/>
            <a:ext cx="8264891" cy="833974"/>
            <a:chOff x="565785" y="2890777"/>
            <a:chExt cx="8264891" cy="83397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5" y="2890777"/>
              <a:ext cx="750425" cy="75042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48105" y="2893754"/>
              <a:ext cx="74825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GV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mời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GV chia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0674F09-7D7D-DBAB-48E1-FC6AA3BD5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086" y="660283"/>
            <a:ext cx="1071769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1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8A5228-CB92-BB07-3B38-6C7E36041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508676"/>
              </p:ext>
            </p:extLst>
          </p:nvPr>
        </p:nvGraphicFramePr>
        <p:xfrm>
          <a:off x="829341" y="882502"/>
          <a:ext cx="10356111" cy="4603898"/>
        </p:xfrm>
        <a:graphic>
          <a:graphicData uri="http://schemas.openxmlformats.org/drawingml/2006/table">
            <a:tbl>
              <a:tblPr/>
              <a:tblGrid>
                <a:gridCol w="3452037">
                  <a:extLst>
                    <a:ext uri="{9D8B030D-6E8A-4147-A177-3AD203B41FA5}">
                      <a16:colId xmlns:a16="http://schemas.microsoft.com/office/drawing/2014/main" val="2860396520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719307447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551726495"/>
                    </a:ext>
                  </a:extLst>
                </a:gridCol>
              </a:tblGrid>
              <a:tr h="191720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536634"/>
                  </a:ext>
                </a:extLst>
              </a:tr>
              <a:tr h="2686694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392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A176094-9B7E-04F5-6035-94528C649389}"/>
              </a:ext>
            </a:extLst>
          </p:cNvPr>
          <p:cNvSpPr txBox="1"/>
          <p:nvPr/>
        </p:nvSpPr>
        <p:spPr>
          <a:xfrm>
            <a:off x="861237" y="3179135"/>
            <a:ext cx="3327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thủy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E944E-BBCD-47E4-E14C-FC651BAE22BC}"/>
              </a:ext>
            </a:extLst>
          </p:cNvPr>
          <p:cNvSpPr txBox="1"/>
          <p:nvPr/>
        </p:nvSpPr>
        <p:spPr>
          <a:xfrm>
            <a:off x="4359349" y="3115339"/>
            <a:ext cx="3062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uống, dầu ăn, giấm ăn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12C46-03FF-36C1-9F1A-4909A99CE917}"/>
              </a:ext>
            </a:extLst>
          </p:cNvPr>
          <p:cNvSpPr txBox="1"/>
          <p:nvPr/>
        </p:nvSpPr>
        <p:spPr>
          <a:xfrm>
            <a:off x="7985051" y="3094074"/>
            <a:ext cx="3062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Hơi nước, </a:t>
            </a:r>
            <a:endParaRPr lang="en-US" sz="40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– xi, ni – tơ 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8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3" y="2758440"/>
            <a:ext cx="4541520" cy="4541520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id="{F8CE2DE1-CBF0-299C-209B-7DF5196CBC25}"/>
              </a:ext>
            </a:extLst>
          </p:cNvPr>
          <p:cNvSpPr/>
          <p:nvPr/>
        </p:nvSpPr>
        <p:spPr>
          <a:xfrm>
            <a:off x="3051544" y="903768"/>
            <a:ext cx="7636117" cy="1711104"/>
          </a:xfrm>
          <a:prstGeom prst="wedgeRoundRectCallout">
            <a:avLst>
              <a:gd name="adj1" fmla="val 46929"/>
              <a:gd name="adj2" fmla="val 774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800"/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Lấy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thêm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ví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dụ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về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các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chất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ở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mỗi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trạng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thái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688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576</Words>
  <Application>Microsoft Office PowerPoint</Application>
  <PresentationFormat>Widescreen</PresentationFormat>
  <Paragraphs>63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等线</vt:lpstr>
      <vt:lpstr>#9Slide03 Arima Madurai Bold</vt:lpstr>
      <vt:lpstr>.VnTimeH</vt:lpstr>
      <vt:lpstr>Arial</vt:lpstr>
      <vt:lpstr>Calibri</vt:lpstr>
      <vt:lpstr>Calibri Light</vt:lpstr>
      <vt:lpstr>Cambria</vt:lpstr>
      <vt:lpstr>iCiel Cadena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39</cp:revision>
  <dcterms:created xsi:type="dcterms:W3CDTF">2024-07-12T04:29:05Z</dcterms:created>
  <dcterms:modified xsi:type="dcterms:W3CDTF">2026-03-10T09:33:06Z</dcterms:modified>
</cp:coreProperties>
</file>