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6"/>
  </p:notesMasterIdLst>
  <p:sldIdLst>
    <p:sldId id="7208" r:id="rId2"/>
    <p:sldId id="7209" r:id="rId3"/>
    <p:sldId id="7210" r:id="rId4"/>
    <p:sldId id="7204" r:id="rId5"/>
    <p:sldId id="7211" r:id="rId6"/>
    <p:sldId id="282" r:id="rId7"/>
    <p:sldId id="7205" r:id="rId8"/>
    <p:sldId id="7190" r:id="rId9"/>
    <p:sldId id="7206" r:id="rId10"/>
    <p:sldId id="7197" r:id="rId11"/>
    <p:sldId id="7207" r:id="rId12"/>
    <p:sldId id="7201" r:id="rId13"/>
    <p:sldId id="7199" r:id="rId14"/>
    <p:sldId id="72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44" autoAdjust="0"/>
    <p:restoredTop sz="87192" autoAdjust="0"/>
  </p:normalViewPr>
  <p:slideViewPr>
    <p:cSldViewPr snapToGrid="0">
      <p:cViewPr varScale="1">
        <p:scale>
          <a:sx n="99" d="100"/>
          <a:sy n="99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D3DA3-6E22-4897-9184-EC955C5FEF97}" type="datetimeFigureOut">
              <a:rPr lang="en-US" smtClean="0"/>
              <a:t>10/3/2026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276F3-9B36-4B49-99D8-B29D6F9D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3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ACE78-A512-95B3-E15F-E12401193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C59B87-28AA-4241-ABC4-B85E2DB025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49C8A-AAF8-F198-D917-4AF86329F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A0393-C65C-A56F-2F6F-9D99B13A6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DA7BDC-FA08-4508-B498-F035007CC573}" type="slidenum">
              <a:rPr lang="en-US" altLang="en-US" smtClean="0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663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07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32F88-7816-65D8-541E-E1DE7B485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ADA05F4-F005-60F4-2E16-91AB3F5CA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3C7CFD9-C741-FC2A-6B66-BF9D30989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36ECC4-9B59-29ED-1661-5EDA95607E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655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63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157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41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988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168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415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A3EDB-2079-40C4-81D2-61364984FB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62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已生成高可信度的说明">
            <a:extLst>
              <a:ext uri="{FF2B5EF4-FFF2-40B4-BE49-F238E27FC236}">
                <a16:creationId xmlns:a16="http://schemas.microsoft.com/office/drawing/2014/main" id="{2FB1A12A-647A-4E53-8FE6-834B52DCF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9B07EC92-474C-49F8-8D07-F585877D2FF2}"/>
              </a:ext>
            </a:extLst>
          </p:cNvPr>
          <p:cNvSpPr/>
          <p:nvPr userDrawn="1"/>
        </p:nvSpPr>
        <p:spPr>
          <a:xfrm>
            <a:off x="503495" y="261258"/>
            <a:ext cx="11185010" cy="5513112"/>
          </a:xfrm>
          <a:custGeom>
            <a:avLst/>
            <a:gdLst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67716 w 7816697"/>
              <a:gd name="connsiteY0" fmla="*/ 610524 h 4774669"/>
              <a:gd name="connsiteX1" fmla="*/ 458216 w 7816697"/>
              <a:gd name="connsiteY1" fmla="*/ 248574 h 4774669"/>
              <a:gd name="connsiteX2" fmla="*/ 1563116 w 7816697"/>
              <a:gd name="connsiteY2" fmla="*/ 58074 h 4774669"/>
              <a:gd name="connsiteX3" fmla="*/ 4915916 w 7816697"/>
              <a:gd name="connsiteY3" fmla="*/ 19974 h 4774669"/>
              <a:gd name="connsiteX4" fmla="*/ 6649466 w 7816697"/>
              <a:gd name="connsiteY4" fmla="*/ 343824 h 4774669"/>
              <a:gd name="connsiteX5" fmla="*/ 7506716 w 7816697"/>
              <a:gd name="connsiteY5" fmla="*/ 743874 h 4774669"/>
              <a:gd name="connsiteX6" fmla="*/ 7811516 w 7816697"/>
              <a:gd name="connsiteY6" fmla="*/ 2572674 h 4774669"/>
              <a:gd name="connsiteX7" fmla="*/ 7297166 w 7816697"/>
              <a:gd name="connsiteY7" fmla="*/ 4382424 h 4774669"/>
              <a:gd name="connsiteX8" fmla="*/ 6173216 w 7816697"/>
              <a:gd name="connsiteY8" fmla="*/ 4763424 h 4774669"/>
              <a:gd name="connsiteX9" fmla="*/ 4877816 w 7816697"/>
              <a:gd name="connsiteY9" fmla="*/ 4668174 h 4774669"/>
              <a:gd name="connsiteX10" fmla="*/ 3430016 w 7816697"/>
              <a:gd name="connsiteY10" fmla="*/ 4611024 h 4774669"/>
              <a:gd name="connsiteX11" fmla="*/ 2553716 w 7816697"/>
              <a:gd name="connsiteY11" fmla="*/ 4630074 h 4774669"/>
              <a:gd name="connsiteX12" fmla="*/ 1201166 w 7816697"/>
              <a:gd name="connsiteY12" fmla="*/ 4630074 h 4774669"/>
              <a:gd name="connsiteX13" fmla="*/ 305816 w 7816697"/>
              <a:gd name="connsiteY13" fmla="*/ 4420524 h 4774669"/>
              <a:gd name="connsiteX14" fmla="*/ 1016 w 7816697"/>
              <a:gd name="connsiteY14" fmla="*/ 3410874 h 4774669"/>
              <a:gd name="connsiteX15" fmla="*/ 210566 w 7816697"/>
              <a:gd name="connsiteY15" fmla="*/ 2153574 h 4774669"/>
              <a:gd name="connsiteX16" fmla="*/ 267716 w 7816697"/>
              <a:gd name="connsiteY16" fmla="*/ 610524 h 4774669"/>
              <a:gd name="connsiteX0" fmla="*/ 249006 w 7816649"/>
              <a:gd name="connsiteY0" fmla="*/ 610524 h 4774669"/>
              <a:gd name="connsiteX1" fmla="*/ 458168 w 7816649"/>
              <a:gd name="connsiteY1" fmla="*/ 248574 h 4774669"/>
              <a:gd name="connsiteX2" fmla="*/ 1563068 w 7816649"/>
              <a:gd name="connsiteY2" fmla="*/ 58074 h 4774669"/>
              <a:gd name="connsiteX3" fmla="*/ 4915868 w 7816649"/>
              <a:gd name="connsiteY3" fmla="*/ 19974 h 4774669"/>
              <a:gd name="connsiteX4" fmla="*/ 6649418 w 7816649"/>
              <a:gd name="connsiteY4" fmla="*/ 343824 h 4774669"/>
              <a:gd name="connsiteX5" fmla="*/ 7506668 w 7816649"/>
              <a:gd name="connsiteY5" fmla="*/ 743874 h 4774669"/>
              <a:gd name="connsiteX6" fmla="*/ 7811468 w 7816649"/>
              <a:gd name="connsiteY6" fmla="*/ 2572674 h 4774669"/>
              <a:gd name="connsiteX7" fmla="*/ 7297118 w 7816649"/>
              <a:gd name="connsiteY7" fmla="*/ 4382424 h 4774669"/>
              <a:gd name="connsiteX8" fmla="*/ 6173168 w 7816649"/>
              <a:gd name="connsiteY8" fmla="*/ 4763424 h 4774669"/>
              <a:gd name="connsiteX9" fmla="*/ 4877768 w 7816649"/>
              <a:gd name="connsiteY9" fmla="*/ 4668174 h 4774669"/>
              <a:gd name="connsiteX10" fmla="*/ 3429968 w 7816649"/>
              <a:gd name="connsiteY10" fmla="*/ 4611024 h 4774669"/>
              <a:gd name="connsiteX11" fmla="*/ 2553668 w 7816649"/>
              <a:gd name="connsiteY11" fmla="*/ 4630074 h 4774669"/>
              <a:gd name="connsiteX12" fmla="*/ 1201118 w 7816649"/>
              <a:gd name="connsiteY12" fmla="*/ 4630074 h 4774669"/>
              <a:gd name="connsiteX13" fmla="*/ 305768 w 7816649"/>
              <a:gd name="connsiteY13" fmla="*/ 4420524 h 4774669"/>
              <a:gd name="connsiteX14" fmla="*/ 968 w 7816649"/>
              <a:gd name="connsiteY14" fmla="*/ 3410874 h 4774669"/>
              <a:gd name="connsiteX15" fmla="*/ 210518 w 7816649"/>
              <a:gd name="connsiteY15" fmla="*/ 2153574 h 4774669"/>
              <a:gd name="connsiteX16" fmla="*/ 249006 w 7816649"/>
              <a:gd name="connsiteY16" fmla="*/ 610524 h 4774669"/>
              <a:gd name="connsiteX0" fmla="*/ 273848 w 7841491"/>
              <a:gd name="connsiteY0" fmla="*/ 610524 h 4774669"/>
              <a:gd name="connsiteX1" fmla="*/ 483010 w 7841491"/>
              <a:gd name="connsiteY1" fmla="*/ 248574 h 4774669"/>
              <a:gd name="connsiteX2" fmla="*/ 1587910 w 7841491"/>
              <a:gd name="connsiteY2" fmla="*/ 58074 h 4774669"/>
              <a:gd name="connsiteX3" fmla="*/ 4940710 w 7841491"/>
              <a:gd name="connsiteY3" fmla="*/ 19974 h 4774669"/>
              <a:gd name="connsiteX4" fmla="*/ 6674260 w 7841491"/>
              <a:gd name="connsiteY4" fmla="*/ 343824 h 4774669"/>
              <a:gd name="connsiteX5" fmla="*/ 7531510 w 7841491"/>
              <a:gd name="connsiteY5" fmla="*/ 743874 h 4774669"/>
              <a:gd name="connsiteX6" fmla="*/ 7836310 w 7841491"/>
              <a:gd name="connsiteY6" fmla="*/ 2572674 h 4774669"/>
              <a:gd name="connsiteX7" fmla="*/ 7321960 w 7841491"/>
              <a:gd name="connsiteY7" fmla="*/ 4382424 h 4774669"/>
              <a:gd name="connsiteX8" fmla="*/ 6198010 w 7841491"/>
              <a:gd name="connsiteY8" fmla="*/ 4763424 h 4774669"/>
              <a:gd name="connsiteX9" fmla="*/ 4902610 w 7841491"/>
              <a:gd name="connsiteY9" fmla="*/ 4668174 h 4774669"/>
              <a:gd name="connsiteX10" fmla="*/ 3454810 w 7841491"/>
              <a:gd name="connsiteY10" fmla="*/ 4611024 h 4774669"/>
              <a:gd name="connsiteX11" fmla="*/ 2578510 w 7841491"/>
              <a:gd name="connsiteY11" fmla="*/ 4630074 h 4774669"/>
              <a:gd name="connsiteX12" fmla="*/ 1225960 w 7841491"/>
              <a:gd name="connsiteY12" fmla="*/ 4630074 h 4774669"/>
              <a:gd name="connsiteX13" fmla="*/ 330610 w 7841491"/>
              <a:gd name="connsiteY13" fmla="*/ 4420524 h 4774669"/>
              <a:gd name="connsiteX14" fmla="*/ 25810 w 7841491"/>
              <a:gd name="connsiteY14" fmla="*/ 3410874 h 4774669"/>
              <a:gd name="connsiteX15" fmla="*/ 20756 w 7841491"/>
              <a:gd name="connsiteY15" fmla="*/ 2106921 h 4774669"/>
              <a:gd name="connsiteX16" fmla="*/ 273848 w 7841491"/>
              <a:gd name="connsiteY16" fmla="*/ 610524 h 4774669"/>
              <a:gd name="connsiteX0" fmla="*/ 273848 w 7841491"/>
              <a:gd name="connsiteY0" fmla="*/ 607372 h 4771517"/>
              <a:gd name="connsiteX1" fmla="*/ 616360 w 7841491"/>
              <a:gd name="connsiteY1" fmla="*/ 131122 h 4771517"/>
              <a:gd name="connsiteX2" fmla="*/ 1587910 w 7841491"/>
              <a:gd name="connsiteY2" fmla="*/ 54922 h 4771517"/>
              <a:gd name="connsiteX3" fmla="*/ 4940710 w 7841491"/>
              <a:gd name="connsiteY3" fmla="*/ 16822 h 4771517"/>
              <a:gd name="connsiteX4" fmla="*/ 6674260 w 7841491"/>
              <a:gd name="connsiteY4" fmla="*/ 340672 h 4771517"/>
              <a:gd name="connsiteX5" fmla="*/ 7531510 w 7841491"/>
              <a:gd name="connsiteY5" fmla="*/ 740722 h 4771517"/>
              <a:gd name="connsiteX6" fmla="*/ 7836310 w 7841491"/>
              <a:gd name="connsiteY6" fmla="*/ 2569522 h 4771517"/>
              <a:gd name="connsiteX7" fmla="*/ 7321960 w 7841491"/>
              <a:gd name="connsiteY7" fmla="*/ 4379272 h 4771517"/>
              <a:gd name="connsiteX8" fmla="*/ 6198010 w 7841491"/>
              <a:gd name="connsiteY8" fmla="*/ 4760272 h 4771517"/>
              <a:gd name="connsiteX9" fmla="*/ 4902610 w 7841491"/>
              <a:gd name="connsiteY9" fmla="*/ 4665022 h 4771517"/>
              <a:gd name="connsiteX10" fmla="*/ 3454810 w 7841491"/>
              <a:gd name="connsiteY10" fmla="*/ 4607872 h 4771517"/>
              <a:gd name="connsiteX11" fmla="*/ 2578510 w 7841491"/>
              <a:gd name="connsiteY11" fmla="*/ 4626922 h 4771517"/>
              <a:gd name="connsiteX12" fmla="*/ 1225960 w 7841491"/>
              <a:gd name="connsiteY12" fmla="*/ 4626922 h 4771517"/>
              <a:gd name="connsiteX13" fmla="*/ 330610 w 7841491"/>
              <a:gd name="connsiteY13" fmla="*/ 4417372 h 4771517"/>
              <a:gd name="connsiteX14" fmla="*/ 25810 w 7841491"/>
              <a:gd name="connsiteY14" fmla="*/ 3407722 h 4771517"/>
              <a:gd name="connsiteX15" fmla="*/ 20756 w 7841491"/>
              <a:gd name="connsiteY15" fmla="*/ 2103769 h 4771517"/>
              <a:gd name="connsiteX16" fmla="*/ 273848 w 7841491"/>
              <a:gd name="connsiteY16" fmla="*/ 607372 h 477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41491" h="4771517">
                <a:moveTo>
                  <a:pt x="273848" y="607372"/>
                </a:moveTo>
                <a:cubicBezTo>
                  <a:pt x="373115" y="278597"/>
                  <a:pt x="397350" y="223197"/>
                  <a:pt x="616360" y="131122"/>
                </a:cubicBezTo>
                <a:cubicBezTo>
                  <a:pt x="835370" y="39047"/>
                  <a:pt x="867185" y="73972"/>
                  <a:pt x="1587910" y="54922"/>
                </a:cubicBezTo>
                <a:cubicBezTo>
                  <a:pt x="2308635" y="35872"/>
                  <a:pt x="4092985" y="-30803"/>
                  <a:pt x="4940710" y="16822"/>
                </a:cubicBezTo>
                <a:cubicBezTo>
                  <a:pt x="5788435" y="64447"/>
                  <a:pt x="6242460" y="220022"/>
                  <a:pt x="6674260" y="340672"/>
                </a:cubicBezTo>
                <a:cubicBezTo>
                  <a:pt x="7106060" y="461322"/>
                  <a:pt x="7337835" y="369247"/>
                  <a:pt x="7531510" y="740722"/>
                </a:cubicBezTo>
                <a:cubicBezTo>
                  <a:pt x="7725185" y="1112197"/>
                  <a:pt x="7871235" y="1963097"/>
                  <a:pt x="7836310" y="2569522"/>
                </a:cubicBezTo>
                <a:cubicBezTo>
                  <a:pt x="7801385" y="3175947"/>
                  <a:pt x="7595010" y="4014147"/>
                  <a:pt x="7321960" y="4379272"/>
                </a:cubicBezTo>
                <a:cubicBezTo>
                  <a:pt x="7048910" y="4744397"/>
                  <a:pt x="6601235" y="4712647"/>
                  <a:pt x="6198010" y="4760272"/>
                </a:cubicBezTo>
                <a:cubicBezTo>
                  <a:pt x="5794785" y="4807897"/>
                  <a:pt x="5359810" y="4690422"/>
                  <a:pt x="4902610" y="4665022"/>
                </a:cubicBezTo>
                <a:cubicBezTo>
                  <a:pt x="4445410" y="4639622"/>
                  <a:pt x="3842160" y="4614222"/>
                  <a:pt x="3454810" y="4607872"/>
                </a:cubicBezTo>
                <a:lnTo>
                  <a:pt x="2578510" y="4626922"/>
                </a:lnTo>
                <a:cubicBezTo>
                  <a:pt x="2207035" y="4630097"/>
                  <a:pt x="1600610" y="4661847"/>
                  <a:pt x="1225960" y="4626922"/>
                </a:cubicBezTo>
                <a:cubicBezTo>
                  <a:pt x="851310" y="4591997"/>
                  <a:pt x="530635" y="4620572"/>
                  <a:pt x="330610" y="4417372"/>
                </a:cubicBezTo>
                <a:cubicBezTo>
                  <a:pt x="130585" y="4214172"/>
                  <a:pt x="41685" y="3785547"/>
                  <a:pt x="25810" y="3407722"/>
                </a:cubicBezTo>
                <a:cubicBezTo>
                  <a:pt x="9935" y="3029897"/>
                  <a:pt x="-20584" y="2570494"/>
                  <a:pt x="20756" y="2103769"/>
                </a:cubicBezTo>
                <a:cubicBezTo>
                  <a:pt x="62096" y="1637044"/>
                  <a:pt x="174581" y="936147"/>
                  <a:pt x="273848" y="607372"/>
                </a:cubicBezTo>
                <a:close/>
              </a:path>
            </a:pathLst>
          </a:custGeom>
          <a:solidFill>
            <a:schemeClr val="bg1">
              <a:alpha val="91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4" name="图片 3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B2204C96-8E4B-4EF6-AF59-A9A56283D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59865"/>
            <a:ext cx="2999238" cy="1301499"/>
          </a:xfrm>
          <a:prstGeom prst="rect">
            <a:avLst/>
          </a:prstGeom>
        </p:spPr>
      </p:pic>
      <p:pic>
        <p:nvPicPr>
          <p:cNvPr id="5" name="图片 4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428790F2-7EEA-4D33-BFA3-E5ECDDF793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1" y="5559865"/>
            <a:ext cx="2999238" cy="1301499"/>
          </a:xfrm>
          <a:prstGeom prst="rect">
            <a:avLst/>
          </a:prstGeom>
        </p:spPr>
      </p:pic>
      <p:pic>
        <p:nvPicPr>
          <p:cNvPr id="6" name="图片 5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38EE080E-1A7E-4BC7-9BC7-0074B6BE30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91" y="5559865"/>
            <a:ext cx="2999238" cy="1301499"/>
          </a:xfrm>
          <a:prstGeom prst="rect">
            <a:avLst/>
          </a:prstGeom>
        </p:spPr>
      </p:pic>
      <p:pic>
        <p:nvPicPr>
          <p:cNvPr id="7" name="图片 6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5AF7C0F5-425A-44B3-B932-37F02C9B1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640" y="5559865"/>
            <a:ext cx="2999238" cy="1301499"/>
          </a:xfrm>
          <a:prstGeom prst="rect">
            <a:avLst/>
          </a:prstGeom>
        </p:spPr>
      </p:pic>
      <p:pic>
        <p:nvPicPr>
          <p:cNvPr id="8" name="图片 7" descr="图片包含 围栏, 工具, 烛架&#10;&#10;已生成极高可信度的说明">
            <a:extLst>
              <a:ext uri="{FF2B5EF4-FFF2-40B4-BE49-F238E27FC236}">
                <a16:creationId xmlns:a16="http://schemas.microsoft.com/office/drawing/2014/main" id="{C0001C96-7280-4730-AFBE-796E25F186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9" y="5559865"/>
            <a:ext cx="2999238" cy="13014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8D97F25-2F4E-4F86-A299-E19B917677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7707085" y="5070843"/>
            <a:ext cx="4445449" cy="17844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ACA74FD-9023-4A1B-A31C-050EB5568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3546184" y="4907433"/>
            <a:ext cx="4852545" cy="19478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3AC2C51-1A45-41AB-8210-3C57C2D2F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33"/>
          <a:stretch/>
        </p:blipFill>
        <p:spPr>
          <a:xfrm>
            <a:off x="-343008" y="4907433"/>
            <a:ext cx="4852545" cy="194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6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33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A90791D-626E-DFE6-352D-7D87E9E6C4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5" y="0"/>
            <a:ext cx="1509622" cy="15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3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8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DE5726E-22B2-97AC-D199-6B6CB776C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80D9BC0F-B969-8AAC-725C-4D4731D00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160352"/>
            <a:ext cx="995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E49F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TIỂU HỌC HÒA NGHĨA</a:t>
            </a:r>
            <a:endParaRPr lang="en-US" altLang="en-US" sz="3600" b="1" dirty="0">
              <a:solidFill>
                <a:srgbClr val="5E49FD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WordArt 3">
            <a:extLst>
              <a:ext uri="{FF2B5EF4-FFF2-40B4-BE49-F238E27FC236}">
                <a16:creationId xmlns:a16="http://schemas.microsoft.com/office/drawing/2014/main" id="{679D71E1-DAC2-027A-186F-87A3AFE1E2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1825" y="1027267"/>
            <a:ext cx="11104215" cy="2612499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1400" b="1" kern="10" dirty="0">
                <a:ln w="12700" cap="rnd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GIÁO !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99FA1AC-5CC7-01E7-8221-7A4C3F56E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780" y="4831683"/>
            <a:ext cx="722709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Bùi Thị Hồng Oanh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59DC30BF-A8FF-C0A2-4E32-E574B0841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1125" y="3752444"/>
            <a:ext cx="40338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ABE60489-37C3-7E56-CEEC-7717A6A8D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037" y="5675689"/>
            <a:ext cx="503391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2025 - 2026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84521"/>
            <a:ext cx="12050269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07F34E0-D120-48DD-BF69-8C2F6BF2336F}"/>
              </a:ext>
            </a:extLst>
          </p:cNvPr>
          <p:cNvSpPr/>
          <p:nvPr/>
        </p:nvSpPr>
        <p:spPr>
          <a:xfrm>
            <a:off x="141731" y="319053"/>
            <a:ext cx="648438" cy="596092"/>
          </a:xfrm>
          <a:prstGeom prst="ellipse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latin typeface="Arial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AFC0E0-C4EE-49BC-2B0D-97B9C68D151C}"/>
              </a:ext>
            </a:extLst>
          </p:cNvPr>
          <p:cNvSpPr txBox="1"/>
          <p:nvPr/>
        </p:nvSpPr>
        <p:spPr>
          <a:xfrm>
            <a:off x="931899" y="184521"/>
            <a:ext cx="11118369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      Mảnh đất của bác Tư dạng hình thang vuông có chiều cao 12m, đáy bé 18 m và đáy lớn bằng 4/3 đáy bé. Bác Tư đã dành phần đất hình tam giác BKC (như hình vẽ) để hiến đất mở rộng đường. Hỏi:</a:t>
            </a:r>
          </a:p>
          <a:p>
            <a:pPr algn="just"/>
            <a:r>
              <a:rPr lang="vi-VN" sz="3200" dirty="0"/>
              <a:t>a) Bác Tư đã hiến bao nhiêu mét vuông đất để mở rộng đường?</a:t>
            </a:r>
          </a:p>
          <a:p>
            <a:pPr algn="just"/>
            <a:r>
              <a:rPr lang="vi-VN" sz="3200" dirty="0"/>
              <a:t>b) Phần đất còn lại có diện tích bao nhiêu mét vuông?</a:t>
            </a:r>
          </a:p>
        </p:txBody>
      </p:sp>
      <p:pic>
        <p:nvPicPr>
          <p:cNvPr id="5122" name="Picture 2" descr="toan-lop-5-tap-1-trang-130-kntt-3">
            <a:extLst>
              <a:ext uri="{FF2B5EF4-FFF2-40B4-BE49-F238E27FC236}">
                <a16:creationId xmlns:a16="http://schemas.microsoft.com/office/drawing/2014/main" id="{7D9F6B2F-4F42-63CF-7428-C3F182B78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17" y="3990686"/>
            <a:ext cx="4897055" cy="246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553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1730" y="184521"/>
            <a:ext cx="11908539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07F34E0-D120-48DD-BF69-8C2F6BF2336F}"/>
              </a:ext>
            </a:extLst>
          </p:cNvPr>
          <p:cNvSpPr/>
          <p:nvPr/>
        </p:nvSpPr>
        <p:spPr>
          <a:xfrm>
            <a:off x="141731" y="319053"/>
            <a:ext cx="648438" cy="596092"/>
          </a:xfrm>
          <a:prstGeom prst="ellipse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prstClr val="white"/>
                </a:solidFill>
                <a:latin typeface="Arial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AFC0E0-C4EE-49BC-2B0D-97B9C68D151C}"/>
                  </a:ext>
                </a:extLst>
              </p:cNvPr>
              <p:cNvSpPr txBox="1"/>
              <p:nvPr/>
            </p:nvSpPr>
            <p:spPr>
              <a:xfrm>
                <a:off x="776981" y="319053"/>
                <a:ext cx="7189383" cy="61425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giải: </a:t>
                </a:r>
              </a:p>
              <a:p>
                <a:pPr marL="514350" indent="-514350">
                  <a:buAutoNum type="alphaLcParenR"/>
                </a:pP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Tam giác BKC có độ dài đáy </a:t>
                </a:r>
              </a:p>
              <a:p>
                <a:pPr algn="ctr"/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KC = 5m, chiều cao là 12 m</a:t>
                </a:r>
              </a:p>
              <a:p>
                <a:pPr algn="ctr"/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tích phần đất bác Tư hiến là:  </a:t>
                </a:r>
              </a:p>
              <a:p>
                <a:pPr algn="ctr"/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x 12 : 2 = 30 (m</a:t>
                </a:r>
                <a:r>
                  <a:rPr lang="vi-VN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 Độ dài đáy lớn DC là: </a:t>
                </a:r>
              </a:p>
              <a:p>
                <a:pPr algn="ctr"/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 x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 = 24 (m)</a:t>
                </a:r>
              </a:p>
              <a:p>
                <a:pPr algn="ctr"/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tích mảnh đất hình thang ABCD là:  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 b="0" i="1" smtClean="0">
                                <a:latin typeface="Cambria Math" panose="02040503050406030204" pitchFamily="18" charset="0"/>
                              </a:rPr>
                              <m:t>24</m:t>
                            </m:r>
                            <m:r>
                              <a:rPr lang="vi-VN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2800" b="0" i="1" smtClean="0">
                                <a:latin typeface="Cambria Math" panose="02040503050406030204" pitchFamily="18" charset="0"/>
                              </a:rPr>
                              <m:t>18</m:t>
                            </m:r>
                          </m:e>
                        </m:d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2800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vi-VN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252 (m</a:t>
                </a:r>
                <a:r>
                  <a:rPr lang="vi-VN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tích phần đất còn lại là:</a:t>
                </a:r>
              </a:p>
              <a:p>
                <a:pPr algn="ctr"/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252 – 30 = 222 (m</a:t>
                </a:r>
                <a:r>
                  <a:rPr lang="vi-VN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Đáp số: a) 30 m</a:t>
                </a:r>
                <a:r>
                  <a:rPr lang="vi-VN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                                 b) 252m</a:t>
                </a:r>
                <a:r>
                  <a:rPr lang="vi-VN" sz="28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vi-VN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DAFC0E0-C4EE-49BC-2B0D-97B9C68D1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81" y="319053"/>
                <a:ext cx="7189383" cy="6142515"/>
              </a:xfrm>
              <a:prstGeom prst="rect">
                <a:avLst/>
              </a:prstGeom>
              <a:blipFill>
                <a:blip r:embed="rId4"/>
                <a:stretch>
                  <a:fillRect l="-1408" t="-825" b="-103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toan-lop-5-tap-1-trang-130-kntt-3">
            <a:extLst>
              <a:ext uri="{FF2B5EF4-FFF2-40B4-BE49-F238E27FC236}">
                <a16:creationId xmlns:a16="http://schemas.microsoft.com/office/drawing/2014/main" id="{7D9F6B2F-4F42-63CF-7428-C3F182B78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64" y="1794163"/>
            <a:ext cx="3827281" cy="31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1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DE6B14-593F-AA00-9DFA-B1AF6E863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228" y="1569659"/>
            <a:ext cx="736460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6623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048" y="113488"/>
            <a:ext cx="11683588" cy="646186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4000" b="0" i="0" dirty="0">
              <a:solidFill>
                <a:srgbClr val="000000"/>
              </a:solidFill>
              <a:effectLst/>
              <a:latin typeface="Quicksand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07F34E0-D120-48DD-BF69-8C2F6BF2336F}"/>
              </a:ext>
            </a:extLst>
          </p:cNvPr>
          <p:cNvSpPr/>
          <p:nvPr/>
        </p:nvSpPr>
        <p:spPr>
          <a:xfrm>
            <a:off x="162047" y="318309"/>
            <a:ext cx="648438" cy="5960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prstClr val="white"/>
                </a:solidFill>
                <a:latin typeface="Arial"/>
              </a:rPr>
              <a:t>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8EDAFE-16D7-4F71-816A-734C01F0033C}"/>
              </a:ext>
            </a:extLst>
          </p:cNvPr>
          <p:cNvSpPr txBox="1"/>
          <p:nvPr/>
        </p:nvSpPr>
        <p:spPr>
          <a:xfrm>
            <a:off x="928255" y="386721"/>
            <a:ext cx="10584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/>
              <a:t>    Chú Ba cắt được một mảnh tôn hình tam giác MNP có diện tích là 72 dm</a:t>
            </a:r>
            <a:r>
              <a:rPr lang="vi-VN" sz="3600" baseline="30000" dirty="0"/>
              <a:t>2</a:t>
            </a:r>
            <a:r>
              <a:rPr lang="vi-VN" sz="3600" dirty="0"/>
              <a:t> và chiều cao là 9 dm (như hình vẽ). Tính độ dài đáy NP của hình tam giác đó. </a:t>
            </a:r>
            <a:endParaRPr lang="en-US" sz="3600" dirty="0">
              <a:solidFill>
                <a:srgbClr val="000000"/>
              </a:solidFill>
              <a:latin typeface="Quicksand"/>
            </a:endParaRPr>
          </a:p>
        </p:txBody>
      </p:sp>
      <p:pic>
        <p:nvPicPr>
          <p:cNvPr id="7170" name="Picture 2" descr="toan-lop-5-tap-1-trang-130-kntt-4">
            <a:extLst>
              <a:ext uri="{FF2B5EF4-FFF2-40B4-BE49-F238E27FC236}">
                <a16:creationId xmlns:a16="http://schemas.microsoft.com/office/drawing/2014/main" id="{20822B0C-86C1-5E6D-5ECB-1C09C9815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18" y="3052096"/>
            <a:ext cx="5836868" cy="252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740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59154"/>
            <a:ext cx="12192000" cy="6539691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4000" b="0" i="0" dirty="0">
              <a:solidFill>
                <a:srgbClr val="000000"/>
              </a:solidFill>
              <a:effectLst/>
              <a:latin typeface="Quicksand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07F34E0-D120-48DD-BF69-8C2F6BF2336F}"/>
              </a:ext>
            </a:extLst>
          </p:cNvPr>
          <p:cNvSpPr/>
          <p:nvPr/>
        </p:nvSpPr>
        <p:spPr>
          <a:xfrm>
            <a:off x="162047" y="318309"/>
            <a:ext cx="648438" cy="5960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noProof="0" dirty="0">
                <a:solidFill>
                  <a:prstClr val="white"/>
                </a:solidFill>
                <a:latin typeface="Arial"/>
              </a:rPr>
              <a:t>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8EDAFE-16D7-4F71-816A-734C01F0033C}"/>
              </a:ext>
            </a:extLst>
          </p:cNvPr>
          <p:cNvSpPr txBox="1"/>
          <p:nvPr/>
        </p:nvSpPr>
        <p:spPr>
          <a:xfrm>
            <a:off x="2314512" y="4780418"/>
            <a:ext cx="7292155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dài</a:t>
            </a:r>
            <a:r>
              <a:rPr lang="en-US" sz="3200" dirty="0"/>
              <a:t> </a:t>
            </a:r>
            <a:r>
              <a:rPr lang="en-US" sz="3200" dirty="0" err="1"/>
              <a:t>đáy</a:t>
            </a:r>
            <a:r>
              <a:rPr lang="en-US" sz="3200" dirty="0"/>
              <a:t> NP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 algn="ctr"/>
            <a:r>
              <a:rPr lang="en-US" sz="3200" dirty="0"/>
              <a:t>72 x 2 : 9 = 16 (dm)</a:t>
            </a:r>
          </a:p>
          <a:p>
            <a:pPr algn="ctr"/>
            <a:r>
              <a:rPr lang="en-US" sz="3200" dirty="0"/>
              <a:t>               </a:t>
            </a:r>
            <a:r>
              <a:rPr lang="en-US" sz="3200" dirty="0" err="1"/>
              <a:t>Đáp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: 16 dm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1C5391-8434-E4D0-CF65-66C2493B0462}"/>
              </a:ext>
            </a:extLst>
          </p:cNvPr>
          <p:cNvSpPr txBox="1"/>
          <p:nvPr/>
        </p:nvSpPr>
        <p:spPr>
          <a:xfrm>
            <a:off x="3703494" y="3991999"/>
            <a:ext cx="372903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r>
              <a:rPr lang="en-US" sz="3200" dirty="0"/>
              <a:t>:</a:t>
            </a:r>
          </a:p>
        </p:txBody>
      </p:sp>
      <p:pic>
        <p:nvPicPr>
          <p:cNvPr id="4" name="Picture 2" descr="toan-lop-5-tap-1-trang-130-kntt-4">
            <a:extLst>
              <a:ext uri="{FF2B5EF4-FFF2-40B4-BE49-F238E27FC236}">
                <a16:creationId xmlns:a16="http://schemas.microsoft.com/office/drawing/2014/main" id="{AE587CC0-A923-2953-A1BB-0C7E7FA3F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2" y="507922"/>
            <a:ext cx="4454236" cy="262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829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1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89D04B-1A6F-23D4-CAC6-40C0E3BD24F6}"/>
              </a:ext>
            </a:extLst>
          </p:cNvPr>
          <p:cNvSpPr txBox="1"/>
          <p:nvPr/>
        </p:nvSpPr>
        <p:spPr>
          <a:xfrm>
            <a:off x="3118537" y="1474511"/>
            <a:ext cx="235274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TOÁN: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E7B9E0-20DB-8890-7286-7546985C7476}"/>
              </a:ext>
            </a:extLst>
          </p:cNvPr>
          <p:cNvSpPr txBox="1"/>
          <p:nvPr/>
        </p:nvSpPr>
        <p:spPr>
          <a:xfrm>
            <a:off x="900520" y="2507364"/>
            <a:ext cx="235274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33: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D1DCE-454A-9AE6-2417-B7300F46EBAF}"/>
              </a:ext>
            </a:extLst>
          </p:cNvPr>
          <p:cNvSpPr txBox="1"/>
          <p:nvPr/>
        </p:nvSpPr>
        <p:spPr>
          <a:xfrm>
            <a:off x="3253261" y="2309585"/>
            <a:ext cx="796703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ÔN TẬP DIỆN TÍCH, CHU VI MỘT SỐ HÌNH PHẲNG (TIẾT 1)</a:t>
            </a:r>
          </a:p>
        </p:txBody>
      </p:sp>
    </p:spTree>
    <p:extLst>
      <p:ext uri="{BB962C8B-B14F-4D97-AF65-F5344CB8AC3E}">
        <p14:creationId xmlns:p14="http://schemas.microsoft.com/office/powerpoint/2010/main" val="296364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DBBB72-061C-7B76-17F0-0BEA65CD88D8}"/>
              </a:ext>
            </a:extLst>
          </p:cNvPr>
          <p:cNvGrpSpPr/>
          <p:nvPr/>
        </p:nvGrpSpPr>
        <p:grpSpPr>
          <a:xfrm>
            <a:off x="2052245" y="824869"/>
            <a:ext cx="8087509" cy="5167092"/>
            <a:chOff x="2052245" y="824869"/>
            <a:chExt cx="8087509" cy="5167092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DFCF1FBB-8E6E-849A-828C-A9693ECF75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2052245" y="824869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8AF8F55-4462-3043-73DE-CD2E55F29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3440" y="1218379"/>
              <a:ext cx="5950212" cy="4773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533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007797E-DEE7-7BF8-FC4D-CD78C9CA8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CAAEBD8-3861-6E96-9FE5-EE20C8691880}"/>
              </a:ext>
            </a:extLst>
          </p:cNvPr>
          <p:cNvSpPr txBox="1"/>
          <p:nvPr/>
        </p:nvSpPr>
        <p:spPr>
          <a:xfrm>
            <a:off x="900520" y="714626"/>
            <a:ext cx="776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31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12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2B11E-2DB1-ED7B-19B2-E364263725EA}"/>
              </a:ext>
            </a:extLst>
          </p:cNvPr>
          <p:cNvSpPr txBox="1"/>
          <p:nvPr/>
        </p:nvSpPr>
        <p:spPr>
          <a:xfrm>
            <a:off x="3118537" y="1474511"/>
            <a:ext cx="235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TOÁN: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276A69-7CBC-26B8-6A0F-90275C8FB9FA}"/>
              </a:ext>
            </a:extLst>
          </p:cNvPr>
          <p:cNvSpPr txBox="1"/>
          <p:nvPr/>
        </p:nvSpPr>
        <p:spPr>
          <a:xfrm>
            <a:off x="900520" y="2507364"/>
            <a:ext cx="235274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33: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DA7477-3199-EAE2-6E57-70D1A07019AC}"/>
              </a:ext>
            </a:extLst>
          </p:cNvPr>
          <p:cNvSpPr txBox="1"/>
          <p:nvPr/>
        </p:nvSpPr>
        <p:spPr>
          <a:xfrm>
            <a:off x="2278737" y="3946999"/>
            <a:ext cx="7967036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ÔN TẬP DIỆN TÍCH CHU VI MỘT SỐ HÌNH PHẲNG (TIẾT 1)</a:t>
            </a:r>
          </a:p>
        </p:txBody>
      </p:sp>
    </p:spTree>
    <p:extLst>
      <p:ext uri="{BB962C8B-B14F-4D97-AF65-F5344CB8AC3E}">
        <p14:creationId xmlns:p14="http://schemas.microsoft.com/office/powerpoint/2010/main" val="2794467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76AAE056-86CA-49BF-60CB-4B76945B5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177" y="748565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5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456" y="165100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07F34E0-D120-48DD-BF69-8C2F6BF2336F}"/>
              </a:ext>
            </a:extLst>
          </p:cNvPr>
          <p:cNvSpPr/>
          <p:nvPr/>
        </p:nvSpPr>
        <p:spPr>
          <a:xfrm>
            <a:off x="648183" y="642399"/>
            <a:ext cx="648438" cy="5960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B3182-32AC-09F2-F432-BE70C777AC68}"/>
              </a:ext>
            </a:extLst>
          </p:cNvPr>
          <p:cNvSpPr txBox="1"/>
          <p:nvPr/>
        </p:nvSpPr>
        <p:spPr>
          <a:xfrm>
            <a:off x="1274278" y="533323"/>
            <a:ext cx="6927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đúng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 ABC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19C693-696E-1C4F-B175-665EFCB8BCB1}"/>
              </a:ext>
            </a:extLst>
          </p:cNvPr>
          <p:cNvSpPr txBox="1"/>
          <p:nvPr/>
        </p:nvSpPr>
        <p:spPr>
          <a:xfrm>
            <a:off x="648183" y="1830932"/>
            <a:ext cx="1124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2,3 dm</a:t>
            </a:r>
            <a:r>
              <a:rPr lang="en-US" sz="3200" baseline="30000" dirty="0"/>
              <a:t>2</a:t>
            </a:r>
            <a:r>
              <a:rPr lang="en-US" sz="3200" dirty="0"/>
              <a:t>       B. 5,6 dm</a:t>
            </a:r>
            <a:r>
              <a:rPr lang="en-US" sz="3200" baseline="30000" dirty="0"/>
              <a:t>2</a:t>
            </a:r>
            <a:r>
              <a:rPr lang="en-US" sz="3200" dirty="0"/>
              <a:t>        C. 2,8 dm</a:t>
            </a:r>
            <a:r>
              <a:rPr lang="en-US" sz="3200" baseline="30000" dirty="0"/>
              <a:t>2</a:t>
            </a:r>
            <a:r>
              <a:rPr lang="en-US" sz="3200" dirty="0"/>
              <a:t>          D. 2,8 m</a:t>
            </a:r>
            <a:r>
              <a:rPr lang="en-US" sz="3200" baseline="30000" dirty="0"/>
              <a:t>2</a:t>
            </a:r>
            <a:endParaRPr lang="en-US" sz="3200" dirty="0"/>
          </a:p>
        </p:txBody>
      </p:sp>
      <p:pic>
        <p:nvPicPr>
          <p:cNvPr id="4" name="Picture 2" descr="toan-lop-5-tap-1-trang-130-kntt-1">
            <a:extLst>
              <a:ext uri="{FF2B5EF4-FFF2-40B4-BE49-F238E27FC236}">
                <a16:creationId xmlns:a16="http://schemas.microsoft.com/office/drawing/2014/main" id="{5956D31F-FE6C-EE3B-06A6-378DA9E8E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80" y="3137475"/>
            <a:ext cx="6177973" cy="317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88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456" y="165100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4000" b="0" i="0" dirty="0">
              <a:solidFill>
                <a:srgbClr val="000000"/>
              </a:solidFill>
              <a:effectLst/>
              <a:latin typeface="Quicksand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07F34E0-D120-48DD-BF69-8C2F6BF2336F}"/>
              </a:ext>
            </a:extLst>
          </p:cNvPr>
          <p:cNvSpPr/>
          <p:nvPr/>
        </p:nvSpPr>
        <p:spPr>
          <a:xfrm>
            <a:off x="648183" y="642399"/>
            <a:ext cx="648438" cy="5960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B3182-32AC-09F2-F432-BE70C777AC68}"/>
              </a:ext>
            </a:extLst>
          </p:cNvPr>
          <p:cNvSpPr txBox="1"/>
          <p:nvPr/>
        </p:nvSpPr>
        <p:spPr>
          <a:xfrm>
            <a:off x="1274278" y="533323"/>
            <a:ext cx="6927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trả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đúng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 ABC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19C693-696E-1C4F-B175-665EFCB8BCB1}"/>
              </a:ext>
            </a:extLst>
          </p:cNvPr>
          <p:cNvSpPr txBox="1"/>
          <p:nvPr/>
        </p:nvSpPr>
        <p:spPr>
          <a:xfrm>
            <a:off x="648183" y="1830932"/>
            <a:ext cx="1124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2,3 dm</a:t>
            </a:r>
            <a:r>
              <a:rPr lang="en-US" sz="3200" baseline="30000" dirty="0"/>
              <a:t>2</a:t>
            </a:r>
            <a:r>
              <a:rPr lang="en-US" sz="3200" dirty="0"/>
              <a:t>       B. 5,6 dm</a:t>
            </a:r>
            <a:r>
              <a:rPr lang="en-US" sz="3200" baseline="30000" dirty="0"/>
              <a:t>2</a:t>
            </a:r>
            <a:r>
              <a:rPr lang="en-US" sz="3200" dirty="0"/>
              <a:t>        C. 2,8 dm</a:t>
            </a:r>
            <a:r>
              <a:rPr lang="en-US" sz="3200" baseline="30000" dirty="0"/>
              <a:t>2</a:t>
            </a:r>
            <a:r>
              <a:rPr lang="en-US" sz="3200" dirty="0"/>
              <a:t>          D. 2,8 m</a:t>
            </a:r>
            <a:r>
              <a:rPr lang="en-US" sz="3200" baseline="30000" dirty="0"/>
              <a:t>2</a:t>
            </a:r>
            <a:endParaRPr lang="en-US" sz="3200" dirty="0"/>
          </a:p>
        </p:txBody>
      </p:sp>
      <p:pic>
        <p:nvPicPr>
          <p:cNvPr id="4" name="Picture 2" descr="toan-lop-5-tap-1-trang-130-kntt-1">
            <a:extLst>
              <a:ext uri="{FF2B5EF4-FFF2-40B4-BE49-F238E27FC236}">
                <a16:creationId xmlns:a16="http://schemas.microsoft.com/office/drawing/2014/main" id="{5956D31F-FE6C-EE3B-06A6-378DA9E8E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698" y="2636098"/>
            <a:ext cx="6177973" cy="317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43DBBA-3F7D-3A32-6438-595E51ABCF75}"/>
              </a:ext>
            </a:extLst>
          </p:cNvPr>
          <p:cNvSpPr txBox="1"/>
          <p:nvPr/>
        </p:nvSpPr>
        <p:spPr>
          <a:xfrm>
            <a:off x="561112" y="3487527"/>
            <a:ext cx="530704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/>
              <a:t>Diện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r>
              <a:rPr lang="en-US" sz="2800" dirty="0"/>
              <a:t> ABC </a:t>
            </a:r>
            <a:r>
              <a:rPr lang="en-US" sz="2800" dirty="0" err="1"/>
              <a:t>là</a:t>
            </a:r>
            <a:r>
              <a:rPr lang="en-US" sz="2800" dirty="0"/>
              <a:t>: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AC89F0-4B8E-CC39-7FF7-4B0F8B702BE0}"/>
              </a:ext>
            </a:extLst>
          </p:cNvPr>
          <p:cNvSpPr txBox="1"/>
          <p:nvPr/>
        </p:nvSpPr>
        <p:spPr>
          <a:xfrm>
            <a:off x="838202" y="4243882"/>
            <a:ext cx="356061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3,5 x 1,6 = 2,8 (dm</a:t>
            </a:r>
            <a:r>
              <a:rPr lang="en-US" sz="2800" baseline="30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6DC617-C92B-359B-186A-A764E9C7296C}"/>
              </a:ext>
            </a:extLst>
          </p:cNvPr>
          <p:cNvSpPr txBox="1"/>
          <p:nvPr/>
        </p:nvSpPr>
        <p:spPr>
          <a:xfrm>
            <a:off x="972402" y="5000237"/>
            <a:ext cx="2812473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án</a:t>
            </a:r>
            <a:r>
              <a:rPr lang="en-US" sz="2800" dirty="0"/>
              <a:t> 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292C78-8316-0FAE-9CA5-F79D0F6AC7AA}"/>
              </a:ext>
            </a:extLst>
          </p:cNvPr>
          <p:cNvSpPr txBox="1"/>
          <p:nvPr/>
        </p:nvSpPr>
        <p:spPr>
          <a:xfrm>
            <a:off x="5868161" y="1854063"/>
            <a:ext cx="80640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1731200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" grpId="0"/>
      <p:bldP spid="3" grpId="1"/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8935" y="173754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07F34E0-D120-48DD-BF69-8C2F6BF2336F}"/>
              </a:ext>
            </a:extLst>
          </p:cNvPr>
          <p:cNvSpPr/>
          <p:nvPr/>
        </p:nvSpPr>
        <p:spPr>
          <a:xfrm>
            <a:off x="810712" y="399121"/>
            <a:ext cx="648438" cy="596092"/>
          </a:xfrm>
          <a:prstGeom prst="ellipse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8EDAFE-16D7-4F71-816A-734C01F0033C}"/>
              </a:ext>
            </a:extLst>
          </p:cNvPr>
          <p:cNvSpPr txBox="1"/>
          <p:nvPr/>
        </p:nvSpPr>
        <p:spPr>
          <a:xfrm>
            <a:off x="1880927" y="415852"/>
            <a:ext cx="157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dirty="0" err="1"/>
              <a:t>Đ</a:t>
            </a:r>
            <a:r>
              <a:rPr lang="en-US" sz="3600" dirty="0"/>
              <a:t>, S?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AFC0E0-C4EE-49BC-2B0D-97B9C68D151C}"/>
              </a:ext>
            </a:extLst>
          </p:cNvPr>
          <p:cNvSpPr txBox="1"/>
          <p:nvPr/>
        </p:nvSpPr>
        <p:spPr>
          <a:xfrm>
            <a:off x="987107" y="1360454"/>
            <a:ext cx="6129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thang MNPQ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r>
              <a:rPr lang="en-US" sz="3200" dirty="0"/>
              <a:t>a) 850 cm</a:t>
            </a:r>
            <a:r>
              <a:rPr lang="en-US" sz="3200" baseline="30000" dirty="0"/>
              <a:t>2</a:t>
            </a:r>
            <a:r>
              <a:rPr lang="en-US" sz="3200" dirty="0"/>
              <a:t>  …….                      </a:t>
            </a:r>
          </a:p>
          <a:p>
            <a:r>
              <a:rPr lang="en-US" sz="3200" dirty="0"/>
              <a:t>b) 425 cm</a:t>
            </a:r>
            <a:r>
              <a:rPr lang="en-US" sz="3200" baseline="30000" dirty="0"/>
              <a:t>2</a:t>
            </a:r>
            <a:r>
              <a:rPr lang="en-US" sz="3200" dirty="0"/>
              <a:t>  …….</a:t>
            </a:r>
          </a:p>
        </p:txBody>
      </p:sp>
      <p:pic>
        <p:nvPicPr>
          <p:cNvPr id="3074" name="Picture 2" descr="toan-lop-5-tap-1-trang-130-kntt-2">
            <a:extLst>
              <a:ext uri="{FF2B5EF4-FFF2-40B4-BE49-F238E27FC236}">
                <a16:creationId xmlns:a16="http://schemas.microsoft.com/office/drawing/2014/main" id="{33792B4F-DEEC-C73F-6CAE-9B3F79B01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27" y="2930114"/>
            <a:ext cx="5603596" cy="322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109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8935" y="173754"/>
            <a:ext cx="11597087" cy="6527800"/>
          </a:xfrm>
          <a:prstGeom prst="roundRect">
            <a:avLst/>
          </a:prstGeom>
          <a:solidFill>
            <a:schemeClr val="lt1">
              <a:alpha val="98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07F34E0-D120-48DD-BF69-8C2F6BF2336F}"/>
              </a:ext>
            </a:extLst>
          </p:cNvPr>
          <p:cNvSpPr/>
          <p:nvPr/>
        </p:nvSpPr>
        <p:spPr>
          <a:xfrm>
            <a:off x="810712" y="399121"/>
            <a:ext cx="648438" cy="596092"/>
          </a:xfrm>
          <a:prstGeom prst="ellipse">
            <a:avLst/>
          </a:prstGeom>
          <a:solidFill>
            <a:schemeClr val="accent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58EDAFE-16D7-4F71-816A-734C01F0033C}"/>
              </a:ext>
            </a:extLst>
          </p:cNvPr>
          <p:cNvSpPr txBox="1"/>
          <p:nvPr/>
        </p:nvSpPr>
        <p:spPr>
          <a:xfrm>
            <a:off x="1880927" y="415852"/>
            <a:ext cx="157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dirty="0" err="1"/>
              <a:t>Đ</a:t>
            </a:r>
            <a:r>
              <a:rPr lang="en-US" sz="3600" dirty="0"/>
              <a:t>, S?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AFC0E0-C4EE-49BC-2B0D-97B9C68D151C}"/>
              </a:ext>
            </a:extLst>
          </p:cNvPr>
          <p:cNvSpPr txBox="1"/>
          <p:nvPr/>
        </p:nvSpPr>
        <p:spPr>
          <a:xfrm>
            <a:off x="987107" y="1360454"/>
            <a:ext cx="6129117" cy="243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thang MNPQ </a:t>
            </a:r>
            <a:r>
              <a:rPr lang="en-US" sz="3200" dirty="0" err="1"/>
              <a:t>là</a:t>
            </a:r>
            <a:r>
              <a:rPr lang="en-US" sz="3200" dirty="0"/>
              <a:t>: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a) 850 cm</a:t>
            </a:r>
            <a:r>
              <a:rPr lang="en-US" sz="3200" baseline="30000" dirty="0"/>
              <a:t>2</a:t>
            </a:r>
            <a:r>
              <a:rPr lang="en-US" sz="3200" dirty="0"/>
              <a:t>  …                     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b) 425 cm</a:t>
            </a:r>
            <a:r>
              <a:rPr lang="en-US" sz="3200" baseline="30000" dirty="0"/>
              <a:t>2</a:t>
            </a:r>
            <a:r>
              <a:rPr lang="en-US" sz="3200" dirty="0"/>
              <a:t>  …</a:t>
            </a:r>
          </a:p>
        </p:txBody>
      </p:sp>
      <p:pic>
        <p:nvPicPr>
          <p:cNvPr id="3074" name="Picture 2" descr="toan-lop-5-tap-1-trang-130-kntt-2">
            <a:extLst>
              <a:ext uri="{FF2B5EF4-FFF2-40B4-BE49-F238E27FC236}">
                <a16:creationId xmlns:a16="http://schemas.microsoft.com/office/drawing/2014/main" id="{33792B4F-DEEC-C73F-6CAE-9B3F79B01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277" y="1271765"/>
            <a:ext cx="3933616" cy="295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A51D35-AB65-CDB3-F568-8164BA979A5F}"/>
              </a:ext>
            </a:extLst>
          </p:cNvPr>
          <p:cNvSpPr txBox="1"/>
          <p:nvPr/>
        </p:nvSpPr>
        <p:spPr>
          <a:xfrm>
            <a:off x="3238556" y="4674968"/>
            <a:ext cx="6129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thang MNPQ </a:t>
            </a:r>
            <a:r>
              <a:rPr lang="en-US" sz="3200" dirty="0" err="1"/>
              <a:t>là</a:t>
            </a:r>
            <a:r>
              <a:rPr lang="en-US" sz="3200" dirty="0"/>
              <a:t>: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34882-15A4-E474-1374-B55201062A16}"/>
              </a:ext>
            </a:extLst>
          </p:cNvPr>
          <p:cNvSpPr txBox="1"/>
          <p:nvPr/>
        </p:nvSpPr>
        <p:spPr>
          <a:xfrm>
            <a:off x="3266605" y="5497546"/>
            <a:ext cx="6129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(36 + 14) x 17 : 2 = 425 (cm</a:t>
            </a:r>
            <a:r>
              <a:rPr lang="en-US" sz="3200" baseline="30000" dirty="0"/>
              <a:t>2</a:t>
            </a:r>
            <a:r>
              <a:rPr lang="en-US" sz="3200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6B170-5B4D-9728-7C7C-D43296DE3734}"/>
              </a:ext>
            </a:extLst>
          </p:cNvPr>
          <p:cNvSpPr txBox="1"/>
          <p:nvPr/>
        </p:nvSpPr>
        <p:spPr>
          <a:xfrm>
            <a:off x="3266605" y="3160303"/>
            <a:ext cx="650699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Đ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26B85-0A06-C1FB-D9FF-87271027D412}"/>
              </a:ext>
            </a:extLst>
          </p:cNvPr>
          <p:cNvSpPr txBox="1"/>
          <p:nvPr/>
        </p:nvSpPr>
        <p:spPr>
          <a:xfrm>
            <a:off x="3266606" y="2114185"/>
            <a:ext cx="65069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54820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4" grpId="0"/>
      <p:bldP spid="3" grpId="0"/>
      <p:bldP spid="4" grpId="0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3ab5ahrs">
      <a:majorFont>
        <a:latin typeface="Arial"/>
        <a:ea typeface="HappyZcool"/>
        <a:cs typeface=""/>
      </a:majorFont>
      <a:minorFont>
        <a:latin typeface="Arial"/>
        <a:ea typeface="HappyZcool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493</Words>
  <Application>Microsoft Office PowerPoint</Application>
  <PresentationFormat>Widescreen</PresentationFormat>
  <Paragraphs>73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.VnTimeH</vt:lpstr>
      <vt:lpstr>Arial</vt:lpstr>
      <vt:lpstr>Calibri</vt:lpstr>
      <vt:lpstr>Cambria Math</vt:lpstr>
      <vt:lpstr>Quicksand</vt:lpstr>
      <vt:lpstr>Times New Roman</vt:lpstr>
      <vt:lpstr>字魂59号-创粗黑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76</cp:revision>
  <dcterms:created xsi:type="dcterms:W3CDTF">2021-11-08T04:48:14Z</dcterms:created>
  <dcterms:modified xsi:type="dcterms:W3CDTF">2026-03-10T09:05:16Z</dcterms:modified>
</cp:coreProperties>
</file>